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66"/>
  </p:notesMasterIdLst>
  <p:sldIdLst>
    <p:sldId id="314" r:id="rId4"/>
    <p:sldId id="313" r:id="rId5"/>
    <p:sldId id="256" r:id="rId6"/>
    <p:sldId id="257" r:id="rId7"/>
    <p:sldId id="258" r:id="rId8"/>
    <p:sldId id="259" r:id="rId9"/>
    <p:sldId id="260" r:id="rId10"/>
    <p:sldId id="315" r:id="rId11"/>
    <p:sldId id="261" r:id="rId12"/>
    <p:sldId id="262" r:id="rId13"/>
    <p:sldId id="263" r:id="rId14"/>
    <p:sldId id="264" r:id="rId15"/>
    <p:sldId id="265" r:id="rId16"/>
    <p:sldId id="317" r:id="rId17"/>
    <p:sldId id="318" r:id="rId18"/>
    <p:sldId id="319" r:id="rId19"/>
    <p:sldId id="320" r:id="rId20"/>
    <p:sldId id="321" r:id="rId21"/>
    <p:sldId id="266" r:id="rId22"/>
    <p:sldId id="267" r:id="rId23"/>
    <p:sldId id="268" r:id="rId24"/>
    <p:sldId id="269" r:id="rId25"/>
    <p:sldId id="270" r:id="rId26"/>
    <p:sldId id="274" r:id="rId27"/>
    <p:sldId id="316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271" r:id="rId64"/>
    <p:sldId id="312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Relationship Id="rId4" Type="http://schemas.openxmlformats.org/officeDocument/2006/relationships/image" Target="../media/image45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Relationship Id="rId9" Type="http://schemas.openxmlformats.org/officeDocument/2006/relationships/image" Target="../media/image63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7" Type="http://schemas.openxmlformats.org/officeDocument/2006/relationships/image" Target="../media/image79.emf"/><Relationship Id="rId2" Type="http://schemas.openxmlformats.org/officeDocument/2006/relationships/image" Target="../media/image74.emf"/><Relationship Id="rId1" Type="http://schemas.openxmlformats.org/officeDocument/2006/relationships/image" Target="../media/image73.emf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image" Target="../media/image80.emf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image" Target="../media/image93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image" Target="../media/image100.emf"/><Relationship Id="rId4" Type="http://schemas.openxmlformats.org/officeDocument/2006/relationships/image" Target="../media/image103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image" Target="../media/image104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image" Target="../media/image106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image" Target="../media/image109.emf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image" Target="../media/image11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image" Target="../media/image118.e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3" Type="http://schemas.openxmlformats.org/officeDocument/2006/relationships/image" Target="../media/image123.emf"/><Relationship Id="rId7" Type="http://schemas.openxmlformats.org/officeDocument/2006/relationships/image" Target="../media/image127.emf"/><Relationship Id="rId2" Type="http://schemas.openxmlformats.org/officeDocument/2006/relationships/image" Target="../media/image122.emf"/><Relationship Id="rId1" Type="http://schemas.openxmlformats.org/officeDocument/2006/relationships/image" Target="../media/image121.emf"/><Relationship Id="rId6" Type="http://schemas.openxmlformats.org/officeDocument/2006/relationships/image" Target="../media/image126.emf"/><Relationship Id="rId5" Type="http://schemas.openxmlformats.org/officeDocument/2006/relationships/image" Target="../media/image125.emf"/><Relationship Id="rId4" Type="http://schemas.openxmlformats.org/officeDocument/2006/relationships/image" Target="../media/image124.emf"/><Relationship Id="rId9" Type="http://schemas.openxmlformats.org/officeDocument/2006/relationships/image" Target="../media/image129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emf"/><Relationship Id="rId1" Type="http://schemas.openxmlformats.org/officeDocument/2006/relationships/image" Target="../media/image130.emf"/><Relationship Id="rId5" Type="http://schemas.openxmlformats.org/officeDocument/2006/relationships/image" Target="../media/image134.emf"/><Relationship Id="rId4" Type="http://schemas.openxmlformats.org/officeDocument/2006/relationships/image" Target="../media/image13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emf"/><Relationship Id="rId1" Type="http://schemas.openxmlformats.org/officeDocument/2006/relationships/image" Target="../media/image136.emf"/><Relationship Id="rId5" Type="http://schemas.openxmlformats.org/officeDocument/2006/relationships/image" Target="../media/image140.emf"/><Relationship Id="rId4" Type="http://schemas.openxmlformats.org/officeDocument/2006/relationships/image" Target="../media/image139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image" Target="../media/image141.emf"/><Relationship Id="rId5" Type="http://schemas.openxmlformats.org/officeDocument/2006/relationships/image" Target="../media/image145.emf"/><Relationship Id="rId4" Type="http://schemas.openxmlformats.org/officeDocument/2006/relationships/image" Target="../media/image144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image" Target="../media/image147.emf"/><Relationship Id="rId4" Type="http://schemas.openxmlformats.org/officeDocument/2006/relationships/image" Target="../media/image150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image" Target="../media/image15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image" Target="../media/image154.emf"/><Relationship Id="rId1" Type="http://schemas.openxmlformats.org/officeDocument/2006/relationships/image" Target="../media/image153.emf"/><Relationship Id="rId6" Type="http://schemas.openxmlformats.org/officeDocument/2006/relationships/image" Target="../media/image158.emf"/><Relationship Id="rId5" Type="http://schemas.openxmlformats.org/officeDocument/2006/relationships/image" Target="../media/image157.emf"/><Relationship Id="rId4" Type="http://schemas.openxmlformats.org/officeDocument/2006/relationships/image" Target="../media/image156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4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035E5-110B-4B4B-BFE7-C72F3615CB24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4FAE7-9AC6-42C4-B95B-FB1B2DFBCA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003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4FAE7-9AC6-42C4-B95B-FB1B2DFBCA1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30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2FCE-20A3-443D-B910-1B0CD4E48773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7AFC-A663-4F54-854C-FF75F69A8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439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2FCE-20A3-443D-B910-1B0CD4E48773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7AFC-A663-4F54-854C-FF75F69A8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94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2FCE-20A3-443D-B910-1B0CD4E48773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7AFC-A663-4F54-854C-FF75F69A8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48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50910C-CE65-4589-81F4-0975EB95EE9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701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814BCC-328C-4E33-8083-753B6B6E14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1350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C72337-1B5E-427B-B5A0-8F92239B914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2610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D3D878-A7FD-466C-85CC-4F18C074A88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15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A77415-801E-47ED-9CB3-F1EA10BCC9D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2349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4BEEAD-14A1-451F-B965-FF2B84F047D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75821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6D702A-7196-42BC-9294-1CCFA5CDA76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48999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8F8DA8-D762-43CB-871E-906BF47BE89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328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2FCE-20A3-443D-B910-1B0CD4E48773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7AFC-A663-4F54-854C-FF75F69A8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6176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3EB3A7-526E-4335-8FAF-E7DA25CE3A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28927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F8DBB4-D3F9-42C4-A88E-D57B431B1C8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10418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9DC28A-3288-40E9-80D3-0D66B086DDB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5107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6091DC-1EA7-42FF-9F1E-A958034FE24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901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A592CC-8788-4956-A1E4-FCDF34A7184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98684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AC7BD0-4403-4B1F-8D0A-D2F26C7A96F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29565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85F8CE-CE7C-406B-B606-7A322C39B3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61181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576E46-0968-4DBB-B511-F4CD6354362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69585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55771F-8E5D-49A1-BBE9-A624B88EAFC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18916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24C005-CC14-4503-A032-5E5E9C0C2C4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927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2FCE-20A3-443D-B910-1B0CD4E48773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7AFC-A663-4F54-854C-FF75F69A8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0570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39612D-A856-47B6-A86B-50716F5DB45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65967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9200E6-D354-45F9-9C11-F5E6DCC074B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27646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037753-8676-4F4B-BE84-8396C33EFFC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46029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EC97A3-54DF-4AD5-8AEF-D9E2DAB23A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992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2FCE-20A3-443D-B910-1B0CD4E48773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7AFC-A663-4F54-854C-FF75F69A8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206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2FCE-20A3-443D-B910-1B0CD4E48773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7AFC-A663-4F54-854C-FF75F69A8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895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2FCE-20A3-443D-B910-1B0CD4E48773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7AFC-A663-4F54-854C-FF75F69A8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53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2FCE-20A3-443D-B910-1B0CD4E48773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7AFC-A663-4F54-854C-FF75F69A8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326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2FCE-20A3-443D-B910-1B0CD4E48773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7AFC-A663-4F54-854C-FF75F69A8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630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2FCE-20A3-443D-B910-1B0CD4E48773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7AFC-A663-4F54-854C-FF75F69A8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16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E2FCE-20A3-443D-B910-1B0CD4E48773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67AFC-A663-4F54-854C-FF75F69A8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058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fld id="{ED76DC27-C439-447A-9136-BE5B59F0C12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047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fld id="{4E786F9F-E9F7-4D4C-98F6-72D2C7C7B5A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042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3.emf"/><Relationship Id="rId4" Type="http://schemas.openxmlformats.org/officeDocument/2006/relationships/image" Target="../media/image20.emf"/><Relationship Id="rId9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31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8.e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30.emf"/><Relationship Id="rId4" Type="http://schemas.openxmlformats.org/officeDocument/2006/relationships/image" Target="../media/image27.emf"/><Relationship Id="rId9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oleObject" Target="../embeddings/oleObject30.bin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38.emf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40.e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5.e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37.emf"/><Relationship Id="rId4" Type="http://schemas.openxmlformats.org/officeDocument/2006/relationships/image" Target="../media/image34.e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3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45.emf"/><Relationship Id="rId4" Type="http://schemas.openxmlformats.org/officeDocument/2006/relationships/image" Target="../media/image42.emf"/><Relationship Id="rId9" Type="http://schemas.openxmlformats.org/officeDocument/2006/relationships/oleObject" Target="../embeddings/oleObject36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oleObject" Target="../embeddings/oleObject42.bin"/><Relationship Id="rId18" Type="http://schemas.openxmlformats.org/officeDocument/2006/relationships/image" Target="../media/image53.e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50.emf"/><Relationship Id="rId17" Type="http://schemas.openxmlformats.org/officeDocument/2006/relationships/oleObject" Target="../embeddings/oleObject44.bin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52.emf"/><Relationship Id="rId20" Type="http://schemas.openxmlformats.org/officeDocument/2006/relationships/image" Target="../media/image54.e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7.emf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8.bin"/><Relationship Id="rId15" Type="http://schemas.openxmlformats.org/officeDocument/2006/relationships/oleObject" Target="../embeddings/oleObject43.bin"/><Relationship Id="rId10" Type="http://schemas.openxmlformats.org/officeDocument/2006/relationships/image" Target="../media/image49.emf"/><Relationship Id="rId19" Type="http://schemas.openxmlformats.org/officeDocument/2006/relationships/oleObject" Target="../embeddings/oleObject45.bin"/><Relationship Id="rId4" Type="http://schemas.openxmlformats.org/officeDocument/2006/relationships/image" Target="../media/image46.emf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5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13" Type="http://schemas.openxmlformats.org/officeDocument/2006/relationships/oleObject" Target="../embeddings/oleObject51.bin"/><Relationship Id="rId18" Type="http://schemas.openxmlformats.org/officeDocument/2006/relationships/image" Target="../media/image62.e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59.emf"/><Relationship Id="rId17" Type="http://schemas.openxmlformats.org/officeDocument/2006/relationships/oleObject" Target="../embeddings/oleObject53.bin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61.emf"/><Relationship Id="rId20" Type="http://schemas.openxmlformats.org/officeDocument/2006/relationships/image" Target="../media/image63.e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6.e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5" Type="http://schemas.openxmlformats.org/officeDocument/2006/relationships/oleObject" Target="../embeddings/oleObject52.bin"/><Relationship Id="rId10" Type="http://schemas.openxmlformats.org/officeDocument/2006/relationships/image" Target="../media/image58.emf"/><Relationship Id="rId19" Type="http://schemas.openxmlformats.org/officeDocument/2006/relationships/oleObject" Target="../embeddings/oleObject54.bin"/><Relationship Id="rId4" Type="http://schemas.openxmlformats.org/officeDocument/2006/relationships/image" Target="../media/image55.emf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6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5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6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70.e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7.e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69.emf"/><Relationship Id="rId4" Type="http://schemas.openxmlformats.org/officeDocument/2006/relationships/image" Target="../media/image66.emf"/><Relationship Id="rId9" Type="http://schemas.openxmlformats.org/officeDocument/2006/relationships/oleObject" Target="../embeddings/oleObject60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2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7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13" Type="http://schemas.openxmlformats.org/officeDocument/2006/relationships/oleObject" Target="../embeddings/oleObject69.bin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77.emf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79.e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4.emf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65.bin"/><Relationship Id="rId15" Type="http://schemas.openxmlformats.org/officeDocument/2006/relationships/oleObject" Target="../embeddings/oleObject70.bin"/><Relationship Id="rId10" Type="http://schemas.openxmlformats.org/officeDocument/2006/relationships/image" Target="../media/image76.emf"/><Relationship Id="rId4" Type="http://schemas.openxmlformats.org/officeDocument/2006/relationships/image" Target="../media/image73.emf"/><Relationship Id="rId9" Type="http://schemas.openxmlformats.org/officeDocument/2006/relationships/oleObject" Target="../embeddings/oleObject67.bin"/><Relationship Id="rId14" Type="http://schemas.openxmlformats.org/officeDocument/2006/relationships/image" Target="../media/image78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oleObject" Target="../embeddings/oleObject76.bin"/><Relationship Id="rId18" Type="http://schemas.openxmlformats.org/officeDocument/2006/relationships/image" Target="../media/image87.emf"/><Relationship Id="rId3" Type="http://schemas.openxmlformats.org/officeDocument/2006/relationships/oleObject" Target="../embeddings/oleObject71.bin"/><Relationship Id="rId7" Type="http://schemas.openxmlformats.org/officeDocument/2006/relationships/oleObject" Target="../embeddings/oleObject73.bin"/><Relationship Id="rId12" Type="http://schemas.openxmlformats.org/officeDocument/2006/relationships/image" Target="../media/image84.emf"/><Relationship Id="rId17" Type="http://schemas.openxmlformats.org/officeDocument/2006/relationships/oleObject" Target="../embeddings/oleObject78.bin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86.e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1.emf"/><Relationship Id="rId11" Type="http://schemas.openxmlformats.org/officeDocument/2006/relationships/oleObject" Target="../embeddings/oleObject75.bin"/><Relationship Id="rId5" Type="http://schemas.openxmlformats.org/officeDocument/2006/relationships/oleObject" Target="../embeddings/oleObject72.bin"/><Relationship Id="rId15" Type="http://schemas.openxmlformats.org/officeDocument/2006/relationships/oleObject" Target="../embeddings/oleObject77.bin"/><Relationship Id="rId10" Type="http://schemas.openxmlformats.org/officeDocument/2006/relationships/image" Target="../media/image83.emf"/><Relationship Id="rId19" Type="http://schemas.openxmlformats.org/officeDocument/2006/relationships/image" Target="../media/image88.jpeg"/><Relationship Id="rId4" Type="http://schemas.openxmlformats.org/officeDocument/2006/relationships/image" Target="../media/image80.emf"/><Relationship Id="rId9" Type="http://schemas.openxmlformats.org/officeDocument/2006/relationships/oleObject" Target="../embeddings/oleObject74.bin"/><Relationship Id="rId14" Type="http://schemas.openxmlformats.org/officeDocument/2006/relationships/image" Target="../media/image8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89.emf"/><Relationship Id="rId4" Type="http://schemas.openxmlformats.org/officeDocument/2006/relationships/oleObject" Target="../embeddings/oleObject79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1.e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9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97.e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4.emf"/><Relationship Id="rId11" Type="http://schemas.openxmlformats.org/officeDocument/2006/relationships/oleObject" Target="../embeddings/oleObject87.bin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96.emf"/><Relationship Id="rId4" Type="http://schemas.openxmlformats.org/officeDocument/2006/relationships/image" Target="../media/image93.emf"/><Relationship Id="rId9" Type="http://schemas.openxmlformats.org/officeDocument/2006/relationships/oleObject" Target="../embeddings/oleObject86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9.e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98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1.emf"/><Relationship Id="rId5" Type="http://schemas.openxmlformats.org/officeDocument/2006/relationships/oleObject" Target="../embeddings/oleObject91.bin"/><Relationship Id="rId10" Type="http://schemas.openxmlformats.org/officeDocument/2006/relationships/image" Target="../media/image103.emf"/><Relationship Id="rId4" Type="http://schemas.openxmlformats.org/officeDocument/2006/relationships/image" Target="../media/image100.emf"/><Relationship Id="rId9" Type="http://schemas.openxmlformats.org/officeDocument/2006/relationships/oleObject" Target="../embeddings/oleObject93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5.e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104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7.emf"/><Relationship Id="rId5" Type="http://schemas.openxmlformats.org/officeDocument/2006/relationships/oleObject" Target="../embeddings/oleObject97.bin"/><Relationship Id="rId4" Type="http://schemas.openxmlformats.org/officeDocument/2006/relationships/image" Target="../media/image106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oleObject" Target="../embeddings/oleObject99.bin"/><Relationship Id="rId7" Type="http://schemas.openxmlformats.org/officeDocument/2006/relationships/oleObject" Target="../embeddings/oleObject101.bin"/><Relationship Id="rId12" Type="http://schemas.openxmlformats.org/officeDocument/2006/relationships/image" Target="../media/image113.e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0.emf"/><Relationship Id="rId11" Type="http://schemas.openxmlformats.org/officeDocument/2006/relationships/oleObject" Target="../embeddings/oleObject103.bin"/><Relationship Id="rId5" Type="http://schemas.openxmlformats.org/officeDocument/2006/relationships/oleObject" Target="../embeddings/oleObject100.bin"/><Relationship Id="rId10" Type="http://schemas.openxmlformats.org/officeDocument/2006/relationships/image" Target="../media/image112.emf"/><Relationship Id="rId4" Type="http://schemas.openxmlformats.org/officeDocument/2006/relationships/image" Target="../media/image109.emf"/><Relationship Id="rId9" Type="http://schemas.openxmlformats.org/officeDocument/2006/relationships/oleObject" Target="../embeddings/oleObject102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5.emf"/><Relationship Id="rId5" Type="http://schemas.openxmlformats.org/officeDocument/2006/relationships/oleObject" Target="../embeddings/oleObject105.bin"/><Relationship Id="rId4" Type="http://schemas.openxmlformats.org/officeDocument/2006/relationships/image" Target="../media/image11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1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17.emf"/><Relationship Id="rId4" Type="http://schemas.openxmlformats.org/officeDocument/2006/relationships/oleObject" Target="../embeddings/oleObject107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oleObject" Target="../embeddings/oleObject108.bin"/><Relationship Id="rId7" Type="http://schemas.openxmlformats.org/officeDocument/2006/relationships/oleObject" Target="../embeddings/oleObject110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19.emf"/><Relationship Id="rId5" Type="http://schemas.openxmlformats.org/officeDocument/2006/relationships/oleObject" Target="../embeddings/oleObject109.bin"/><Relationship Id="rId4" Type="http://schemas.openxmlformats.org/officeDocument/2006/relationships/image" Target="../media/image118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13" Type="http://schemas.openxmlformats.org/officeDocument/2006/relationships/oleObject" Target="../embeddings/oleObject116.bin"/><Relationship Id="rId18" Type="http://schemas.openxmlformats.org/officeDocument/2006/relationships/image" Target="../media/image128.emf"/><Relationship Id="rId3" Type="http://schemas.openxmlformats.org/officeDocument/2006/relationships/oleObject" Target="../embeddings/oleObject111.bin"/><Relationship Id="rId7" Type="http://schemas.openxmlformats.org/officeDocument/2006/relationships/oleObject" Target="../embeddings/oleObject113.bin"/><Relationship Id="rId12" Type="http://schemas.openxmlformats.org/officeDocument/2006/relationships/image" Target="../media/image125.emf"/><Relationship Id="rId17" Type="http://schemas.openxmlformats.org/officeDocument/2006/relationships/oleObject" Target="../embeddings/oleObject118.bin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127.emf"/><Relationship Id="rId20" Type="http://schemas.openxmlformats.org/officeDocument/2006/relationships/image" Target="../media/image129.emf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22.emf"/><Relationship Id="rId11" Type="http://schemas.openxmlformats.org/officeDocument/2006/relationships/oleObject" Target="../embeddings/oleObject115.bin"/><Relationship Id="rId5" Type="http://schemas.openxmlformats.org/officeDocument/2006/relationships/oleObject" Target="../embeddings/oleObject112.bin"/><Relationship Id="rId15" Type="http://schemas.openxmlformats.org/officeDocument/2006/relationships/oleObject" Target="../embeddings/oleObject117.bin"/><Relationship Id="rId10" Type="http://schemas.openxmlformats.org/officeDocument/2006/relationships/image" Target="../media/image124.emf"/><Relationship Id="rId19" Type="http://schemas.openxmlformats.org/officeDocument/2006/relationships/oleObject" Target="../embeddings/oleObject119.bin"/><Relationship Id="rId4" Type="http://schemas.openxmlformats.org/officeDocument/2006/relationships/image" Target="../media/image121.emf"/><Relationship Id="rId9" Type="http://schemas.openxmlformats.org/officeDocument/2006/relationships/oleObject" Target="../embeddings/oleObject114.bin"/><Relationship Id="rId14" Type="http://schemas.openxmlformats.org/officeDocument/2006/relationships/image" Target="../media/image12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oleObject" Target="../embeddings/oleObject120.bin"/><Relationship Id="rId7" Type="http://schemas.openxmlformats.org/officeDocument/2006/relationships/oleObject" Target="../embeddings/oleObject122.bin"/><Relationship Id="rId12" Type="http://schemas.openxmlformats.org/officeDocument/2006/relationships/image" Target="../media/image134.e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31.emf"/><Relationship Id="rId11" Type="http://schemas.openxmlformats.org/officeDocument/2006/relationships/oleObject" Target="../embeddings/oleObject124.bin"/><Relationship Id="rId5" Type="http://schemas.openxmlformats.org/officeDocument/2006/relationships/oleObject" Target="../embeddings/oleObject121.bin"/><Relationship Id="rId10" Type="http://schemas.openxmlformats.org/officeDocument/2006/relationships/image" Target="../media/image133.emf"/><Relationship Id="rId4" Type="http://schemas.openxmlformats.org/officeDocument/2006/relationships/image" Target="../media/image130.emf"/><Relationship Id="rId9" Type="http://schemas.openxmlformats.org/officeDocument/2006/relationships/oleObject" Target="../embeddings/oleObject123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135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3" Type="http://schemas.openxmlformats.org/officeDocument/2006/relationships/oleObject" Target="../embeddings/oleObject126.bin"/><Relationship Id="rId7" Type="http://schemas.openxmlformats.org/officeDocument/2006/relationships/oleObject" Target="../embeddings/oleObject128.bin"/><Relationship Id="rId12" Type="http://schemas.openxmlformats.org/officeDocument/2006/relationships/image" Target="../media/image140.e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37.emf"/><Relationship Id="rId11" Type="http://schemas.openxmlformats.org/officeDocument/2006/relationships/oleObject" Target="../embeddings/oleObject130.bin"/><Relationship Id="rId5" Type="http://schemas.openxmlformats.org/officeDocument/2006/relationships/oleObject" Target="../embeddings/oleObject127.bin"/><Relationship Id="rId10" Type="http://schemas.openxmlformats.org/officeDocument/2006/relationships/image" Target="../media/image139.emf"/><Relationship Id="rId4" Type="http://schemas.openxmlformats.org/officeDocument/2006/relationships/image" Target="../media/image136.emf"/><Relationship Id="rId9" Type="http://schemas.openxmlformats.org/officeDocument/2006/relationships/oleObject" Target="../embeddings/oleObject129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3" Type="http://schemas.openxmlformats.org/officeDocument/2006/relationships/oleObject" Target="../embeddings/oleObject131.bin"/><Relationship Id="rId7" Type="http://schemas.openxmlformats.org/officeDocument/2006/relationships/oleObject" Target="../embeddings/oleObject133.bin"/><Relationship Id="rId12" Type="http://schemas.openxmlformats.org/officeDocument/2006/relationships/image" Target="../media/image145.e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42.emf"/><Relationship Id="rId11" Type="http://schemas.openxmlformats.org/officeDocument/2006/relationships/oleObject" Target="../embeddings/oleObject135.bin"/><Relationship Id="rId5" Type="http://schemas.openxmlformats.org/officeDocument/2006/relationships/oleObject" Target="../embeddings/oleObject132.bin"/><Relationship Id="rId10" Type="http://schemas.openxmlformats.org/officeDocument/2006/relationships/image" Target="../media/image144.emf"/><Relationship Id="rId4" Type="http://schemas.openxmlformats.org/officeDocument/2006/relationships/image" Target="../media/image141.emf"/><Relationship Id="rId9" Type="http://schemas.openxmlformats.org/officeDocument/2006/relationships/oleObject" Target="../embeddings/oleObject134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6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146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emf"/><Relationship Id="rId3" Type="http://schemas.openxmlformats.org/officeDocument/2006/relationships/oleObject" Target="../embeddings/oleObject137.bin"/><Relationship Id="rId7" Type="http://schemas.openxmlformats.org/officeDocument/2006/relationships/oleObject" Target="../embeddings/oleObject139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48.emf"/><Relationship Id="rId5" Type="http://schemas.openxmlformats.org/officeDocument/2006/relationships/oleObject" Target="../embeddings/oleObject138.bin"/><Relationship Id="rId10" Type="http://schemas.openxmlformats.org/officeDocument/2006/relationships/image" Target="../media/image150.emf"/><Relationship Id="rId4" Type="http://schemas.openxmlformats.org/officeDocument/2006/relationships/image" Target="../media/image147.emf"/><Relationship Id="rId9" Type="http://schemas.openxmlformats.org/officeDocument/2006/relationships/oleObject" Target="../embeddings/oleObject140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1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52.emf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151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13" Type="http://schemas.openxmlformats.org/officeDocument/2006/relationships/oleObject" Target="../embeddings/oleObject148.bin"/><Relationship Id="rId3" Type="http://schemas.openxmlformats.org/officeDocument/2006/relationships/oleObject" Target="../embeddings/oleObject143.bin"/><Relationship Id="rId7" Type="http://schemas.openxmlformats.org/officeDocument/2006/relationships/oleObject" Target="../embeddings/oleObject145.bin"/><Relationship Id="rId12" Type="http://schemas.openxmlformats.org/officeDocument/2006/relationships/image" Target="../media/image157.e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54.emf"/><Relationship Id="rId11" Type="http://schemas.openxmlformats.org/officeDocument/2006/relationships/oleObject" Target="../embeddings/oleObject147.bin"/><Relationship Id="rId5" Type="http://schemas.openxmlformats.org/officeDocument/2006/relationships/oleObject" Target="../embeddings/oleObject144.bin"/><Relationship Id="rId10" Type="http://schemas.openxmlformats.org/officeDocument/2006/relationships/image" Target="../media/image156.emf"/><Relationship Id="rId4" Type="http://schemas.openxmlformats.org/officeDocument/2006/relationships/image" Target="../media/image153.emf"/><Relationship Id="rId9" Type="http://schemas.openxmlformats.org/officeDocument/2006/relationships/oleObject" Target="../embeddings/oleObject146.bin"/><Relationship Id="rId14" Type="http://schemas.openxmlformats.org/officeDocument/2006/relationships/image" Target="../media/image15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15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3" name="Text Box 5"/>
          <p:cNvSpPr txBox="1">
            <a:spLocks noChangeArrowheads="1"/>
          </p:cNvSpPr>
          <p:nvPr/>
        </p:nvSpPr>
        <p:spPr bwMode="auto">
          <a:xfrm>
            <a:off x="1847851" y="1981201"/>
            <a:ext cx="1871663" cy="588963"/>
          </a:xfrm>
          <a:prstGeom prst="rect">
            <a:avLst/>
          </a:prstGeom>
          <a:solidFill>
            <a:srgbClr val="FF3300"/>
          </a:solidFill>
          <a:ln w="9525">
            <a:solidFill>
              <a:srgbClr val="3333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zh-CN" altLang="en-US" sz="3200" b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重点：</a:t>
            </a:r>
          </a:p>
        </p:txBody>
      </p:sp>
      <p:sp>
        <p:nvSpPr>
          <p:cNvPr id="63494" name="Text Box 6"/>
          <p:cNvSpPr txBox="1">
            <a:spLocks noChangeArrowheads="1"/>
          </p:cNvSpPr>
          <p:nvPr/>
        </p:nvSpPr>
        <p:spPr bwMode="auto">
          <a:xfrm>
            <a:off x="2422525" y="4460973"/>
            <a:ext cx="6553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kumimoji="1"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kumimoji="1" lang="zh-CN" altLang="en-US" sz="32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戴维南定理（诺顿定理）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1" dirty="0" err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Thevenin</a:t>
            </a:r>
            <a:r>
              <a:rPr kumimoji="1" lang="en-US" altLang="zh-CN" sz="24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Norton  Theorem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kumimoji="1" lang="en-US" altLang="zh-CN" sz="32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3495" name="Text Box 7" descr="蓝色砂纸"/>
          <p:cNvSpPr txBox="1">
            <a:spLocks noChangeArrowheads="1"/>
          </p:cNvSpPr>
          <p:nvPr/>
        </p:nvSpPr>
        <p:spPr bwMode="auto">
          <a:xfrm>
            <a:off x="1992314" y="836613"/>
            <a:ext cx="7507287" cy="8239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CCEC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4800" b="1" dirty="0" smtClean="0">
                <a:solidFill>
                  <a:srgbClr val="FFFF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kumimoji="1" lang="en-US" altLang="zh-CN" sz="48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3</a:t>
            </a:r>
            <a:r>
              <a:rPr kumimoji="1" lang="zh-CN" altLang="en-US" sz="4800" b="1" dirty="0" smtClean="0">
                <a:solidFill>
                  <a:srgbClr val="FFFF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r>
              <a:rPr kumimoji="1" lang="zh-CN" altLang="en-US" sz="4800" b="1" i="1" dirty="0" smtClean="0">
                <a:solidFill>
                  <a:srgbClr val="FFFF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kumimoji="1" lang="zh-CN" altLang="en-US" sz="4800" b="1" dirty="0">
                <a:solidFill>
                  <a:srgbClr val="FFFF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（电路）网络定理</a:t>
            </a:r>
            <a:endParaRPr kumimoji="1" lang="zh-CN" altLang="en-US" sz="4800" b="1" i="1" dirty="0">
              <a:solidFill>
                <a:srgbClr val="FFFF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3497" name="Rectangle 9"/>
          <p:cNvSpPr>
            <a:spLocks noChangeArrowheads="1"/>
          </p:cNvSpPr>
          <p:nvPr/>
        </p:nvSpPr>
        <p:spPr bwMode="auto">
          <a:xfrm>
            <a:off x="2455217" y="3558770"/>
            <a:ext cx="76104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kumimoji="1" lang="zh-CN" altLang="en-US" sz="32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叠加定理</a:t>
            </a:r>
            <a:r>
              <a:rPr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 </a:t>
            </a:r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Superposition Theorem</a:t>
            </a:r>
            <a:r>
              <a:rPr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)</a:t>
            </a:r>
          </a:p>
        </p:txBody>
      </p:sp>
      <p:sp>
        <p:nvSpPr>
          <p:cNvPr id="63499" name="Rectangle 11"/>
          <p:cNvSpPr>
            <a:spLocks noChangeArrowheads="1"/>
          </p:cNvSpPr>
          <p:nvPr/>
        </p:nvSpPr>
        <p:spPr bwMode="auto">
          <a:xfrm>
            <a:off x="2440281" y="5721542"/>
            <a:ext cx="60134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4</a:t>
            </a:r>
            <a:r>
              <a:rPr kumimoji="1"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kumimoji="1" lang="zh-CN" altLang="en-US" sz="3200" b="1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最大功率传输定理（补充）</a:t>
            </a:r>
            <a:endParaRPr kumimoji="1" lang="zh-CN" altLang="en-US" sz="32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446339" y="2771030"/>
            <a:ext cx="76104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kumimoji="1"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kumimoji="1" lang="zh-CN" altLang="en-US" sz="3200" b="1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节点法</a:t>
            </a:r>
            <a:r>
              <a:rPr lang="en-US" altLang="zh-CN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节点电压法</a:t>
            </a:r>
            <a:r>
              <a:rPr lang="en-US" altLang="zh-CN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b="1" dirty="0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758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634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634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16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160"/>
                            </p:stCondLst>
                            <p:childTnLst>
                              <p:par>
                                <p:cTn id="2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634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634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3" grpId="0" animBg="1"/>
      <p:bldP spid="63494" grpId="0"/>
      <p:bldP spid="63495" grpId="0"/>
      <p:bldP spid="63497" grpId="0"/>
      <p:bldP spid="63499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68" name="Group 148"/>
          <p:cNvGrpSpPr>
            <a:grpSpLocks/>
          </p:cNvGrpSpPr>
          <p:nvPr/>
        </p:nvGrpSpPr>
        <p:grpSpPr bwMode="auto">
          <a:xfrm>
            <a:off x="2628901" y="1492250"/>
            <a:ext cx="4949825" cy="3562350"/>
            <a:chOff x="805" y="550"/>
            <a:chExt cx="3118" cy="2244"/>
          </a:xfrm>
        </p:grpSpPr>
        <p:sp>
          <p:nvSpPr>
            <p:cNvPr id="30869" name="Line 149"/>
            <p:cNvSpPr>
              <a:spLocks noChangeShapeType="1"/>
            </p:cNvSpPr>
            <p:nvPr/>
          </p:nvSpPr>
          <p:spPr bwMode="auto">
            <a:xfrm>
              <a:off x="2879" y="1751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70" name="Line 150"/>
            <p:cNvSpPr>
              <a:spLocks noChangeShapeType="1"/>
            </p:cNvSpPr>
            <p:nvPr/>
          </p:nvSpPr>
          <p:spPr bwMode="auto">
            <a:xfrm>
              <a:off x="1745" y="1071"/>
              <a:ext cx="0" cy="172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71" name="Line 151"/>
            <p:cNvSpPr>
              <a:spLocks noChangeShapeType="1"/>
            </p:cNvSpPr>
            <p:nvPr/>
          </p:nvSpPr>
          <p:spPr bwMode="auto">
            <a:xfrm flipV="1">
              <a:off x="1251" y="1750"/>
              <a:ext cx="2627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72" name="Line 152"/>
            <p:cNvSpPr>
              <a:spLocks noChangeShapeType="1"/>
            </p:cNvSpPr>
            <p:nvPr/>
          </p:nvSpPr>
          <p:spPr bwMode="auto">
            <a:xfrm flipV="1">
              <a:off x="1246" y="2793"/>
              <a:ext cx="2631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73" name="Line 153"/>
            <p:cNvSpPr>
              <a:spLocks noChangeShapeType="1"/>
            </p:cNvSpPr>
            <p:nvPr/>
          </p:nvSpPr>
          <p:spPr bwMode="auto">
            <a:xfrm>
              <a:off x="2312" y="698"/>
              <a:ext cx="0" cy="37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74" name="Text Box 154"/>
            <p:cNvSpPr txBox="1">
              <a:spLocks noChangeArrowheads="1"/>
            </p:cNvSpPr>
            <p:nvPr/>
          </p:nvSpPr>
          <p:spPr bwMode="auto">
            <a:xfrm>
              <a:off x="805" y="1801"/>
              <a:ext cx="4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1A</a:t>
              </a:r>
              <a:endParaRPr kumimoji="1" lang="en-US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875" name="Rectangle 155"/>
            <p:cNvSpPr>
              <a:spLocks noChangeArrowheads="1"/>
            </p:cNvSpPr>
            <p:nvPr/>
          </p:nvSpPr>
          <p:spPr bwMode="auto">
            <a:xfrm>
              <a:off x="2834" y="2114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76" name="Rectangle 156"/>
            <p:cNvSpPr>
              <a:spLocks noChangeArrowheads="1"/>
            </p:cNvSpPr>
            <p:nvPr/>
          </p:nvSpPr>
          <p:spPr bwMode="auto">
            <a:xfrm>
              <a:off x="2153" y="1694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77" name="Text Box 157"/>
            <p:cNvSpPr txBox="1">
              <a:spLocks noChangeArrowheads="1"/>
            </p:cNvSpPr>
            <p:nvPr/>
          </p:nvSpPr>
          <p:spPr bwMode="auto">
            <a:xfrm>
              <a:off x="1790" y="2115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878" name="Rectangle 158"/>
            <p:cNvSpPr>
              <a:spLocks noChangeArrowheads="1"/>
            </p:cNvSpPr>
            <p:nvPr/>
          </p:nvSpPr>
          <p:spPr bwMode="auto">
            <a:xfrm>
              <a:off x="1699" y="2114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79" name="Line 159"/>
            <p:cNvSpPr>
              <a:spLocks noChangeShapeType="1"/>
            </p:cNvSpPr>
            <p:nvPr/>
          </p:nvSpPr>
          <p:spPr bwMode="auto">
            <a:xfrm>
              <a:off x="1251" y="1751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80" name="Oval 160"/>
            <p:cNvSpPr>
              <a:spLocks noChangeArrowheads="1"/>
            </p:cNvSpPr>
            <p:nvPr/>
          </p:nvSpPr>
          <p:spPr bwMode="auto">
            <a:xfrm>
              <a:off x="1109" y="2105"/>
              <a:ext cx="290" cy="303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81" name="Line 161"/>
            <p:cNvSpPr>
              <a:spLocks noChangeShapeType="1"/>
            </p:cNvSpPr>
            <p:nvPr/>
          </p:nvSpPr>
          <p:spPr bwMode="auto">
            <a:xfrm>
              <a:off x="1092" y="2252"/>
              <a:ext cx="318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82" name="Line 162"/>
            <p:cNvSpPr>
              <a:spLocks noChangeShapeType="1"/>
            </p:cNvSpPr>
            <p:nvPr/>
          </p:nvSpPr>
          <p:spPr bwMode="auto">
            <a:xfrm flipV="1">
              <a:off x="1246" y="1899"/>
              <a:ext cx="5" cy="20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83" name="Text Box 163"/>
            <p:cNvSpPr txBox="1">
              <a:spLocks noChangeArrowheads="1"/>
            </p:cNvSpPr>
            <p:nvPr/>
          </p:nvSpPr>
          <p:spPr bwMode="auto">
            <a:xfrm>
              <a:off x="2059" y="1418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884" name="Text Box 164"/>
            <p:cNvSpPr txBox="1">
              <a:spLocks noChangeArrowheads="1"/>
            </p:cNvSpPr>
            <p:nvPr/>
          </p:nvSpPr>
          <p:spPr bwMode="auto">
            <a:xfrm>
              <a:off x="2397" y="2108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885" name="Text Box 165"/>
            <p:cNvSpPr txBox="1">
              <a:spLocks noChangeArrowheads="1"/>
            </p:cNvSpPr>
            <p:nvPr/>
          </p:nvSpPr>
          <p:spPr bwMode="auto">
            <a:xfrm>
              <a:off x="3118" y="682"/>
              <a:ext cx="40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4A</a:t>
              </a:r>
              <a:endParaRPr kumimoji="1" lang="en-US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886" name="Rectangle 166"/>
            <p:cNvSpPr>
              <a:spLocks noChangeArrowheads="1"/>
            </p:cNvSpPr>
            <p:nvPr/>
          </p:nvSpPr>
          <p:spPr bwMode="auto">
            <a:xfrm>
              <a:off x="3260" y="1687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87" name="Line 167"/>
            <p:cNvSpPr>
              <a:spLocks noChangeShapeType="1"/>
            </p:cNvSpPr>
            <p:nvPr/>
          </p:nvSpPr>
          <p:spPr bwMode="auto">
            <a:xfrm>
              <a:off x="3877" y="698"/>
              <a:ext cx="0" cy="208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88" name="Rectangle 168"/>
            <p:cNvSpPr>
              <a:spLocks noChangeArrowheads="1"/>
            </p:cNvSpPr>
            <p:nvPr/>
          </p:nvSpPr>
          <p:spPr bwMode="auto">
            <a:xfrm>
              <a:off x="3832" y="2101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89" name="Rectangle 169"/>
            <p:cNvSpPr>
              <a:spLocks noChangeArrowheads="1"/>
            </p:cNvSpPr>
            <p:nvPr/>
          </p:nvSpPr>
          <p:spPr bwMode="auto">
            <a:xfrm>
              <a:off x="2732" y="1014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90" name="Line 170"/>
            <p:cNvSpPr>
              <a:spLocks noChangeShapeType="1"/>
            </p:cNvSpPr>
            <p:nvPr/>
          </p:nvSpPr>
          <p:spPr bwMode="auto">
            <a:xfrm>
              <a:off x="1745" y="1071"/>
              <a:ext cx="2132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91" name="Line 171"/>
            <p:cNvSpPr>
              <a:spLocks noChangeShapeType="1"/>
            </p:cNvSpPr>
            <p:nvPr/>
          </p:nvSpPr>
          <p:spPr bwMode="auto">
            <a:xfrm flipV="1">
              <a:off x="3061" y="1434"/>
              <a:ext cx="0" cy="317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92" name="Line 172"/>
            <p:cNvSpPr>
              <a:spLocks noChangeShapeType="1"/>
            </p:cNvSpPr>
            <p:nvPr/>
          </p:nvSpPr>
          <p:spPr bwMode="auto">
            <a:xfrm>
              <a:off x="3061" y="1434"/>
              <a:ext cx="816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93" name="Oval 173"/>
            <p:cNvSpPr>
              <a:spLocks noChangeArrowheads="1"/>
            </p:cNvSpPr>
            <p:nvPr/>
          </p:nvSpPr>
          <p:spPr bwMode="auto">
            <a:xfrm>
              <a:off x="3279" y="1269"/>
              <a:ext cx="288" cy="303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94" name="Line 174"/>
            <p:cNvSpPr>
              <a:spLocks noChangeShapeType="1"/>
            </p:cNvSpPr>
            <p:nvPr/>
          </p:nvSpPr>
          <p:spPr bwMode="auto">
            <a:xfrm>
              <a:off x="2295" y="698"/>
              <a:ext cx="1583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95" name="Oval 175"/>
            <p:cNvSpPr>
              <a:spLocks noChangeArrowheads="1"/>
            </p:cNvSpPr>
            <p:nvPr/>
          </p:nvSpPr>
          <p:spPr bwMode="auto">
            <a:xfrm>
              <a:off x="2765" y="554"/>
              <a:ext cx="306" cy="305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96" name="Rectangle 176"/>
            <p:cNvSpPr>
              <a:spLocks noChangeArrowheads="1"/>
            </p:cNvSpPr>
            <p:nvPr/>
          </p:nvSpPr>
          <p:spPr bwMode="auto">
            <a:xfrm>
              <a:off x="1622" y="1637"/>
              <a:ext cx="24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rgbClr val="FF9900"/>
                  </a:solidFill>
                  <a:latin typeface="Arial" panose="020B0604020202020204" pitchFamily="34" charset="0"/>
                  <a:ea typeface="楷体_GB2312" pitchFamily="49" charset="-122"/>
                </a:rPr>
                <a:t>●</a:t>
              </a:r>
            </a:p>
          </p:txBody>
        </p:sp>
        <p:sp>
          <p:nvSpPr>
            <p:cNvPr id="30897" name="Text Box 177"/>
            <p:cNvSpPr txBox="1">
              <a:spLocks noChangeArrowheads="1"/>
            </p:cNvSpPr>
            <p:nvPr/>
          </p:nvSpPr>
          <p:spPr bwMode="auto">
            <a:xfrm>
              <a:off x="3496" y="1107"/>
              <a:ext cx="3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kumimoji="1"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898" name="Line 178"/>
            <p:cNvSpPr>
              <a:spLocks noChangeShapeType="1"/>
            </p:cNvSpPr>
            <p:nvPr/>
          </p:nvSpPr>
          <p:spPr bwMode="auto">
            <a:xfrm>
              <a:off x="3577" y="1434"/>
              <a:ext cx="25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899" name="Line 179"/>
            <p:cNvSpPr>
              <a:spLocks noChangeShapeType="1"/>
            </p:cNvSpPr>
            <p:nvPr/>
          </p:nvSpPr>
          <p:spPr bwMode="auto">
            <a:xfrm>
              <a:off x="3186" y="698"/>
              <a:ext cx="25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900" name="Line 180"/>
            <p:cNvSpPr>
              <a:spLocks noChangeShapeType="1"/>
            </p:cNvSpPr>
            <p:nvPr/>
          </p:nvSpPr>
          <p:spPr bwMode="auto">
            <a:xfrm>
              <a:off x="2925" y="550"/>
              <a:ext cx="0" cy="296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901" name="Line 181"/>
            <p:cNvSpPr>
              <a:spLocks noChangeShapeType="1"/>
            </p:cNvSpPr>
            <p:nvPr/>
          </p:nvSpPr>
          <p:spPr bwMode="auto">
            <a:xfrm>
              <a:off x="3424" y="1286"/>
              <a:ext cx="0" cy="296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0902" name="Text Box 182"/>
            <p:cNvSpPr txBox="1">
              <a:spLocks noChangeArrowheads="1"/>
            </p:cNvSpPr>
            <p:nvPr/>
          </p:nvSpPr>
          <p:spPr bwMode="auto">
            <a:xfrm>
              <a:off x="3188" y="1801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903" name="Text Box 183"/>
            <p:cNvSpPr txBox="1">
              <a:spLocks noChangeArrowheads="1"/>
            </p:cNvSpPr>
            <p:nvPr/>
          </p:nvSpPr>
          <p:spPr bwMode="auto">
            <a:xfrm>
              <a:off x="3423" y="2128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904" name="Text Box 184"/>
            <p:cNvSpPr txBox="1">
              <a:spLocks noChangeArrowheads="1"/>
            </p:cNvSpPr>
            <p:nvPr/>
          </p:nvSpPr>
          <p:spPr bwMode="auto">
            <a:xfrm>
              <a:off x="2621" y="1068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905" name="Text Box 185"/>
          <p:cNvSpPr txBox="1">
            <a:spLocks noChangeArrowheads="1"/>
          </p:cNvSpPr>
          <p:nvPr/>
        </p:nvSpPr>
        <p:spPr bwMode="auto">
          <a:xfrm>
            <a:off x="1895475" y="422275"/>
            <a:ext cx="996950" cy="523220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作业</a:t>
            </a:r>
            <a:endParaRPr kumimoji="1" lang="en-US" altLang="zh-CN" sz="2800" b="1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906" name="Rectangle 186"/>
          <p:cNvSpPr>
            <a:spLocks noChangeArrowheads="1"/>
          </p:cNvSpPr>
          <p:nvPr/>
        </p:nvSpPr>
        <p:spPr bwMode="auto">
          <a:xfrm>
            <a:off x="3516313" y="484188"/>
            <a:ext cx="4775200" cy="4572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列写结点方程（不需求解）</a:t>
            </a:r>
            <a:endParaRPr kumimoji="1" lang="zh-CN" altLang="en-US" sz="2400" b="1" i="1" baseline="-25000">
              <a:solidFill>
                <a:srgbClr val="F8FF65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5476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01" name="Text Box 137"/>
          <p:cNvSpPr txBox="1">
            <a:spLocks noChangeArrowheads="1"/>
          </p:cNvSpPr>
          <p:nvPr/>
        </p:nvSpPr>
        <p:spPr bwMode="auto">
          <a:xfrm>
            <a:off x="1608139" y="260351"/>
            <a:ext cx="4929187" cy="5191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四</a:t>
            </a:r>
            <a:r>
              <a:rPr kumimoji="1" lang="en-US" altLang="zh-CN" sz="28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.</a:t>
            </a:r>
            <a:r>
              <a:rPr kumimoji="1" lang="zh-CN" altLang="en-US" sz="28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含电压源的结点分析法</a:t>
            </a:r>
          </a:p>
        </p:txBody>
      </p:sp>
      <p:grpSp>
        <p:nvGrpSpPr>
          <p:cNvPr id="62602" name="Group 138"/>
          <p:cNvGrpSpPr>
            <a:grpSpLocks/>
          </p:cNvGrpSpPr>
          <p:nvPr/>
        </p:nvGrpSpPr>
        <p:grpSpPr bwMode="auto">
          <a:xfrm>
            <a:off x="2868614" y="1574800"/>
            <a:ext cx="6194425" cy="2312988"/>
            <a:chOff x="383" y="686"/>
            <a:chExt cx="3902" cy="1457"/>
          </a:xfrm>
        </p:grpSpPr>
        <p:sp>
          <p:nvSpPr>
            <p:cNvPr id="62603" name="Oval 139"/>
            <p:cNvSpPr>
              <a:spLocks noChangeArrowheads="1"/>
            </p:cNvSpPr>
            <p:nvPr/>
          </p:nvSpPr>
          <p:spPr bwMode="auto">
            <a:xfrm>
              <a:off x="742" y="1502"/>
              <a:ext cx="307" cy="290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04" name="Oval 140"/>
            <p:cNvSpPr>
              <a:spLocks noChangeArrowheads="1"/>
            </p:cNvSpPr>
            <p:nvPr/>
          </p:nvSpPr>
          <p:spPr bwMode="auto">
            <a:xfrm>
              <a:off x="3600" y="1533"/>
              <a:ext cx="292" cy="271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05" name="Line 141"/>
            <p:cNvSpPr>
              <a:spLocks noChangeShapeType="1"/>
            </p:cNvSpPr>
            <p:nvPr/>
          </p:nvSpPr>
          <p:spPr bwMode="auto">
            <a:xfrm>
              <a:off x="2847" y="1100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06" name="Line 142"/>
            <p:cNvSpPr>
              <a:spLocks noChangeShapeType="1"/>
            </p:cNvSpPr>
            <p:nvPr/>
          </p:nvSpPr>
          <p:spPr bwMode="auto">
            <a:xfrm>
              <a:off x="1713" y="1100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07" name="Line 143"/>
            <p:cNvSpPr>
              <a:spLocks noChangeShapeType="1"/>
            </p:cNvSpPr>
            <p:nvPr/>
          </p:nvSpPr>
          <p:spPr bwMode="auto">
            <a:xfrm flipV="1">
              <a:off x="901" y="1099"/>
              <a:ext cx="284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08" name="Line 144"/>
            <p:cNvSpPr>
              <a:spLocks noChangeShapeType="1"/>
            </p:cNvSpPr>
            <p:nvPr/>
          </p:nvSpPr>
          <p:spPr bwMode="auto">
            <a:xfrm flipV="1">
              <a:off x="901" y="2142"/>
              <a:ext cx="284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09" name="Line 145"/>
            <p:cNvSpPr>
              <a:spLocks noChangeShapeType="1"/>
            </p:cNvSpPr>
            <p:nvPr/>
          </p:nvSpPr>
          <p:spPr bwMode="auto">
            <a:xfrm>
              <a:off x="3746" y="1092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10" name="Text Box 146"/>
            <p:cNvSpPr txBox="1">
              <a:spLocks noChangeArrowheads="1"/>
            </p:cNvSpPr>
            <p:nvPr/>
          </p:nvSpPr>
          <p:spPr bwMode="auto">
            <a:xfrm>
              <a:off x="383" y="1408"/>
              <a:ext cx="4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2V</a:t>
              </a:r>
              <a:endParaRPr kumimoji="1" lang="en-US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2611" name="Rectangle 147"/>
            <p:cNvSpPr>
              <a:spLocks noChangeArrowheads="1"/>
            </p:cNvSpPr>
            <p:nvPr/>
          </p:nvSpPr>
          <p:spPr bwMode="auto">
            <a:xfrm>
              <a:off x="2802" y="1463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12" name="Rectangle 148"/>
            <p:cNvSpPr>
              <a:spLocks noChangeArrowheads="1"/>
            </p:cNvSpPr>
            <p:nvPr/>
          </p:nvSpPr>
          <p:spPr bwMode="auto">
            <a:xfrm>
              <a:off x="2121" y="1043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13" name="Text Box 149"/>
            <p:cNvSpPr txBox="1">
              <a:spLocks noChangeArrowheads="1"/>
            </p:cNvSpPr>
            <p:nvPr/>
          </p:nvSpPr>
          <p:spPr bwMode="auto">
            <a:xfrm>
              <a:off x="1758" y="1464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614" name="Rectangle 150"/>
            <p:cNvSpPr>
              <a:spLocks noChangeArrowheads="1"/>
            </p:cNvSpPr>
            <p:nvPr/>
          </p:nvSpPr>
          <p:spPr bwMode="auto">
            <a:xfrm>
              <a:off x="1667" y="1463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15" name="Line 151"/>
            <p:cNvSpPr>
              <a:spLocks noChangeShapeType="1"/>
            </p:cNvSpPr>
            <p:nvPr/>
          </p:nvSpPr>
          <p:spPr bwMode="auto">
            <a:xfrm>
              <a:off x="901" y="1100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16" name="Text Box 152"/>
            <p:cNvSpPr txBox="1">
              <a:spLocks noChangeArrowheads="1"/>
            </p:cNvSpPr>
            <p:nvPr/>
          </p:nvSpPr>
          <p:spPr bwMode="auto">
            <a:xfrm>
              <a:off x="2070" y="686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617" name="Text Box 153"/>
            <p:cNvSpPr txBox="1">
              <a:spLocks noChangeArrowheads="1"/>
            </p:cNvSpPr>
            <p:nvPr/>
          </p:nvSpPr>
          <p:spPr bwMode="auto">
            <a:xfrm>
              <a:off x="2422" y="1457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618" name="Text Box 154"/>
            <p:cNvSpPr txBox="1">
              <a:spLocks noChangeArrowheads="1"/>
            </p:cNvSpPr>
            <p:nvPr/>
          </p:nvSpPr>
          <p:spPr bwMode="auto">
            <a:xfrm>
              <a:off x="3864" y="1453"/>
              <a:ext cx="4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6V</a:t>
              </a:r>
              <a:endParaRPr kumimoji="1" lang="en-US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2619" name="Rectangle 155"/>
            <p:cNvSpPr>
              <a:spLocks noChangeArrowheads="1"/>
            </p:cNvSpPr>
            <p:nvPr/>
          </p:nvSpPr>
          <p:spPr bwMode="auto">
            <a:xfrm>
              <a:off x="1134" y="1042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20" name="Rectangle 156"/>
            <p:cNvSpPr>
              <a:spLocks noChangeArrowheads="1"/>
            </p:cNvSpPr>
            <p:nvPr/>
          </p:nvSpPr>
          <p:spPr bwMode="auto">
            <a:xfrm>
              <a:off x="3160" y="1043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21" name="Text Box 157"/>
            <p:cNvSpPr txBox="1">
              <a:spLocks noChangeArrowheads="1"/>
            </p:cNvSpPr>
            <p:nvPr/>
          </p:nvSpPr>
          <p:spPr bwMode="auto">
            <a:xfrm>
              <a:off x="3814" y="1157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2622" name="Text Box 158"/>
            <p:cNvSpPr txBox="1">
              <a:spLocks noChangeArrowheads="1"/>
            </p:cNvSpPr>
            <p:nvPr/>
          </p:nvSpPr>
          <p:spPr bwMode="auto">
            <a:xfrm>
              <a:off x="3864" y="1653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62623" name="Text Box 159"/>
            <p:cNvSpPr txBox="1">
              <a:spLocks noChangeArrowheads="1"/>
            </p:cNvSpPr>
            <p:nvPr/>
          </p:nvSpPr>
          <p:spPr bwMode="auto">
            <a:xfrm>
              <a:off x="544" y="1113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2624" name="Text Box 160"/>
            <p:cNvSpPr txBox="1">
              <a:spLocks noChangeArrowheads="1"/>
            </p:cNvSpPr>
            <p:nvPr/>
          </p:nvSpPr>
          <p:spPr bwMode="auto">
            <a:xfrm>
              <a:off x="544" y="1603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62625" name="Text Box 161"/>
            <p:cNvSpPr txBox="1">
              <a:spLocks noChangeArrowheads="1"/>
            </p:cNvSpPr>
            <p:nvPr/>
          </p:nvSpPr>
          <p:spPr bwMode="auto">
            <a:xfrm>
              <a:off x="1134" y="716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626" name="Text Box 162"/>
            <p:cNvSpPr txBox="1">
              <a:spLocks noChangeArrowheads="1"/>
            </p:cNvSpPr>
            <p:nvPr/>
          </p:nvSpPr>
          <p:spPr bwMode="auto">
            <a:xfrm>
              <a:off x="3109" y="765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681" name="Group 217"/>
          <p:cNvGrpSpPr>
            <a:grpSpLocks/>
          </p:cNvGrpSpPr>
          <p:nvPr/>
        </p:nvGrpSpPr>
        <p:grpSpPr bwMode="auto">
          <a:xfrm>
            <a:off x="3008314" y="4221164"/>
            <a:ext cx="6194425" cy="2312987"/>
            <a:chOff x="750" y="2563"/>
            <a:chExt cx="3902" cy="1457"/>
          </a:xfrm>
        </p:grpSpPr>
        <p:sp>
          <p:nvSpPr>
            <p:cNvPr id="62628" name="Line 164"/>
            <p:cNvSpPr>
              <a:spLocks noChangeShapeType="1"/>
            </p:cNvSpPr>
            <p:nvPr/>
          </p:nvSpPr>
          <p:spPr bwMode="auto">
            <a:xfrm>
              <a:off x="3214" y="2977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29" name="Line 165"/>
            <p:cNvSpPr>
              <a:spLocks noChangeShapeType="1"/>
            </p:cNvSpPr>
            <p:nvPr/>
          </p:nvSpPr>
          <p:spPr bwMode="auto">
            <a:xfrm>
              <a:off x="2080" y="2977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30" name="Line 166"/>
            <p:cNvSpPr>
              <a:spLocks noChangeShapeType="1"/>
            </p:cNvSpPr>
            <p:nvPr/>
          </p:nvSpPr>
          <p:spPr bwMode="auto">
            <a:xfrm flipV="1">
              <a:off x="1268" y="2976"/>
              <a:ext cx="284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31" name="Line 167"/>
            <p:cNvSpPr>
              <a:spLocks noChangeShapeType="1"/>
            </p:cNvSpPr>
            <p:nvPr/>
          </p:nvSpPr>
          <p:spPr bwMode="auto">
            <a:xfrm flipV="1">
              <a:off x="1268" y="4019"/>
              <a:ext cx="284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32" name="Line 168"/>
            <p:cNvSpPr>
              <a:spLocks noChangeShapeType="1"/>
            </p:cNvSpPr>
            <p:nvPr/>
          </p:nvSpPr>
          <p:spPr bwMode="auto">
            <a:xfrm>
              <a:off x="4113" y="2969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33" name="Text Box 169"/>
            <p:cNvSpPr txBox="1">
              <a:spLocks noChangeArrowheads="1"/>
            </p:cNvSpPr>
            <p:nvPr/>
          </p:nvSpPr>
          <p:spPr bwMode="auto">
            <a:xfrm>
              <a:off x="750" y="3285"/>
              <a:ext cx="4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1A</a:t>
              </a:r>
              <a:endParaRPr kumimoji="1" lang="en-US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2634" name="Rectangle 170"/>
            <p:cNvSpPr>
              <a:spLocks noChangeArrowheads="1"/>
            </p:cNvSpPr>
            <p:nvPr/>
          </p:nvSpPr>
          <p:spPr bwMode="auto">
            <a:xfrm>
              <a:off x="3169" y="3340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35" name="Rectangle 171"/>
            <p:cNvSpPr>
              <a:spLocks noChangeArrowheads="1"/>
            </p:cNvSpPr>
            <p:nvPr/>
          </p:nvSpPr>
          <p:spPr bwMode="auto">
            <a:xfrm>
              <a:off x="2488" y="2920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36" name="Text Box 172"/>
            <p:cNvSpPr txBox="1">
              <a:spLocks noChangeArrowheads="1"/>
            </p:cNvSpPr>
            <p:nvPr/>
          </p:nvSpPr>
          <p:spPr bwMode="auto">
            <a:xfrm>
              <a:off x="2125" y="3341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637" name="Rectangle 173"/>
            <p:cNvSpPr>
              <a:spLocks noChangeArrowheads="1"/>
            </p:cNvSpPr>
            <p:nvPr/>
          </p:nvSpPr>
          <p:spPr bwMode="auto">
            <a:xfrm>
              <a:off x="2034" y="3340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38" name="Line 174"/>
            <p:cNvSpPr>
              <a:spLocks noChangeShapeType="1"/>
            </p:cNvSpPr>
            <p:nvPr/>
          </p:nvSpPr>
          <p:spPr bwMode="auto">
            <a:xfrm>
              <a:off x="1268" y="2977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39" name="Text Box 175"/>
            <p:cNvSpPr txBox="1">
              <a:spLocks noChangeArrowheads="1"/>
            </p:cNvSpPr>
            <p:nvPr/>
          </p:nvSpPr>
          <p:spPr bwMode="auto">
            <a:xfrm>
              <a:off x="2437" y="2563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640" name="Text Box 176"/>
            <p:cNvSpPr txBox="1">
              <a:spLocks noChangeArrowheads="1"/>
            </p:cNvSpPr>
            <p:nvPr/>
          </p:nvSpPr>
          <p:spPr bwMode="auto">
            <a:xfrm>
              <a:off x="2701" y="3334"/>
              <a:ext cx="51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641" name="Text Box 177"/>
            <p:cNvSpPr txBox="1">
              <a:spLocks noChangeArrowheads="1"/>
            </p:cNvSpPr>
            <p:nvPr/>
          </p:nvSpPr>
          <p:spPr bwMode="auto">
            <a:xfrm>
              <a:off x="4231" y="3330"/>
              <a:ext cx="4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1V</a:t>
              </a:r>
              <a:endParaRPr kumimoji="1" lang="en-US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2642" name="Text Box 178"/>
            <p:cNvSpPr txBox="1">
              <a:spLocks noChangeArrowheads="1"/>
            </p:cNvSpPr>
            <p:nvPr/>
          </p:nvSpPr>
          <p:spPr bwMode="auto">
            <a:xfrm>
              <a:off x="1268" y="3061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643" name="Text Box 179"/>
            <p:cNvSpPr txBox="1">
              <a:spLocks noChangeArrowheads="1"/>
            </p:cNvSpPr>
            <p:nvPr/>
          </p:nvSpPr>
          <p:spPr bwMode="auto">
            <a:xfrm>
              <a:off x="3657" y="3112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644" name="Line 180"/>
            <p:cNvSpPr>
              <a:spLocks noChangeShapeType="1"/>
            </p:cNvSpPr>
            <p:nvPr/>
          </p:nvSpPr>
          <p:spPr bwMode="auto">
            <a:xfrm>
              <a:off x="1662" y="2977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45" name="Rectangle 181"/>
            <p:cNvSpPr>
              <a:spLocks noChangeArrowheads="1"/>
            </p:cNvSpPr>
            <p:nvPr/>
          </p:nvSpPr>
          <p:spPr bwMode="auto">
            <a:xfrm>
              <a:off x="1616" y="3340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46" name="Line 182"/>
            <p:cNvSpPr>
              <a:spLocks noChangeShapeType="1"/>
            </p:cNvSpPr>
            <p:nvPr/>
          </p:nvSpPr>
          <p:spPr bwMode="auto">
            <a:xfrm>
              <a:off x="3657" y="2971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47" name="Rectangle 183"/>
            <p:cNvSpPr>
              <a:spLocks noChangeArrowheads="1"/>
            </p:cNvSpPr>
            <p:nvPr/>
          </p:nvSpPr>
          <p:spPr bwMode="auto">
            <a:xfrm>
              <a:off x="3612" y="3334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48" name="Oval 184"/>
            <p:cNvSpPr>
              <a:spLocks noChangeArrowheads="1"/>
            </p:cNvSpPr>
            <p:nvPr/>
          </p:nvSpPr>
          <p:spPr bwMode="auto">
            <a:xfrm>
              <a:off x="3958" y="3376"/>
              <a:ext cx="299" cy="326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49" name="Oval 185"/>
            <p:cNvSpPr>
              <a:spLocks noChangeArrowheads="1"/>
            </p:cNvSpPr>
            <p:nvPr/>
          </p:nvSpPr>
          <p:spPr bwMode="auto">
            <a:xfrm>
              <a:off x="1119" y="3376"/>
              <a:ext cx="276" cy="301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50" name="Line 186"/>
            <p:cNvSpPr>
              <a:spLocks noChangeShapeType="1"/>
            </p:cNvSpPr>
            <p:nvPr/>
          </p:nvSpPr>
          <p:spPr bwMode="auto">
            <a:xfrm>
              <a:off x="1109" y="3522"/>
              <a:ext cx="310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51" name="Line 187"/>
            <p:cNvSpPr>
              <a:spLocks noChangeShapeType="1"/>
            </p:cNvSpPr>
            <p:nvPr/>
          </p:nvSpPr>
          <p:spPr bwMode="auto">
            <a:xfrm>
              <a:off x="3958" y="3522"/>
              <a:ext cx="310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52" name="Line 188"/>
            <p:cNvSpPr>
              <a:spLocks noChangeShapeType="1"/>
            </p:cNvSpPr>
            <p:nvPr/>
          </p:nvSpPr>
          <p:spPr bwMode="auto">
            <a:xfrm flipV="1">
              <a:off x="4113" y="3034"/>
              <a:ext cx="0" cy="30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62653" name="Line 189"/>
            <p:cNvSpPr>
              <a:spLocks noChangeShapeType="1"/>
            </p:cNvSpPr>
            <p:nvPr/>
          </p:nvSpPr>
          <p:spPr bwMode="auto">
            <a:xfrm flipV="1">
              <a:off x="1268" y="3061"/>
              <a:ext cx="0" cy="30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</p:grpSp>
      <p:sp>
        <p:nvSpPr>
          <p:cNvPr id="62675" name="AutoShape 211"/>
          <p:cNvSpPr>
            <a:spLocks noChangeArrowheads="1"/>
          </p:cNvSpPr>
          <p:nvPr/>
        </p:nvSpPr>
        <p:spPr bwMode="auto">
          <a:xfrm>
            <a:off x="9290050" y="3268664"/>
            <a:ext cx="458788" cy="1366837"/>
          </a:xfrm>
          <a:prstGeom prst="curvedLeftArrow">
            <a:avLst>
              <a:gd name="adj1" fmla="val 59585"/>
              <a:gd name="adj2" fmla="val 119169"/>
              <a:gd name="adj3" fmla="val 33333"/>
            </a:avLst>
          </a:prstGeom>
          <a:solidFill>
            <a:srgbClr val="00FFFF"/>
          </a:solidFill>
          <a:ln w="38100">
            <a:solidFill>
              <a:srgbClr val="FF9900"/>
            </a:solidFill>
            <a:miter lim="800000"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62676" name="Text Box 212"/>
          <p:cNvSpPr txBox="1">
            <a:spLocks noChangeArrowheads="1"/>
          </p:cNvSpPr>
          <p:nvPr/>
        </p:nvSpPr>
        <p:spPr bwMode="auto">
          <a:xfrm>
            <a:off x="1943100" y="1027114"/>
            <a:ext cx="5653088" cy="461665"/>
          </a:xfrm>
          <a:prstGeom prst="rect">
            <a:avLst/>
          </a:prstGeom>
          <a:noFill/>
          <a:ln w="38100">
            <a:solidFill>
              <a:srgbClr val="66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、电压源与电流源电路的等效变换</a:t>
            </a:r>
          </a:p>
        </p:txBody>
      </p:sp>
      <p:sp>
        <p:nvSpPr>
          <p:cNvPr id="62677" name="Rectangle 213"/>
          <p:cNvSpPr>
            <a:spLocks noChangeArrowheads="1"/>
          </p:cNvSpPr>
          <p:nvPr/>
        </p:nvSpPr>
        <p:spPr bwMode="auto">
          <a:xfrm>
            <a:off x="2868614" y="1700214"/>
            <a:ext cx="1939925" cy="2484437"/>
          </a:xfrm>
          <a:prstGeom prst="rect">
            <a:avLst/>
          </a:prstGeom>
          <a:noFill/>
          <a:ln w="38100">
            <a:solidFill>
              <a:srgbClr val="00FFFF"/>
            </a:solidFill>
            <a:prstDash val="sysDot"/>
            <a:miter lim="800000"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62678" name="Rectangle 214"/>
          <p:cNvSpPr>
            <a:spLocks noChangeArrowheads="1"/>
          </p:cNvSpPr>
          <p:nvPr/>
        </p:nvSpPr>
        <p:spPr bwMode="auto">
          <a:xfrm>
            <a:off x="7131051" y="1700214"/>
            <a:ext cx="1939925" cy="2484437"/>
          </a:xfrm>
          <a:prstGeom prst="rect">
            <a:avLst/>
          </a:prstGeom>
          <a:noFill/>
          <a:ln w="38100">
            <a:solidFill>
              <a:srgbClr val="00FFFF"/>
            </a:solidFill>
            <a:prstDash val="sysDot"/>
            <a:miter lim="800000"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62679" name="Rectangle 215"/>
          <p:cNvSpPr>
            <a:spLocks noChangeArrowheads="1"/>
          </p:cNvSpPr>
          <p:nvPr/>
        </p:nvSpPr>
        <p:spPr bwMode="auto">
          <a:xfrm>
            <a:off x="2868614" y="4495801"/>
            <a:ext cx="1971675" cy="2232025"/>
          </a:xfrm>
          <a:prstGeom prst="rect">
            <a:avLst/>
          </a:prstGeom>
          <a:noFill/>
          <a:ln w="38100">
            <a:solidFill>
              <a:srgbClr val="00FFFF"/>
            </a:solidFill>
            <a:prstDash val="sysDot"/>
            <a:miter lim="800000"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62680" name="Rectangle 216"/>
          <p:cNvSpPr>
            <a:spLocks noChangeArrowheads="1"/>
          </p:cNvSpPr>
          <p:nvPr/>
        </p:nvSpPr>
        <p:spPr bwMode="auto">
          <a:xfrm>
            <a:off x="7196138" y="4495801"/>
            <a:ext cx="1930400" cy="2232025"/>
          </a:xfrm>
          <a:prstGeom prst="rect">
            <a:avLst/>
          </a:prstGeom>
          <a:noFill/>
          <a:ln w="38100">
            <a:solidFill>
              <a:srgbClr val="00FFFF"/>
            </a:solidFill>
            <a:prstDash val="sysDot"/>
            <a:miter lim="800000"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62682" name="AutoShape 218"/>
          <p:cNvSpPr>
            <a:spLocks noChangeArrowheads="1"/>
          </p:cNvSpPr>
          <p:nvPr/>
        </p:nvSpPr>
        <p:spPr bwMode="auto">
          <a:xfrm>
            <a:off x="2236788" y="3311525"/>
            <a:ext cx="336550" cy="1504950"/>
          </a:xfrm>
          <a:prstGeom prst="curvedRightArrow">
            <a:avLst>
              <a:gd name="adj1" fmla="val 89434"/>
              <a:gd name="adj2" fmla="val 178868"/>
              <a:gd name="adj3" fmla="val 33333"/>
            </a:avLst>
          </a:prstGeom>
          <a:solidFill>
            <a:srgbClr val="00FFFF"/>
          </a:solidFill>
          <a:ln w="38100">
            <a:solidFill>
              <a:srgbClr val="FFCC00"/>
            </a:solidFill>
            <a:miter lim="800000"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408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2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2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2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2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01" grpId="0" animBg="1"/>
      <p:bldP spid="626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79" name="Group 35"/>
          <p:cNvGrpSpPr>
            <a:grpSpLocks/>
          </p:cNvGrpSpPr>
          <p:nvPr/>
        </p:nvGrpSpPr>
        <p:grpSpPr bwMode="auto">
          <a:xfrm>
            <a:off x="1912939" y="84139"/>
            <a:ext cx="6194425" cy="2312987"/>
            <a:chOff x="383" y="686"/>
            <a:chExt cx="3902" cy="1457"/>
          </a:xfrm>
        </p:grpSpPr>
        <p:sp>
          <p:nvSpPr>
            <p:cNvPr id="82960" name="Oval 16"/>
            <p:cNvSpPr>
              <a:spLocks noChangeArrowheads="1"/>
            </p:cNvSpPr>
            <p:nvPr/>
          </p:nvSpPr>
          <p:spPr bwMode="auto">
            <a:xfrm>
              <a:off x="760" y="1526"/>
              <a:ext cx="282" cy="266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2961" name="Oval 17"/>
            <p:cNvSpPr>
              <a:spLocks noChangeArrowheads="1"/>
            </p:cNvSpPr>
            <p:nvPr/>
          </p:nvSpPr>
          <p:spPr bwMode="auto">
            <a:xfrm>
              <a:off x="3602" y="1496"/>
              <a:ext cx="284" cy="252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2949" name="Line 5"/>
            <p:cNvSpPr>
              <a:spLocks noChangeShapeType="1"/>
            </p:cNvSpPr>
            <p:nvPr/>
          </p:nvSpPr>
          <p:spPr bwMode="auto">
            <a:xfrm>
              <a:off x="2847" y="1100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2950" name="Line 6"/>
            <p:cNvSpPr>
              <a:spLocks noChangeShapeType="1"/>
            </p:cNvSpPr>
            <p:nvPr/>
          </p:nvSpPr>
          <p:spPr bwMode="auto">
            <a:xfrm>
              <a:off x="1713" y="1100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2951" name="Line 7"/>
            <p:cNvSpPr>
              <a:spLocks noChangeShapeType="1"/>
            </p:cNvSpPr>
            <p:nvPr/>
          </p:nvSpPr>
          <p:spPr bwMode="auto">
            <a:xfrm flipV="1">
              <a:off x="901" y="1099"/>
              <a:ext cx="284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2952" name="Line 8"/>
            <p:cNvSpPr>
              <a:spLocks noChangeShapeType="1"/>
            </p:cNvSpPr>
            <p:nvPr/>
          </p:nvSpPr>
          <p:spPr bwMode="auto">
            <a:xfrm flipV="1">
              <a:off x="901" y="2142"/>
              <a:ext cx="284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2953" name="Line 9"/>
            <p:cNvSpPr>
              <a:spLocks noChangeShapeType="1"/>
            </p:cNvSpPr>
            <p:nvPr/>
          </p:nvSpPr>
          <p:spPr bwMode="auto">
            <a:xfrm>
              <a:off x="3746" y="1092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2954" name="Text Box 10"/>
            <p:cNvSpPr txBox="1">
              <a:spLocks noChangeArrowheads="1"/>
            </p:cNvSpPr>
            <p:nvPr/>
          </p:nvSpPr>
          <p:spPr bwMode="auto">
            <a:xfrm>
              <a:off x="383" y="1408"/>
              <a:ext cx="4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2V</a:t>
              </a:r>
              <a:endParaRPr kumimoji="1" lang="en-US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55" name="Rectangle 11"/>
            <p:cNvSpPr>
              <a:spLocks noChangeArrowheads="1"/>
            </p:cNvSpPr>
            <p:nvPr/>
          </p:nvSpPr>
          <p:spPr bwMode="auto">
            <a:xfrm>
              <a:off x="2802" y="1463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2956" name="Rectangle 12"/>
            <p:cNvSpPr>
              <a:spLocks noChangeArrowheads="1"/>
            </p:cNvSpPr>
            <p:nvPr/>
          </p:nvSpPr>
          <p:spPr bwMode="auto">
            <a:xfrm>
              <a:off x="2121" y="1043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2957" name="Text Box 13"/>
            <p:cNvSpPr txBox="1">
              <a:spLocks noChangeArrowheads="1"/>
            </p:cNvSpPr>
            <p:nvPr/>
          </p:nvSpPr>
          <p:spPr bwMode="auto">
            <a:xfrm>
              <a:off x="1758" y="1464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958" name="Rectangle 14"/>
            <p:cNvSpPr>
              <a:spLocks noChangeArrowheads="1"/>
            </p:cNvSpPr>
            <p:nvPr/>
          </p:nvSpPr>
          <p:spPr bwMode="auto">
            <a:xfrm>
              <a:off x="1667" y="1463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2959" name="Line 15"/>
            <p:cNvSpPr>
              <a:spLocks noChangeShapeType="1"/>
            </p:cNvSpPr>
            <p:nvPr/>
          </p:nvSpPr>
          <p:spPr bwMode="auto">
            <a:xfrm>
              <a:off x="901" y="1100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2965" name="Text Box 21"/>
            <p:cNvSpPr txBox="1">
              <a:spLocks noChangeArrowheads="1"/>
            </p:cNvSpPr>
            <p:nvPr/>
          </p:nvSpPr>
          <p:spPr bwMode="auto">
            <a:xfrm>
              <a:off x="2070" y="686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966" name="Text Box 22"/>
            <p:cNvSpPr txBox="1">
              <a:spLocks noChangeArrowheads="1"/>
            </p:cNvSpPr>
            <p:nvPr/>
          </p:nvSpPr>
          <p:spPr bwMode="auto">
            <a:xfrm>
              <a:off x="2422" y="1457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968" name="Text Box 24"/>
            <p:cNvSpPr txBox="1">
              <a:spLocks noChangeArrowheads="1"/>
            </p:cNvSpPr>
            <p:nvPr/>
          </p:nvSpPr>
          <p:spPr bwMode="auto">
            <a:xfrm>
              <a:off x="3864" y="1453"/>
              <a:ext cx="42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6V</a:t>
              </a:r>
              <a:endParaRPr kumimoji="1" lang="en-US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69" name="Rectangle 25"/>
            <p:cNvSpPr>
              <a:spLocks noChangeArrowheads="1"/>
            </p:cNvSpPr>
            <p:nvPr/>
          </p:nvSpPr>
          <p:spPr bwMode="auto">
            <a:xfrm>
              <a:off x="1134" y="1042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2970" name="Rectangle 26"/>
            <p:cNvSpPr>
              <a:spLocks noChangeArrowheads="1"/>
            </p:cNvSpPr>
            <p:nvPr/>
          </p:nvSpPr>
          <p:spPr bwMode="auto">
            <a:xfrm>
              <a:off x="3160" y="1043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2971" name="Text Box 27"/>
            <p:cNvSpPr txBox="1">
              <a:spLocks noChangeArrowheads="1"/>
            </p:cNvSpPr>
            <p:nvPr/>
          </p:nvSpPr>
          <p:spPr bwMode="auto">
            <a:xfrm>
              <a:off x="3814" y="1157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82974" name="Text Box 30"/>
            <p:cNvSpPr txBox="1">
              <a:spLocks noChangeArrowheads="1"/>
            </p:cNvSpPr>
            <p:nvPr/>
          </p:nvSpPr>
          <p:spPr bwMode="auto">
            <a:xfrm>
              <a:off x="3837" y="1627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82975" name="Text Box 31"/>
            <p:cNvSpPr txBox="1">
              <a:spLocks noChangeArrowheads="1"/>
            </p:cNvSpPr>
            <p:nvPr/>
          </p:nvSpPr>
          <p:spPr bwMode="auto">
            <a:xfrm>
              <a:off x="544" y="1113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82976" name="Text Box 32"/>
            <p:cNvSpPr txBox="1">
              <a:spLocks noChangeArrowheads="1"/>
            </p:cNvSpPr>
            <p:nvPr/>
          </p:nvSpPr>
          <p:spPr bwMode="auto">
            <a:xfrm>
              <a:off x="544" y="1603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82977" name="Text Box 33"/>
            <p:cNvSpPr txBox="1">
              <a:spLocks noChangeArrowheads="1"/>
            </p:cNvSpPr>
            <p:nvPr/>
          </p:nvSpPr>
          <p:spPr bwMode="auto">
            <a:xfrm>
              <a:off x="1134" y="716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978" name="Text Box 34"/>
            <p:cNvSpPr txBox="1">
              <a:spLocks noChangeArrowheads="1"/>
            </p:cNvSpPr>
            <p:nvPr/>
          </p:nvSpPr>
          <p:spPr bwMode="auto">
            <a:xfrm>
              <a:off x="3109" y="765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3055" name="Group 111"/>
          <p:cNvGrpSpPr>
            <a:grpSpLocks/>
          </p:cNvGrpSpPr>
          <p:nvPr/>
        </p:nvGrpSpPr>
        <p:grpSpPr bwMode="auto">
          <a:xfrm>
            <a:off x="3302000" y="2693989"/>
            <a:ext cx="2273300" cy="2579687"/>
            <a:chOff x="1113" y="1702"/>
            <a:chExt cx="1432" cy="1625"/>
          </a:xfrm>
        </p:grpSpPr>
        <p:grpSp>
          <p:nvGrpSpPr>
            <p:cNvPr id="82986" name="Group 42"/>
            <p:cNvGrpSpPr>
              <a:grpSpLocks/>
            </p:cNvGrpSpPr>
            <p:nvPr/>
          </p:nvGrpSpPr>
          <p:grpSpPr bwMode="auto">
            <a:xfrm>
              <a:off x="2347" y="1702"/>
              <a:ext cx="198" cy="288"/>
              <a:chOff x="612" y="981"/>
              <a:chExt cx="198" cy="288"/>
            </a:xfrm>
          </p:grpSpPr>
          <p:sp>
            <p:nvSpPr>
              <p:cNvPr id="82987" name="Text Box 43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988" name="Oval 44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82990" name="Group 46"/>
            <p:cNvGrpSpPr>
              <a:grpSpLocks/>
            </p:cNvGrpSpPr>
            <p:nvPr/>
          </p:nvGrpSpPr>
          <p:grpSpPr bwMode="auto">
            <a:xfrm>
              <a:off x="1125" y="3089"/>
              <a:ext cx="270" cy="238"/>
              <a:chOff x="4606" y="1491"/>
              <a:chExt cx="270" cy="238"/>
            </a:xfrm>
          </p:grpSpPr>
          <p:sp>
            <p:nvSpPr>
              <p:cNvPr id="82991" name="Line 47"/>
              <p:cNvSpPr>
                <a:spLocks noChangeShapeType="1"/>
              </p:cNvSpPr>
              <p:nvPr/>
            </p:nvSpPr>
            <p:spPr bwMode="auto">
              <a:xfrm>
                <a:off x="4741" y="1491"/>
                <a:ext cx="0" cy="23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82992" name="Line 48"/>
              <p:cNvSpPr>
                <a:spLocks noChangeShapeType="1"/>
              </p:cNvSpPr>
              <p:nvPr/>
            </p:nvSpPr>
            <p:spPr bwMode="auto">
              <a:xfrm>
                <a:off x="4606" y="1729"/>
                <a:ext cx="27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82993" name="Group 49"/>
            <p:cNvGrpSpPr>
              <a:grpSpLocks/>
            </p:cNvGrpSpPr>
            <p:nvPr/>
          </p:nvGrpSpPr>
          <p:grpSpPr bwMode="auto">
            <a:xfrm>
              <a:off x="1113" y="1702"/>
              <a:ext cx="198" cy="288"/>
              <a:chOff x="612" y="981"/>
              <a:chExt cx="198" cy="288"/>
            </a:xfrm>
          </p:grpSpPr>
          <p:sp>
            <p:nvSpPr>
              <p:cNvPr id="82994" name="Text Box 50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995" name="Oval 51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</p:grpSp>
      <p:grpSp>
        <p:nvGrpSpPr>
          <p:cNvPr id="83054" name="Group 110"/>
          <p:cNvGrpSpPr>
            <a:grpSpLocks/>
          </p:cNvGrpSpPr>
          <p:nvPr/>
        </p:nvGrpSpPr>
        <p:grpSpPr bwMode="auto">
          <a:xfrm>
            <a:off x="2028826" y="2532064"/>
            <a:ext cx="5026025" cy="2312987"/>
            <a:chOff x="702" y="2696"/>
            <a:chExt cx="3166" cy="1457"/>
          </a:xfrm>
        </p:grpSpPr>
        <p:sp>
          <p:nvSpPr>
            <p:cNvPr id="83034" name="Line 90"/>
            <p:cNvSpPr>
              <a:spLocks noChangeShapeType="1"/>
            </p:cNvSpPr>
            <p:nvPr/>
          </p:nvSpPr>
          <p:spPr bwMode="auto">
            <a:xfrm>
              <a:off x="2776" y="3110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3035" name="Line 91"/>
            <p:cNvSpPr>
              <a:spLocks noChangeShapeType="1"/>
            </p:cNvSpPr>
            <p:nvPr/>
          </p:nvSpPr>
          <p:spPr bwMode="auto">
            <a:xfrm>
              <a:off x="1642" y="3110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3036" name="Line 92"/>
            <p:cNvSpPr>
              <a:spLocks noChangeShapeType="1"/>
            </p:cNvSpPr>
            <p:nvPr/>
          </p:nvSpPr>
          <p:spPr bwMode="auto">
            <a:xfrm flipV="1">
              <a:off x="1148" y="3109"/>
              <a:ext cx="2202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3037" name="Line 93"/>
            <p:cNvSpPr>
              <a:spLocks noChangeShapeType="1"/>
            </p:cNvSpPr>
            <p:nvPr/>
          </p:nvSpPr>
          <p:spPr bwMode="auto">
            <a:xfrm flipV="1">
              <a:off x="1143" y="4152"/>
              <a:ext cx="2207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3038" name="Line 94"/>
            <p:cNvSpPr>
              <a:spLocks noChangeShapeType="1"/>
            </p:cNvSpPr>
            <p:nvPr/>
          </p:nvSpPr>
          <p:spPr bwMode="auto">
            <a:xfrm>
              <a:off x="3350" y="3110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3039" name="Text Box 95"/>
            <p:cNvSpPr txBox="1">
              <a:spLocks noChangeArrowheads="1"/>
            </p:cNvSpPr>
            <p:nvPr/>
          </p:nvSpPr>
          <p:spPr bwMode="auto">
            <a:xfrm>
              <a:off x="702" y="3160"/>
              <a:ext cx="4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1A</a:t>
              </a:r>
              <a:endParaRPr kumimoji="1" lang="en-US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040" name="Rectangle 96"/>
            <p:cNvSpPr>
              <a:spLocks noChangeArrowheads="1"/>
            </p:cNvSpPr>
            <p:nvPr/>
          </p:nvSpPr>
          <p:spPr bwMode="auto">
            <a:xfrm>
              <a:off x="2731" y="3473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3041" name="Rectangle 97"/>
            <p:cNvSpPr>
              <a:spLocks noChangeArrowheads="1"/>
            </p:cNvSpPr>
            <p:nvPr/>
          </p:nvSpPr>
          <p:spPr bwMode="auto">
            <a:xfrm>
              <a:off x="2050" y="3053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3042" name="Text Box 98"/>
            <p:cNvSpPr txBox="1">
              <a:spLocks noChangeArrowheads="1"/>
            </p:cNvSpPr>
            <p:nvPr/>
          </p:nvSpPr>
          <p:spPr bwMode="auto">
            <a:xfrm>
              <a:off x="1687" y="3474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3043" name="Rectangle 99"/>
            <p:cNvSpPr>
              <a:spLocks noChangeArrowheads="1"/>
            </p:cNvSpPr>
            <p:nvPr/>
          </p:nvSpPr>
          <p:spPr bwMode="auto">
            <a:xfrm>
              <a:off x="1596" y="3473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3044" name="Line 100"/>
            <p:cNvSpPr>
              <a:spLocks noChangeShapeType="1"/>
            </p:cNvSpPr>
            <p:nvPr/>
          </p:nvSpPr>
          <p:spPr bwMode="auto">
            <a:xfrm>
              <a:off x="1148" y="3110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3045" name="Oval 101"/>
            <p:cNvSpPr>
              <a:spLocks noChangeArrowheads="1"/>
            </p:cNvSpPr>
            <p:nvPr/>
          </p:nvSpPr>
          <p:spPr bwMode="auto">
            <a:xfrm>
              <a:off x="1001" y="3465"/>
              <a:ext cx="303" cy="315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3046" name="Oval 102"/>
            <p:cNvSpPr>
              <a:spLocks noChangeArrowheads="1"/>
            </p:cNvSpPr>
            <p:nvPr/>
          </p:nvSpPr>
          <p:spPr bwMode="auto">
            <a:xfrm>
              <a:off x="3193" y="3477"/>
              <a:ext cx="325" cy="332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3047" name="Line 103"/>
            <p:cNvSpPr>
              <a:spLocks noChangeShapeType="1"/>
            </p:cNvSpPr>
            <p:nvPr/>
          </p:nvSpPr>
          <p:spPr bwMode="auto">
            <a:xfrm>
              <a:off x="989" y="3611"/>
              <a:ext cx="318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3048" name="Line 104"/>
            <p:cNvSpPr>
              <a:spLocks noChangeShapeType="1"/>
            </p:cNvSpPr>
            <p:nvPr/>
          </p:nvSpPr>
          <p:spPr bwMode="auto">
            <a:xfrm>
              <a:off x="3191" y="3624"/>
              <a:ext cx="318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3049" name="Line 105"/>
            <p:cNvSpPr>
              <a:spLocks noChangeShapeType="1"/>
            </p:cNvSpPr>
            <p:nvPr/>
          </p:nvSpPr>
          <p:spPr bwMode="auto">
            <a:xfrm flipV="1">
              <a:off x="1143" y="3258"/>
              <a:ext cx="5" cy="20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3050" name="Text Box 106"/>
            <p:cNvSpPr txBox="1">
              <a:spLocks noChangeArrowheads="1"/>
            </p:cNvSpPr>
            <p:nvPr/>
          </p:nvSpPr>
          <p:spPr bwMode="auto">
            <a:xfrm>
              <a:off x="1999" y="2696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3051" name="Text Box 107"/>
            <p:cNvSpPr txBox="1">
              <a:spLocks noChangeArrowheads="1"/>
            </p:cNvSpPr>
            <p:nvPr/>
          </p:nvSpPr>
          <p:spPr bwMode="auto">
            <a:xfrm>
              <a:off x="2294" y="3467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3052" name="Line 108"/>
            <p:cNvSpPr>
              <a:spLocks noChangeShapeType="1"/>
            </p:cNvSpPr>
            <p:nvPr/>
          </p:nvSpPr>
          <p:spPr bwMode="auto">
            <a:xfrm flipV="1">
              <a:off x="3350" y="3258"/>
              <a:ext cx="0" cy="20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3053" name="Text Box 109"/>
            <p:cNvSpPr txBox="1">
              <a:spLocks noChangeArrowheads="1"/>
            </p:cNvSpPr>
            <p:nvPr/>
          </p:nvSpPr>
          <p:spPr bwMode="auto">
            <a:xfrm>
              <a:off x="3428" y="3167"/>
              <a:ext cx="4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1A</a:t>
              </a:r>
              <a:endParaRPr kumimoji="1" lang="en-US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83056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867803"/>
              </p:ext>
            </p:extLst>
          </p:nvPr>
        </p:nvGraphicFramePr>
        <p:xfrm>
          <a:off x="7491415" y="2976562"/>
          <a:ext cx="4064000" cy="197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公式" r:id="rId3" imgW="1612800" imgH="787320" progId="Equation.3">
                  <p:embed/>
                </p:oleObj>
              </mc:Choice>
              <mc:Fallback>
                <p:oleObj name="公式" r:id="rId3" imgW="1612800" imgH="787320" progId="Equation.3">
                  <p:embed/>
                  <p:pic>
                    <p:nvPicPr>
                      <p:cNvPr id="83056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1415" y="2976562"/>
                        <a:ext cx="4064000" cy="1973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99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3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23" name="Group 55"/>
          <p:cNvGrpSpPr>
            <a:grpSpLocks/>
          </p:cNvGrpSpPr>
          <p:nvPr/>
        </p:nvGrpSpPr>
        <p:grpSpPr bwMode="auto">
          <a:xfrm>
            <a:off x="2099468" y="604838"/>
            <a:ext cx="4862513" cy="2889250"/>
            <a:chOff x="1033" y="1237"/>
            <a:chExt cx="3063" cy="1820"/>
          </a:xfrm>
        </p:grpSpPr>
        <p:sp>
          <p:nvSpPr>
            <p:cNvPr id="83997" name="Text Box 29"/>
            <p:cNvSpPr txBox="1">
              <a:spLocks noChangeArrowheads="1"/>
            </p:cNvSpPr>
            <p:nvPr/>
          </p:nvSpPr>
          <p:spPr bwMode="auto">
            <a:xfrm>
              <a:off x="1161" y="2062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83998" name="Text Box 30"/>
            <p:cNvSpPr txBox="1">
              <a:spLocks noChangeArrowheads="1"/>
            </p:cNvSpPr>
            <p:nvPr/>
          </p:nvSpPr>
          <p:spPr bwMode="auto">
            <a:xfrm>
              <a:off x="1161" y="2481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83999" name="Oval 31"/>
            <p:cNvSpPr>
              <a:spLocks noChangeArrowheads="1"/>
            </p:cNvSpPr>
            <p:nvPr/>
          </p:nvSpPr>
          <p:spPr bwMode="auto">
            <a:xfrm>
              <a:off x="3404" y="2376"/>
              <a:ext cx="318" cy="302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4000" name="Oval 32"/>
            <p:cNvSpPr>
              <a:spLocks noChangeArrowheads="1"/>
            </p:cNvSpPr>
            <p:nvPr/>
          </p:nvSpPr>
          <p:spPr bwMode="auto">
            <a:xfrm>
              <a:off x="1420" y="2372"/>
              <a:ext cx="313" cy="321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4001" name="Line 33"/>
            <p:cNvSpPr>
              <a:spLocks noChangeShapeType="1"/>
            </p:cNvSpPr>
            <p:nvPr/>
          </p:nvSpPr>
          <p:spPr bwMode="auto">
            <a:xfrm>
              <a:off x="2547" y="2013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4002" name="Line 34"/>
            <p:cNvSpPr>
              <a:spLocks noChangeShapeType="1"/>
            </p:cNvSpPr>
            <p:nvPr/>
          </p:nvSpPr>
          <p:spPr bwMode="auto">
            <a:xfrm>
              <a:off x="1569" y="1582"/>
              <a:ext cx="0" cy="147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4003" name="Text Box 35"/>
            <p:cNvSpPr txBox="1">
              <a:spLocks noChangeArrowheads="1"/>
            </p:cNvSpPr>
            <p:nvPr/>
          </p:nvSpPr>
          <p:spPr bwMode="auto">
            <a:xfrm>
              <a:off x="3688" y="2050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84004" name="Text Box 36"/>
            <p:cNvSpPr txBox="1">
              <a:spLocks noChangeArrowheads="1"/>
            </p:cNvSpPr>
            <p:nvPr/>
          </p:nvSpPr>
          <p:spPr bwMode="auto">
            <a:xfrm>
              <a:off x="3688" y="2540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84005" name="Line 37"/>
            <p:cNvSpPr>
              <a:spLocks noChangeShapeType="1"/>
            </p:cNvSpPr>
            <p:nvPr/>
          </p:nvSpPr>
          <p:spPr bwMode="auto">
            <a:xfrm flipV="1">
              <a:off x="1572" y="2012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4006" name="Line 38"/>
            <p:cNvSpPr>
              <a:spLocks noChangeShapeType="1"/>
            </p:cNvSpPr>
            <p:nvPr/>
          </p:nvSpPr>
          <p:spPr bwMode="auto">
            <a:xfrm flipV="1">
              <a:off x="1572" y="3055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4007" name="Line 39"/>
            <p:cNvSpPr>
              <a:spLocks noChangeShapeType="1"/>
            </p:cNvSpPr>
            <p:nvPr/>
          </p:nvSpPr>
          <p:spPr bwMode="auto">
            <a:xfrm>
              <a:off x="3567" y="1581"/>
              <a:ext cx="0" cy="147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4008" name="Rectangle 40"/>
            <p:cNvSpPr>
              <a:spLocks noChangeArrowheads="1"/>
            </p:cNvSpPr>
            <p:nvPr/>
          </p:nvSpPr>
          <p:spPr bwMode="auto">
            <a:xfrm>
              <a:off x="1821" y="1956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4009" name="Rectangle 41"/>
            <p:cNvSpPr>
              <a:spLocks noChangeArrowheads="1"/>
            </p:cNvSpPr>
            <p:nvPr/>
          </p:nvSpPr>
          <p:spPr bwMode="auto">
            <a:xfrm>
              <a:off x="2502" y="2376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4010" name="Rectangle 42"/>
            <p:cNvSpPr>
              <a:spLocks noChangeArrowheads="1"/>
            </p:cNvSpPr>
            <p:nvPr/>
          </p:nvSpPr>
          <p:spPr bwMode="auto">
            <a:xfrm>
              <a:off x="2876" y="1956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4012" name="Line 44"/>
            <p:cNvSpPr>
              <a:spLocks noChangeShapeType="1"/>
            </p:cNvSpPr>
            <p:nvPr/>
          </p:nvSpPr>
          <p:spPr bwMode="auto">
            <a:xfrm flipV="1">
              <a:off x="1572" y="1581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4013" name="Rectangle 45"/>
            <p:cNvSpPr>
              <a:spLocks noChangeArrowheads="1"/>
            </p:cNvSpPr>
            <p:nvPr/>
          </p:nvSpPr>
          <p:spPr bwMode="auto">
            <a:xfrm>
              <a:off x="2354" y="1525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4014" name="Text Box 46"/>
            <p:cNvSpPr txBox="1">
              <a:spLocks noChangeArrowheads="1"/>
            </p:cNvSpPr>
            <p:nvPr/>
          </p:nvSpPr>
          <p:spPr bwMode="auto">
            <a:xfrm>
              <a:off x="1821" y="2084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84015" name="Text Box 47"/>
            <p:cNvSpPr txBox="1">
              <a:spLocks noChangeArrowheads="1"/>
            </p:cNvSpPr>
            <p:nvPr/>
          </p:nvSpPr>
          <p:spPr bwMode="auto">
            <a:xfrm>
              <a:off x="2593" y="2406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84016" name="Text Box 48"/>
            <p:cNvSpPr txBox="1">
              <a:spLocks noChangeArrowheads="1"/>
            </p:cNvSpPr>
            <p:nvPr/>
          </p:nvSpPr>
          <p:spPr bwMode="auto">
            <a:xfrm>
              <a:off x="2354" y="123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84017" name="Text Box 49"/>
            <p:cNvSpPr txBox="1">
              <a:spLocks noChangeArrowheads="1"/>
            </p:cNvSpPr>
            <p:nvPr/>
          </p:nvSpPr>
          <p:spPr bwMode="auto">
            <a:xfrm>
              <a:off x="2876" y="2050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84018" name="Text Box 50"/>
            <p:cNvSpPr txBox="1">
              <a:spLocks noChangeArrowheads="1"/>
            </p:cNvSpPr>
            <p:nvPr/>
          </p:nvSpPr>
          <p:spPr bwMode="auto">
            <a:xfrm>
              <a:off x="1033" y="233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4019" name="Text Box 51"/>
            <p:cNvSpPr txBox="1">
              <a:spLocks noChangeArrowheads="1"/>
            </p:cNvSpPr>
            <p:nvPr/>
          </p:nvSpPr>
          <p:spPr bwMode="auto">
            <a:xfrm>
              <a:off x="3688" y="2405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4036" name="Group 68"/>
          <p:cNvGrpSpPr>
            <a:grpSpLocks/>
          </p:cNvGrpSpPr>
          <p:nvPr/>
        </p:nvGrpSpPr>
        <p:grpSpPr bwMode="auto">
          <a:xfrm>
            <a:off x="2539937" y="1436689"/>
            <a:ext cx="3989388" cy="2439988"/>
            <a:chOff x="782" y="833"/>
            <a:chExt cx="2513" cy="1537"/>
          </a:xfrm>
        </p:grpSpPr>
        <p:grpSp>
          <p:nvGrpSpPr>
            <p:cNvPr id="84024" name="Group 56"/>
            <p:cNvGrpSpPr>
              <a:grpSpLocks/>
            </p:cNvGrpSpPr>
            <p:nvPr/>
          </p:nvGrpSpPr>
          <p:grpSpPr bwMode="auto">
            <a:xfrm>
              <a:off x="782" y="921"/>
              <a:ext cx="198" cy="288"/>
              <a:chOff x="612" y="981"/>
              <a:chExt cx="198" cy="288"/>
            </a:xfrm>
          </p:grpSpPr>
          <p:sp>
            <p:nvSpPr>
              <p:cNvPr id="84025" name="Text Box 57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4026" name="Oval 58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84027" name="Group 59"/>
            <p:cNvGrpSpPr>
              <a:grpSpLocks/>
            </p:cNvGrpSpPr>
            <p:nvPr/>
          </p:nvGrpSpPr>
          <p:grpSpPr bwMode="auto">
            <a:xfrm>
              <a:off x="3097" y="930"/>
              <a:ext cx="198" cy="288"/>
              <a:chOff x="612" y="981"/>
              <a:chExt cx="198" cy="288"/>
            </a:xfrm>
          </p:grpSpPr>
          <p:sp>
            <p:nvSpPr>
              <p:cNvPr id="84028" name="Text Box 60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4029" name="Oval 61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84030" name="Group 62"/>
            <p:cNvGrpSpPr>
              <a:grpSpLocks/>
            </p:cNvGrpSpPr>
            <p:nvPr/>
          </p:nvGrpSpPr>
          <p:grpSpPr bwMode="auto">
            <a:xfrm>
              <a:off x="1919" y="833"/>
              <a:ext cx="198" cy="288"/>
              <a:chOff x="612" y="981"/>
              <a:chExt cx="198" cy="288"/>
            </a:xfrm>
          </p:grpSpPr>
          <p:sp>
            <p:nvSpPr>
              <p:cNvPr id="84031" name="Text Box 63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4032" name="Oval 64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84033" name="Group 65"/>
            <p:cNvGrpSpPr>
              <a:grpSpLocks/>
            </p:cNvGrpSpPr>
            <p:nvPr/>
          </p:nvGrpSpPr>
          <p:grpSpPr bwMode="auto">
            <a:xfrm>
              <a:off x="1883" y="2132"/>
              <a:ext cx="270" cy="238"/>
              <a:chOff x="4606" y="1491"/>
              <a:chExt cx="270" cy="238"/>
            </a:xfrm>
          </p:grpSpPr>
          <p:sp>
            <p:nvSpPr>
              <p:cNvPr id="84034" name="Line 66"/>
              <p:cNvSpPr>
                <a:spLocks noChangeShapeType="1"/>
              </p:cNvSpPr>
              <p:nvPr/>
            </p:nvSpPr>
            <p:spPr bwMode="auto">
              <a:xfrm>
                <a:off x="4741" y="1491"/>
                <a:ext cx="0" cy="23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84035" name="Line 67"/>
              <p:cNvSpPr>
                <a:spLocks noChangeShapeType="1"/>
              </p:cNvSpPr>
              <p:nvPr/>
            </p:nvSpPr>
            <p:spPr bwMode="auto">
              <a:xfrm>
                <a:off x="4606" y="1729"/>
                <a:ext cx="27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</p:grpSp>
      <p:sp>
        <p:nvSpPr>
          <p:cNvPr id="84037" name="Text Box 69"/>
          <p:cNvSpPr txBox="1">
            <a:spLocks noChangeArrowheads="1"/>
          </p:cNvSpPr>
          <p:nvPr/>
        </p:nvSpPr>
        <p:spPr bwMode="auto">
          <a:xfrm>
            <a:off x="1828800" y="188914"/>
            <a:ext cx="4033838" cy="461665"/>
          </a:xfrm>
          <a:prstGeom prst="rect">
            <a:avLst/>
          </a:prstGeom>
          <a:noFill/>
          <a:ln w="38100">
            <a:solidFill>
              <a:srgbClr val="66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、电压源设为节点电压</a:t>
            </a:r>
          </a:p>
        </p:txBody>
      </p:sp>
      <p:graphicFrame>
        <p:nvGraphicFramePr>
          <p:cNvPr id="84038" name="Object 70"/>
          <p:cNvGraphicFramePr>
            <a:graphicFrameLocks noChangeAspect="1"/>
          </p:cNvGraphicFramePr>
          <p:nvPr/>
        </p:nvGraphicFramePr>
        <p:xfrm>
          <a:off x="2874964" y="3967164"/>
          <a:ext cx="13430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公式" r:id="rId3" imgW="533160" imgH="215640" progId="Equation.3">
                  <p:embed/>
                </p:oleObj>
              </mc:Choice>
              <mc:Fallback>
                <p:oleObj name="公式" r:id="rId3" imgW="533160" imgH="215640" progId="Equation.3">
                  <p:embed/>
                  <p:pic>
                    <p:nvPicPr>
                      <p:cNvPr id="84038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4964" y="3967164"/>
                        <a:ext cx="1343025" cy="541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039" name="Object 71"/>
          <p:cNvGraphicFramePr>
            <a:graphicFrameLocks noChangeAspect="1"/>
          </p:cNvGraphicFramePr>
          <p:nvPr/>
        </p:nvGraphicFramePr>
        <p:xfrm>
          <a:off x="2638425" y="4672014"/>
          <a:ext cx="521335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公式" r:id="rId5" imgW="2070000" imgH="444240" progId="Equation.3">
                  <p:embed/>
                </p:oleObj>
              </mc:Choice>
              <mc:Fallback>
                <p:oleObj name="公式" r:id="rId5" imgW="2070000" imgH="444240" progId="Equation.3">
                  <p:embed/>
                  <p:pic>
                    <p:nvPicPr>
                      <p:cNvPr id="84039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8425" y="4672014"/>
                        <a:ext cx="5213350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040" name="Object 72"/>
          <p:cNvGraphicFramePr>
            <a:graphicFrameLocks noChangeAspect="1"/>
          </p:cNvGraphicFramePr>
          <p:nvPr/>
        </p:nvGraphicFramePr>
        <p:xfrm>
          <a:off x="2874963" y="5967414"/>
          <a:ext cx="1371600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公式" r:id="rId7" imgW="545760" imgH="228600" progId="Equation.3">
                  <p:embed/>
                </p:oleObj>
              </mc:Choice>
              <mc:Fallback>
                <p:oleObj name="公式" r:id="rId7" imgW="545760" imgH="228600" progId="Equation.3">
                  <p:embed/>
                  <p:pic>
                    <p:nvPicPr>
                      <p:cNvPr id="8404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4963" y="5967414"/>
                        <a:ext cx="1371600" cy="573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041" name="AutoShape 73"/>
          <p:cNvSpPr>
            <a:spLocks/>
          </p:cNvSpPr>
          <p:nvPr/>
        </p:nvSpPr>
        <p:spPr bwMode="auto">
          <a:xfrm>
            <a:off x="2290763" y="4113214"/>
            <a:ext cx="347662" cy="2141537"/>
          </a:xfrm>
          <a:prstGeom prst="leftBrace">
            <a:avLst>
              <a:gd name="adj1" fmla="val 51332"/>
              <a:gd name="adj2" fmla="val 50000"/>
            </a:avLst>
          </a:prstGeom>
          <a:noFill/>
          <a:ln w="38100">
            <a:solidFill>
              <a:schemeClr val="bg1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84042" name="Text Box 74"/>
          <p:cNvSpPr txBox="1">
            <a:spLocks noChangeArrowheads="1"/>
          </p:cNvSpPr>
          <p:nvPr/>
        </p:nvSpPr>
        <p:spPr bwMode="auto">
          <a:xfrm>
            <a:off x="8220075" y="5013326"/>
            <a:ext cx="2051050" cy="519113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结点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方程</a:t>
            </a:r>
          </a:p>
        </p:txBody>
      </p:sp>
    </p:spTree>
    <p:extLst>
      <p:ext uri="{BB962C8B-B14F-4D97-AF65-F5344CB8AC3E}">
        <p14:creationId xmlns:p14="http://schemas.microsoft.com/office/powerpoint/2010/main" val="330717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4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0"/>
                                        <p:tgtEl>
                                          <p:spTgt spid="8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37" grpId="0" animBg="1"/>
      <p:bldP spid="84042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" r="3883" b="1877"/>
          <a:stretch/>
        </p:blipFill>
        <p:spPr>
          <a:xfrm>
            <a:off x="2894119" y="128726"/>
            <a:ext cx="5175683" cy="672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6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" r="1270" b="45761"/>
          <a:stretch/>
        </p:blipFill>
        <p:spPr>
          <a:xfrm>
            <a:off x="1216241" y="27197"/>
            <a:ext cx="8966446" cy="683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20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t="52945" r="1614" b="32039"/>
          <a:stretch/>
        </p:blipFill>
        <p:spPr>
          <a:xfrm>
            <a:off x="958789" y="248575"/>
            <a:ext cx="9729912" cy="20596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7" t="65761" r="55466" b="2912"/>
          <a:stretch/>
        </p:blipFill>
        <p:spPr>
          <a:xfrm>
            <a:off x="1225117" y="2532914"/>
            <a:ext cx="4030463" cy="42407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4" t="81553" r="15768" b="3172"/>
          <a:stretch/>
        </p:blipFill>
        <p:spPr>
          <a:xfrm>
            <a:off x="5601810" y="3752321"/>
            <a:ext cx="3968318" cy="203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85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25"/>
          <a:stretch/>
        </p:blipFill>
        <p:spPr>
          <a:xfrm>
            <a:off x="1322587" y="311844"/>
            <a:ext cx="8993265" cy="636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86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" t="60194" r="4207" b="1877"/>
          <a:stretch/>
        </p:blipFill>
        <p:spPr>
          <a:xfrm>
            <a:off x="1171850" y="807868"/>
            <a:ext cx="10315861" cy="520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90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28" name="Group 36"/>
          <p:cNvGrpSpPr>
            <a:grpSpLocks/>
          </p:cNvGrpSpPr>
          <p:nvPr/>
        </p:nvGrpSpPr>
        <p:grpSpPr bwMode="auto">
          <a:xfrm>
            <a:off x="5195889" y="258763"/>
            <a:ext cx="5292725" cy="2895600"/>
            <a:chOff x="1235" y="824"/>
            <a:chExt cx="3334" cy="1824"/>
          </a:xfrm>
        </p:grpSpPr>
        <p:sp>
          <p:nvSpPr>
            <p:cNvPr id="85022" name="Oval 30"/>
            <p:cNvSpPr>
              <a:spLocks noChangeArrowheads="1"/>
            </p:cNvSpPr>
            <p:nvPr/>
          </p:nvSpPr>
          <p:spPr bwMode="auto">
            <a:xfrm>
              <a:off x="2468" y="1447"/>
              <a:ext cx="287" cy="301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4997" name="Text Box 5"/>
            <p:cNvSpPr txBox="1">
              <a:spLocks noChangeArrowheads="1"/>
            </p:cNvSpPr>
            <p:nvPr/>
          </p:nvSpPr>
          <p:spPr bwMode="auto">
            <a:xfrm>
              <a:off x="2208" y="1591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84998" name="Text Box 6"/>
            <p:cNvSpPr txBox="1">
              <a:spLocks noChangeArrowheads="1"/>
            </p:cNvSpPr>
            <p:nvPr/>
          </p:nvSpPr>
          <p:spPr bwMode="auto">
            <a:xfrm>
              <a:off x="2728" y="1493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85001" name="Line 9"/>
            <p:cNvSpPr>
              <a:spLocks noChangeShapeType="1"/>
            </p:cNvSpPr>
            <p:nvPr/>
          </p:nvSpPr>
          <p:spPr bwMode="auto">
            <a:xfrm>
              <a:off x="3141" y="1600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5002" name="Line 10"/>
            <p:cNvSpPr>
              <a:spLocks noChangeShapeType="1"/>
            </p:cNvSpPr>
            <p:nvPr/>
          </p:nvSpPr>
          <p:spPr bwMode="auto">
            <a:xfrm>
              <a:off x="2163" y="1169"/>
              <a:ext cx="0" cy="147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5005" name="Line 13"/>
            <p:cNvSpPr>
              <a:spLocks noChangeShapeType="1"/>
            </p:cNvSpPr>
            <p:nvPr/>
          </p:nvSpPr>
          <p:spPr bwMode="auto">
            <a:xfrm flipV="1">
              <a:off x="1643" y="1599"/>
              <a:ext cx="2518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5006" name="Line 14"/>
            <p:cNvSpPr>
              <a:spLocks noChangeShapeType="1"/>
            </p:cNvSpPr>
            <p:nvPr/>
          </p:nvSpPr>
          <p:spPr bwMode="auto">
            <a:xfrm flipV="1">
              <a:off x="1643" y="2642"/>
              <a:ext cx="251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5007" name="Line 15"/>
            <p:cNvSpPr>
              <a:spLocks noChangeShapeType="1"/>
            </p:cNvSpPr>
            <p:nvPr/>
          </p:nvSpPr>
          <p:spPr bwMode="auto">
            <a:xfrm>
              <a:off x="4161" y="1168"/>
              <a:ext cx="0" cy="147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5009" name="Rectangle 17"/>
            <p:cNvSpPr>
              <a:spLocks noChangeArrowheads="1"/>
            </p:cNvSpPr>
            <p:nvPr/>
          </p:nvSpPr>
          <p:spPr bwMode="auto">
            <a:xfrm>
              <a:off x="3096" y="1963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5010" name="Rectangle 18"/>
            <p:cNvSpPr>
              <a:spLocks noChangeArrowheads="1"/>
            </p:cNvSpPr>
            <p:nvPr/>
          </p:nvSpPr>
          <p:spPr bwMode="auto">
            <a:xfrm>
              <a:off x="3470" y="1543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5011" name="Line 19"/>
            <p:cNvSpPr>
              <a:spLocks noChangeShapeType="1"/>
            </p:cNvSpPr>
            <p:nvPr/>
          </p:nvSpPr>
          <p:spPr bwMode="auto">
            <a:xfrm flipV="1">
              <a:off x="2166" y="1168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5012" name="Rectangle 20"/>
            <p:cNvSpPr>
              <a:spLocks noChangeArrowheads="1"/>
            </p:cNvSpPr>
            <p:nvPr/>
          </p:nvSpPr>
          <p:spPr bwMode="auto">
            <a:xfrm>
              <a:off x="2948" y="1112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5013" name="Text Box 21"/>
            <p:cNvSpPr txBox="1">
              <a:spLocks noChangeArrowheads="1"/>
            </p:cNvSpPr>
            <p:nvPr/>
          </p:nvSpPr>
          <p:spPr bwMode="auto">
            <a:xfrm>
              <a:off x="2208" y="210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85014" name="Text Box 22"/>
            <p:cNvSpPr txBox="1">
              <a:spLocks noChangeArrowheads="1"/>
            </p:cNvSpPr>
            <p:nvPr/>
          </p:nvSpPr>
          <p:spPr bwMode="auto">
            <a:xfrm>
              <a:off x="3187" y="1993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85015" name="Text Box 23"/>
            <p:cNvSpPr txBox="1">
              <a:spLocks noChangeArrowheads="1"/>
            </p:cNvSpPr>
            <p:nvPr/>
          </p:nvSpPr>
          <p:spPr bwMode="auto">
            <a:xfrm>
              <a:off x="2948" y="824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85016" name="Text Box 24"/>
            <p:cNvSpPr txBox="1">
              <a:spLocks noChangeArrowheads="1"/>
            </p:cNvSpPr>
            <p:nvPr/>
          </p:nvSpPr>
          <p:spPr bwMode="auto">
            <a:xfrm>
              <a:off x="3470" y="163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85017" name="Text Box 25"/>
            <p:cNvSpPr txBox="1">
              <a:spLocks noChangeArrowheads="1"/>
            </p:cNvSpPr>
            <p:nvPr/>
          </p:nvSpPr>
          <p:spPr bwMode="auto">
            <a:xfrm>
              <a:off x="1235" y="1676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5018" name="Text Box 26"/>
            <p:cNvSpPr txBox="1">
              <a:spLocks noChangeArrowheads="1"/>
            </p:cNvSpPr>
            <p:nvPr/>
          </p:nvSpPr>
          <p:spPr bwMode="auto">
            <a:xfrm>
              <a:off x="4161" y="2251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1A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5019" name="Line 27"/>
            <p:cNvSpPr>
              <a:spLocks noChangeShapeType="1"/>
            </p:cNvSpPr>
            <p:nvPr/>
          </p:nvSpPr>
          <p:spPr bwMode="auto">
            <a:xfrm>
              <a:off x="1643" y="1605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5000" name="Oval 8"/>
            <p:cNvSpPr>
              <a:spLocks noChangeArrowheads="1"/>
            </p:cNvSpPr>
            <p:nvPr/>
          </p:nvSpPr>
          <p:spPr bwMode="auto">
            <a:xfrm>
              <a:off x="1488" y="1933"/>
              <a:ext cx="312" cy="327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5020" name="Line 28"/>
            <p:cNvSpPr>
              <a:spLocks noChangeShapeType="1"/>
            </p:cNvSpPr>
            <p:nvPr/>
          </p:nvSpPr>
          <p:spPr bwMode="auto">
            <a:xfrm>
              <a:off x="1484" y="2106"/>
              <a:ext cx="318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5021" name="Rectangle 29"/>
            <p:cNvSpPr>
              <a:spLocks noChangeArrowheads="1"/>
            </p:cNvSpPr>
            <p:nvPr/>
          </p:nvSpPr>
          <p:spPr bwMode="auto">
            <a:xfrm>
              <a:off x="2117" y="1964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5023" name="Text Box 31"/>
            <p:cNvSpPr txBox="1">
              <a:spLocks noChangeArrowheads="1"/>
            </p:cNvSpPr>
            <p:nvPr/>
          </p:nvSpPr>
          <p:spPr bwMode="auto">
            <a:xfrm>
              <a:off x="2412" y="1755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5024" name="Line 32"/>
            <p:cNvSpPr>
              <a:spLocks noChangeShapeType="1"/>
            </p:cNvSpPr>
            <p:nvPr/>
          </p:nvSpPr>
          <p:spPr bwMode="auto">
            <a:xfrm flipV="1">
              <a:off x="1643" y="1671"/>
              <a:ext cx="0" cy="26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5025" name="Rectangle 33"/>
            <p:cNvSpPr>
              <a:spLocks noChangeArrowheads="1"/>
            </p:cNvSpPr>
            <p:nvPr/>
          </p:nvSpPr>
          <p:spPr bwMode="auto">
            <a:xfrm>
              <a:off x="2040" y="1485"/>
              <a:ext cx="24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rgbClr val="FF9900"/>
                  </a:solidFill>
                  <a:latin typeface="Arial" panose="020B0604020202020204" pitchFamily="34" charset="0"/>
                  <a:ea typeface="仿宋_GB2312" pitchFamily="49" charset="-122"/>
                </a:rPr>
                <a:t>●</a:t>
              </a:r>
            </a:p>
          </p:txBody>
        </p:sp>
        <p:sp>
          <p:nvSpPr>
            <p:cNvPr id="84999" name="Oval 7"/>
            <p:cNvSpPr>
              <a:spLocks noChangeArrowheads="1"/>
            </p:cNvSpPr>
            <p:nvPr/>
          </p:nvSpPr>
          <p:spPr bwMode="auto">
            <a:xfrm>
              <a:off x="4002" y="1980"/>
              <a:ext cx="307" cy="278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5026" name="Line 34"/>
            <p:cNvSpPr>
              <a:spLocks noChangeShapeType="1"/>
            </p:cNvSpPr>
            <p:nvPr/>
          </p:nvSpPr>
          <p:spPr bwMode="auto">
            <a:xfrm>
              <a:off x="4002" y="2127"/>
              <a:ext cx="317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5027" name="Line 35"/>
            <p:cNvSpPr>
              <a:spLocks noChangeShapeType="1"/>
            </p:cNvSpPr>
            <p:nvPr/>
          </p:nvSpPr>
          <p:spPr bwMode="auto">
            <a:xfrm>
              <a:off x="4161" y="2281"/>
              <a:ext cx="0" cy="219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</p:grpSp>
      <p:grpSp>
        <p:nvGrpSpPr>
          <p:cNvPr id="85042" name="Group 50"/>
          <p:cNvGrpSpPr>
            <a:grpSpLocks/>
          </p:cNvGrpSpPr>
          <p:nvPr/>
        </p:nvGrpSpPr>
        <p:grpSpPr bwMode="auto">
          <a:xfrm>
            <a:off x="6221414" y="966788"/>
            <a:ext cx="4027487" cy="2533650"/>
            <a:chOff x="1881" y="1270"/>
            <a:chExt cx="2537" cy="1596"/>
          </a:xfrm>
        </p:grpSpPr>
        <p:grpSp>
          <p:nvGrpSpPr>
            <p:cNvPr id="85029" name="Group 37"/>
            <p:cNvGrpSpPr>
              <a:grpSpLocks/>
            </p:cNvGrpSpPr>
            <p:nvPr/>
          </p:nvGrpSpPr>
          <p:grpSpPr bwMode="auto">
            <a:xfrm>
              <a:off x="1881" y="1303"/>
              <a:ext cx="198" cy="288"/>
              <a:chOff x="612" y="981"/>
              <a:chExt cx="198" cy="288"/>
            </a:xfrm>
          </p:grpSpPr>
          <p:sp>
            <p:nvSpPr>
              <p:cNvPr id="85030" name="Text Box 38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031" name="Oval 39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85032" name="Group 40"/>
            <p:cNvGrpSpPr>
              <a:grpSpLocks/>
            </p:cNvGrpSpPr>
            <p:nvPr/>
          </p:nvGrpSpPr>
          <p:grpSpPr bwMode="auto">
            <a:xfrm>
              <a:off x="4220" y="1383"/>
              <a:ext cx="198" cy="288"/>
              <a:chOff x="612" y="981"/>
              <a:chExt cx="198" cy="288"/>
            </a:xfrm>
          </p:grpSpPr>
          <p:sp>
            <p:nvSpPr>
              <p:cNvPr id="85033" name="Text Box 41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034" name="Oval 42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85035" name="Group 43"/>
            <p:cNvGrpSpPr>
              <a:grpSpLocks/>
            </p:cNvGrpSpPr>
            <p:nvPr/>
          </p:nvGrpSpPr>
          <p:grpSpPr bwMode="auto">
            <a:xfrm>
              <a:off x="3037" y="1270"/>
              <a:ext cx="198" cy="288"/>
              <a:chOff x="612" y="981"/>
              <a:chExt cx="198" cy="288"/>
            </a:xfrm>
          </p:grpSpPr>
          <p:sp>
            <p:nvSpPr>
              <p:cNvPr id="85036" name="Text Box 44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037" name="Oval 45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85041" name="Group 49"/>
            <p:cNvGrpSpPr>
              <a:grpSpLocks/>
            </p:cNvGrpSpPr>
            <p:nvPr/>
          </p:nvGrpSpPr>
          <p:grpSpPr bwMode="auto">
            <a:xfrm>
              <a:off x="3006" y="2642"/>
              <a:ext cx="270" cy="224"/>
              <a:chOff x="3551" y="3394"/>
              <a:chExt cx="270" cy="224"/>
            </a:xfrm>
          </p:grpSpPr>
          <p:sp>
            <p:nvSpPr>
              <p:cNvPr id="85039" name="Line 47"/>
              <p:cNvSpPr>
                <a:spLocks noChangeShapeType="1"/>
              </p:cNvSpPr>
              <p:nvPr/>
            </p:nvSpPr>
            <p:spPr bwMode="auto">
              <a:xfrm>
                <a:off x="3686" y="3394"/>
                <a:ext cx="0" cy="22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85040" name="Line 48"/>
              <p:cNvSpPr>
                <a:spLocks noChangeShapeType="1"/>
              </p:cNvSpPr>
              <p:nvPr/>
            </p:nvSpPr>
            <p:spPr bwMode="auto">
              <a:xfrm>
                <a:off x="3551" y="3618"/>
                <a:ext cx="27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</p:grpSp>
      <p:sp>
        <p:nvSpPr>
          <p:cNvPr id="85043" name="Text Box 51"/>
          <p:cNvSpPr txBox="1">
            <a:spLocks noChangeArrowheads="1"/>
          </p:cNvSpPr>
          <p:nvPr/>
        </p:nvSpPr>
        <p:spPr bwMode="auto">
          <a:xfrm>
            <a:off x="1704975" y="341314"/>
            <a:ext cx="2681288" cy="461665"/>
          </a:xfrm>
          <a:prstGeom prst="rect">
            <a:avLst/>
          </a:prstGeom>
          <a:noFill/>
          <a:ln w="38100">
            <a:solidFill>
              <a:srgbClr val="66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、超级结点法</a:t>
            </a:r>
          </a:p>
        </p:txBody>
      </p:sp>
      <p:sp>
        <p:nvSpPr>
          <p:cNvPr id="85044" name="Text Box 52"/>
          <p:cNvSpPr txBox="1">
            <a:spLocks noChangeArrowheads="1"/>
          </p:cNvSpPr>
          <p:nvPr/>
        </p:nvSpPr>
        <p:spPr bwMode="auto">
          <a:xfrm>
            <a:off x="1971675" y="3941763"/>
            <a:ext cx="1524000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超级节点</a:t>
            </a:r>
            <a:endParaRPr kumimoji="1"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5045" name="Object 53"/>
          <p:cNvGraphicFramePr>
            <a:graphicFrameLocks noChangeAspect="1"/>
          </p:cNvGraphicFramePr>
          <p:nvPr/>
        </p:nvGraphicFramePr>
        <p:xfrm>
          <a:off x="3725863" y="3644901"/>
          <a:ext cx="620395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公式" r:id="rId3" imgW="2463480" imgH="444240" progId="Equation.3">
                  <p:embed/>
                </p:oleObj>
              </mc:Choice>
              <mc:Fallback>
                <p:oleObj name="公式" r:id="rId3" imgW="2463480" imgH="444240" progId="Equation.3">
                  <p:embed/>
                  <p:pic>
                    <p:nvPicPr>
                      <p:cNvPr id="85045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5863" y="3644901"/>
                        <a:ext cx="6203950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47" name="AutoShape 55"/>
          <p:cNvSpPr>
            <a:spLocks noChangeArrowheads="1"/>
          </p:cNvSpPr>
          <p:nvPr/>
        </p:nvSpPr>
        <p:spPr bwMode="auto">
          <a:xfrm>
            <a:off x="8734425" y="4899026"/>
            <a:ext cx="1754188" cy="879475"/>
          </a:xfrm>
          <a:prstGeom prst="wedgeRoundRectCallout">
            <a:avLst>
              <a:gd name="adj1" fmla="val -769"/>
              <a:gd name="adj2" fmla="val -99278"/>
              <a:gd name="adj3" fmla="val 16667"/>
            </a:avLst>
          </a:prstGeom>
          <a:solidFill>
            <a:srgbClr val="FFCC99"/>
          </a:solidFill>
          <a:ln w="38100">
            <a:solidFill>
              <a:srgbClr val="FFFF00"/>
            </a:solidFill>
            <a:miter lim="800000"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3300"/>
                </a:solidFill>
                <a:latin typeface="Arial" panose="020B0604020202020204" pitchFamily="34" charset="0"/>
                <a:ea typeface="仿宋_GB2312" pitchFamily="49" charset="-122"/>
              </a:rPr>
              <a:t>超级结点</a:t>
            </a:r>
            <a:r>
              <a:rPr lang="en-US" altLang="zh-CN" sz="2400" b="1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KCL</a:t>
            </a:r>
            <a:r>
              <a:rPr lang="zh-CN" altLang="en-US" sz="2400" b="1">
                <a:solidFill>
                  <a:srgbClr val="FF3300"/>
                </a:solidFill>
                <a:latin typeface="Arial" panose="020B0604020202020204" pitchFamily="34" charset="0"/>
                <a:ea typeface="仿宋_GB2312" pitchFamily="49" charset="-122"/>
              </a:rPr>
              <a:t>方程</a:t>
            </a:r>
          </a:p>
        </p:txBody>
      </p:sp>
      <p:graphicFrame>
        <p:nvGraphicFramePr>
          <p:cNvPr id="85050" name="Object 58"/>
          <p:cNvGraphicFramePr>
            <a:graphicFrameLocks noChangeAspect="1"/>
          </p:cNvGraphicFramePr>
          <p:nvPr/>
        </p:nvGraphicFramePr>
        <p:xfrm>
          <a:off x="4029075" y="5873750"/>
          <a:ext cx="17589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公式" r:id="rId5" imgW="698400" imgH="215640" progId="Equation.3">
                  <p:embed/>
                </p:oleObj>
              </mc:Choice>
              <mc:Fallback>
                <p:oleObj name="公式" r:id="rId5" imgW="698400" imgH="215640" progId="Equation.3">
                  <p:embed/>
                  <p:pic>
                    <p:nvPicPr>
                      <p:cNvPr id="8505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9075" y="5873750"/>
                        <a:ext cx="1758950" cy="54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51" name="Text Box 59"/>
          <p:cNvSpPr txBox="1">
            <a:spLocks noChangeArrowheads="1"/>
          </p:cNvSpPr>
          <p:nvPr/>
        </p:nvSpPr>
        <p:spPr bwMode="auto">
          <a:xfrm>
            <a:off x="1860550" y="5873750"/>
            <a:ext cx="1747838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补充方程</a:t>
            </a:r>
          </a:p>
        </p:txBody>
      </p:sp>
      <p:sp>
        <p:nvSpPr>
          <p:cNvPr id="85052" name="Text Box 60"/>
          <p:cNvSpPr txBox="1">
            <a:spLocks noChangeArrowheads="1"/>
          </p:cNvSpPr>
          <p:nvPr/>
        </p:nvSpPr>
        <p:spPr bwMode="auto">
          <a:xfrm>
            <a:off x="1860551" y="4949825"/>
            <a:ext cx="1635125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结点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3</a:t>
            </a:r>
          </a:p>
        </p:txBody>
      </p:sp>
      <p:graphicFrame>
        <p:nvGraphicFramePr>
          <p:cNvPr id="85053" name="Object 61"/>
          <p:cNvGraphicFramePr>
            <a:graphicFrameLocks noChangeAspect="1"/>
          </p:cNvGraphicFramePr>
          <p:nvPr/>
        </p:nvGraphicFramePr>
        <p:xfrm>
          <a:off x="3733801" y="4759326"/>
          <a:ext cx="482917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公式" r:id="rId7" imgW="1917360" imgH="444240" progId="Equation.3">
                  <p:embed/>
                </p:oleObj>
              </mc:Choice>
              <mc:Fallback>
                <p:oleObj name="公式" r:id="rId7" imgW="1917360" imgH="444240" progId="Equation.3">
                  <p:embed/>
                  <p:pic>
                    <p:nvPicPr>
                      <p:cNvPr id="85053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1" y="4759326"/>
                        <a:ext cx="4829175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54" name="Oval 62"/>
          <p:cNvSpPr>
            <a:spLocks noChangeArrowheads="1"/>
          </p:cNvSpPr>
          <p:nvPr/>
        </p:nvSpPr>
        <p:spPr bwMode="auto">
          <a:xfrm>
            <a:off x="6321425" y="1087439"/>
            <a:ext cx="2114550" cy="777875"/>
          </a:xfrm>
          <a:prstGeom prst="ellipse">
            <a:avLst/>
          </a:prstGeom>
          <a:noFill/>
          <a:ln w="38100">
            <a:solidFill>
              <a:srgbClr val="00FF00"/>
            </a:solidFill>
            <a:prstDash val="sysDot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85055" name="Text Box 63"/>
          <p:cNvSpPr txBox="1">
            <a:spLocks noChangeArrowheads="1"/>
          </p:cNvSpPr>
          <p:nvPr/>
        </p:nvSpPr>
        <p:spPr bwMode="auto">
          <a:xfrm>
            <a:off x="1766888" y="925513"/>
            <a:ext cx="34290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SzPts val="2400"/>
            </a:pPr>
            <a:r>
              <a:rPr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当电压源（独立源或受控源）接在两个非参考节点之间，则这两个非参考节点形成一个广义节点或超节点，此时可用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KCL</a:t>
            </a:r>
            <a:r>
              <a:rPr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和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KVL</a:t>
            </a:r>
            <a:r>
              <a:rPr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确定节点电压。</a:t>
            </a:r>
          </a:p>
        </p:txBody>
      </p:sp>
    </p:spTree>
    <p:extLst>
      <p:ext uri="{BB962C8B-B14F-4D97-AF65-F5344CB8AC3E}">
        <p14:creationId xmlns:p14="http://schemas.microsoft.com/office/powerpoint/2010/main" val="263384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850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850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850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85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8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5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85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5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85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5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43" grpId="0" animBg="1"/>
      <p:bldP spid="85044" grpId="0" animBg="1" autoUpdateAnimBg="0"/>
      <p:bldP spid="85047" grpId="0" animBg="1"/>
      <p:bldP spid="85051" grpId="0" animBg="1"/>
      <p:bldP spid="85052" grpId="0" animBg="1"/>
      <p:bldP spid="850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Text Box 12"/>
          <p:cNvSpPr txBox="1">
            <a:spLocks noChangeArrowheads="1"/>
          </p:cNvSpPr>
          <p:nvPr/>
        </p:nvSpPr>
        <p:spPr bwMode="auto">
          <a:xfrm>
            <a:off x="1882776" y="1089026"/>
            <a:ext cx="8245475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</a:t>
            </a:r>
            <a:r>
              <a:rPr kumimoji="1" lang="zh-CN" altLang="en-US" sz="24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在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第一章</a:t>
            </a:r>
            <a:r>
              <a:rPr kumimoji="1" lang="zh-CN" altLang="en-US" sz="24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讨论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了支路电流法和支路电压法</a:t>
            </a:r>
            <a:r>
              <a:rPr kumimoji="1" lang="zh-CN" altLang="en-US" sz="24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，它们是比较</a:t>
            </a:r>
            <a:r>
              <a:rPr kumimoji="1"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系统</a:t>
            </a:r>
            <a:r>
              <a:rPr kumimoji="1" lang="zh-CN" altLang="en-US" sz="24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的电路分析方法，已知电路拓扑、元件参数，基于</a:t>
            </a:r>
            <a:r>
              <a:rPr kumimoji="1"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KCL</a:t>
            </a:r>
            <a:r>
              <a:rPr kumimoji="1" lang="zh-CN" altLang="en-US" sz="24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、</a:t>
            </a:r>
            <a:r>
              <a:rPr kumimoji="1"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KVL</a:t>
            </a:r>
            <a:r>
              <a:rPr kumimoji="1" lang="zh-CN" altLang="en-US" sz="24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和元件的</a:t>
            </a:r>
            <a:r>
              <a:rPr kumimoji="1"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VCR</a:t>
            </a:r>
            <a:r>
              <a:rPr kumimoji="1" lang="zh-CN" altLang="en-US" sz="24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约束，求解电路所有支路的电压和电流。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kumimoji="1" lang="zh-CN" altLang="en-US" sz="24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在实际的电路分析中， 有的时候不需要求出电路中</a:t>
            </a:r>
            <a:r>
              <a:rPr kumimoji="1"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所有</a:t>
            </a:r>
            <a:r>
              <a:rPr kumimoji="1" lang="zh-CN" altLang="en-US" sz="24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支路的电压和电流，而只需要求出指定的</a:t>
            </a:r>
            <a:r>
              <a:rPr kumimoji="1"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某一支路</a:t>
            </a:r>
            <a:r>
              <a:rPr kumimoji="1" lang="zh-CN" altLang="en-US" sz="24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的电压或电流。因此常将待求的支路视为输出支路，而将独立源视为输入，常称为输入信号。其他部分可视为一个双口网络，仅讨论其端口特性，就可分析各电路，这样就使得电路的分析进一步简化。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     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    在电路分析的简化过程中，人们逐步总结归纳出一些定理，这些定理不仅丰富了电路基本理论，而且使电路的分析方法更简洁高效。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5016500" y="368300"/>
            <a:ext cx="13335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2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引言</a:t>
            </a:r>
          </a:p>
        </p:txBody>
      </p:sp>
    </p:spTree>
    <p:extLst>
      <p:ext uri="{BB962C8B-B14F-4D97-AF65-F5344CB8AC3E}">
        <p14:creationId xmlns:p14="http://schemas.microsoft.com/office/powerpoint/2010/main" val="163930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0" grpId="0" uiExpand="1" build="p" autoUpdateAnimBg="0"/>
      <p:bldP spid="206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548" name="Object 52"/>
          <p:cNvGraphicFramePr>
            <a:graphicFrameLocks noChangeAspect="1"/>
          </p:cNvGraphicFramePr>
          <p:nvPr/>
        </p:nvGraphicFramePr>
        <p:xfrm>
          <a:off x="4276725" y="3089276"/>
          <a:ext cx="3805238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0" name="公式" r:id="rId3" imgW="1511280" imgH="444240" progId="Equation.3">
                  <p:embed/>
                </p:oleObj>
              </mc:Choice>
              <mc:Fallback>
                <p:oleObj name="公式" r:id="rId3" imgW="1511280" imgH="444240" progId="Equation.3">
                  <p:embed/>
                  <p:pic>
                    <p:nvPicPr>
                      <p:cNvPr id="106548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6725" y="3089276"/>
                        <a:ext cx="3805238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6529" name="Group 33"/>
          <p:cNvGrpSpPr>
            <a:grpSpLocks/>
          </p:cNvGrpSpPr>
          <p:nvPr/>
        </p:nvGrpSpPr>
        <p:grpSpPr bwMode="auto">
          <a:xfrm>
            <a:off x="5494339" y="736600"/>
            <a:ext cx="4027487" cy="2533650"/>
            <a:chOff x="1881" y="1270"/>
            <a:chExt cx="2537" cy="1596"/>
          </a:xfrm>
        </p:grpSpPr>
        <p:grpSp>
          <p:nvGrpSpPr>
            <p:cNvPr id="106530" name="Group 34"/>
            <p:cNvGrpSpPr>
              <a:grpSpLocks/>
            </p:cNvGrpSpPr>
            <p:nvPr/>
          </p:nvGrpSpPr>
          <p:grpSpPr bwMode="auto">
            <a:xfrm>
              <a:off x="1881" y="1303"/>
              <a:ext cx="198" cy="288"/>
              <a:chOff x="612" y="981"/>
              <a:chExt cx="198" cy="288"/>
            </a:xfrm>
          </p:grpSpPr>
          <p:sp>
            <p:nvSpPr>
              <p:cNvPr id="106531" name="Text Box 35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6532" name="Oval 36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06533" name="Group 37"/>
            <p:cNvGrpSpPr>
              <a:grpSpLocks/>
            </p:cNvGrpSpPr>
            <p:nvPr/>
          </p:nvGrpSpPr>
          <p:grpSpPr bwMode="auto">
            <a:xfrm>
              <a:off x="4220" y="1383"/>
              <a:ext cx="198" cy="288"/>
              <a:chOff x="612" y="981"/>
              <a:chExt cx="198" cy="288"/>
            </a:xfrm>
          </p:grpSpPr>
          <p:sp>
            <p:nvSpPr>
              <p:cNvPr id="106534" name="Text Box 38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6535" name="Oval 39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06536" name="Group 40"/>
            <p:cNvGrpSpPr>
              <a:grpSpLocks/>
            </p:cNvGrpSpPr>
            <p:nvPr/>
          </p:nvGrpSpPr>
          <p:grpSpPr bwMode="auto">
            <a:xfrm>
              <a:off x="3037" y="1270"/>
              <a:ext cx="198" cy="288"/>
              <a:chOff x="612" y="981"/>
              <a:chExt cx="198" cy="288"/>
            </a:xfrm>
          </p:grpSpPr>
          <p:sp>
            <p:nvSpPr>
              <p:cNvPr id="106537" name="Text Box 41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6538" name="Oval 42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06539" name="Group 43"/>
            <p:cNvGrpSpPr>
              <a:grpSpLocks/>
            </p:cNvGrpSpPr>
            <p:nvPr/>
          </p:nvGrpSpPr>
          <p:grpSpPr bwMode="auto">
            <a:xfrm>
              <a:off x="3006" y="2642"/>
              <a:ext cx="270" cy="224"/>
              <a:chOff x="3551" y="3394"/>
              <a:chExt cx="270" cy="224"/>
            </a:xfrm>
          </p:grpSpPr>
          <p:sp>
            <p:nvSpPr>
              <p:cNvPr id="106540" name="Line 44"/>
              <p:cNvSpPr>
                <a:spLocks noChangeShapeType="1"/>
              </p:cNvSpPr>
              <p:nvPr/>
            </p:nvSpPr>
            <p:spPr bwMode="auto">
              <a:xfrm>
                <a:off x="3686" y="3394"/>
                <a:ext cx="0" cy="22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06541" name="Line 45"/>
              <p:cNvSpPr>
                <a:spLocks noChangeShapeType="1"/>
              </p:cNvSpPr>
              <p:nvPr/>
            </p:nvSpPr>
            <p:spPr bwMode="auto">
              <a:xfrm>
                <a:off x="3551" y="3618"/>
                <a:ext cx="27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</p:grpSp>
      <p:grpSp>
        <p:nvGrpSpPr>
          <p:cNvPr id="106500" name="Group 4"/>
          <p:cNvGrpSpPr>
            <a:grpSpLocks/>
          </p:cNvGrpSpPr>
          <p:nvPr/>
        </p:nvGrpSpPr>
        <p:grpSpPr bwMode="auto">
          <a:xfrm>
            <a:off x="4483101" y="14288"/>
            <a:ext cx="5292725" cy="2895600"/>
            <a:chOff x="1235" y="824"/>
            <a:chExt cx="3334" cy="1824"/>
          </a:xfrm>
        </p:grpSpPr>
        <p:sp>
          <p:nvSpPr>
            <p:cNvPr id="106501" name="Oval 5"/>
            <p:cNvSpPr>
              <a:spLocks noChangeArrowheads="1"/>
            </p:cNvSpPr>
            <p:nvPr/>
          </p:nvSpPr>
          <p:spPr bwMode="auto">
            <a:xfrm>
              <a:off x="2451" y="1440"/>
              <a:ext cx="310" cy="297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06502" name="Text Box 6"/>
            <p:cNvSpPr txBox="1">
              <a:spLocks noChangeArrowheads="1"/>
            </p:cNvSpPr>
            <p:nvPr/>
          </p:nvSpPr>
          <p:spPr bwMode="auto">
            <a:xfrm>
              <a:off x="2208" y="1591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06503" name="Text Box 7"/>
            <p:cNvSpPr txBox="1">
              <a:spLocks noChangeArrowheads="1"/>
            </p:cNvSpPr>
            <p:nvPr/>
          </p:nvSpPr>
          <p:spPr bwMode="auto">
            <a:xfrm>
              <a:off x="2728" y="1493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06504" name="Line 8"/>
            <p:cNvSpPr>
              <a:spLocks noChangeShapeType="1"/>
            </p:cNvSpPr>
            <p:nvPr/>
          </p:nvSpPr>
          <p:spPr bwMode="auto">
            <a:xfrm>
              <a:off x="3141" y="1600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06505" name="Line 9"/>
            <p:cNvSpPr>
              <a:spLocks noChangeShapeType="1"/>
            </p:cNvSpPr>
            <p:nvPr/>
          </p:nvSpPr>
          <p:spPr bwMode="auto">
            <a:xfrm>
              <a:off x="2163" y="1169"/>
              <a:ext cx="0" cy="147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06506" name="Line 10"/>
            <p:cNvSpPr>
              <a:spLocks noChangeShapeType="1"/>
            </p:cNvSpPr>
            <p:nvPr/>
          </p:nvSpPr>
          <p:spPr bwMode="auto">
            <a:xfrm flipV="1">
              <a:off x="1643" y="1599"/>
              <a:ext cx="2518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06507" name="Line 11"/>
            <p:cNvSpPr>
              <a:spLocks noChangeShapeType="1"/>
            </p:cNvSpPr>
            <p:nvPr/>
          </p:nvSpPr>
          <p:spPr bwMode="auto">
            <a:xfrm flipV="1">
              <a:off x="1643" y="2642"/>
              <a:ext cx="251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06508" name="Line 12"/>
            <p:cNvSpPr>
              <a:spLocks noChangeShapeType="1"/>
            </p:cNvSpPr>
            <p:nvPr/>
          </p:nvSpPr>
          <p:spPr bwMode="auto">
            <a:xfrm>
              <a:off x="4161" y="1168"/>
              <a:ext cx="0" cy="147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06509" name="Rectangle 13"/>
            <p:cNvSpPr>
              <a:spLocks noChangeArrowheads="1"/>
            </p:cNvSpPr>
            <p:nvPr/>
          </p:nvSpPr>
          <p:spPr bwMode="auto">
            <a:xfrm>
              <a:off x="3096" y="1963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06510" name="Rectangle 14"/>
            <p:cNvSpPr>
              <a:spLocks noChangeArrowheads="1"/>
            </p:cNvSpPr>
            <p:nvPr/>
          </p:nvSpPr>
          <p:spPr bwMode="auto">
            <a:xfrm>
              <a:off x="3470" y="1543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06511" name="Line 15"/>
            <p:cNvSpPr>
              <a:spLocks noChangeShapeType="1"/>
            </p:cNvSpPr>
            <p:nvPr/>
          </p:nvSpPr>
          <p:spPr bwMode="auto">
            <a:xfrm flipV="1">
              <a:off x="2166" y="1168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06512" name="Rectangle 16"/>
            <p:cNvSpPr>
              <a:spLocks noChangeArrowheads="1"/>
            </p:cNvSpPr>
            <p:nvPr/>
          </p:nvSpPr>
          <p:spPr bwMode="auto">
            <a:xfrm>
              <a:off x="2948" y="1112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06513" name="Text Box 17"/>
            <p:cNvSpPr txBox="1">
              <a:spLocks noChangeArrowheads="1"/>
            </p:cNvSpPr>
            <p:nvPr/>
          </p:nvSpPr>
          <p:spPr bwMode="auto">
            <a:xfrm>
              <a:off x="2208" y="210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6514" name="Text Box 18"/>
            <p:cNvSpPr txBox="1">
              <a:spLocks noChangeArrowheads="1"/>
            </p:cNvSpPr>
            <p:nvPr/>
          </p:nvSpPr>
          <p:spPr bwMode="auto">
            <a:xfrm>
              <a:off x="3187" y="1993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6515" name="Text Box 19"/>
            <p:cNvSpPr txBox="1">
              <a:spLocks noChangeArrowheads="1"/>
            </p:cNvSpPr>
            <p:nvPr/>
          </p:nvSpPr>
          <p:spPr bwMode="auto">
            <a:xfrm>
              <a:off x="2948" y="824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6516" name="Text Box 20"/>
            <p:cNvSpPr txBox="1">
              <a:spLocks noChangeArrowheads="1"/>
            </p:cNvSpPr>
            <p:nvPr/>
          </p:nvSpPr>
          <p:spPr bwMode="auto">
            <a:xfrm>
              <a:off x="3470" y="163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6517" name="Text Box 21"/>
            <p:cNvSpPr txBox="1">
              <a:spLocks noChangeArrowheads="1"/>
            </p:cNvSpPr>
            <p:nvPr/>
          </p:nvSpPr>
          <p:spPr bwMode="auto">
            <a:xfrm>
              <a:off x="1235" y="1676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518" name="Text Box 22"/>
            <p:cNvSpPr txBox="1">
              <a:spLocks noChangeArrowheads="1"/>
            </p:cNvSpPr>
            <p:nvPr/>
          </p:nvSpPr>
          <p:spPr bwMode="auto">
            <a:xfrm>
              <a:off x="4161" y="2251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1A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519" name="Line 23"/>
            <p:cNvSpPr>
              <a:spLocks noChangeShapeType="1"/>
            </p:cNvSpPr>
            <p:nvPr/>
          </p:nvSpPr>
          <p:spPr bwMode="auto">
            <a:xfrm>
              <a:off x="1643" y="1605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06520" name="Oval 24"/>
            <p:cNvSpPr>
              <a:spLocks noChangeArrowheads="1"/>
            </p:cNvSpPr>
            <p:nvPr/>
          </p:nvSpPr>
          <p:spPr bwMode="auto">
            <a:xfrm>
              <a:off x="1484" y="1965"/>
              <a:ext cx="316" cy="295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06521" name="Line 25"/>
            <p:cNvSpPr>
              <a:spLocks noChangeShapeType="1"/>
            </p:cNvSpPr>
            <p:nvPr/>
          </p:nvSpPr>
          <p:spPr bwMode="auto">
            <a:xfrm>
              <a:off x="1484" y="2106"/>
              <a:ext cx="318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06522" name="Rectangle 26"/>
            <p:cNvSpPr>
              <a:spLocks noChangeArrowheads="1"/>
            </p:cNvSpPr>
            <p:nvPr/>
          </p:nvSpPr>
          <p:spPr bwMode="auto">
            <a:xfrm>
              <a:off x="2117" y="1964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06523" name="Text Box 27"/>
            <p:cNvSpPr txBox="1">
              <a:spLocks noChangeArrowheads="1"/>
            </p:cNvSpPr>
            <p:nvPr/>
          </p:nvSpPr>
          <p:spPr bwMode="auto">
            <a:xfrm>
              <a:off x="2412" y="1755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524" name="Line 28"/>
            <p:cNvSpPr>
              <a:spLocks noChangeShapeType="1"/>
            </p:cNvSpPr>
            <p:nvPr/>
          </p:nvSpPr>
          <p:spPr bwMode="auto">
            <a:xfrm flipV="1">
              <a:off x="1643" y="1671"/>
              <a:ext cx="0" cy="26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06525" name="Rectangle 29"/>
            <p:cNvSpPr>
              <a:spLocks noChangeArrowheads="1"/>
            </p:cNvSpPr>
            <p:nvPr/>
          </p:nvSpPr>
          <p:spPr bwMode="auto">
            <a:xfrm>
              <a:off x="2040" y="1485"/>
              <a:ext cx="24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rgbClr val="FF9900"/>
                  </a:solidFill>
                  <a:latin typeface="Arial" panose="020B0604020202020204" pitchFamily="34" charset="0"/>
                  <a:ea typeface="仿宋_GB2312" pitchFamily="49" charset="-122"/>
                </a:rPr>
                <a:t>●</a:t>
              </a:r>
            </a:p>
          </p:txBody>
        </p:sp>
        <p:sp>
          <p:nvSpPr>
            <p:cNvPr id="106526" name="Oval 30"/>
            <p:cNvSpPr>
              <a:spLocks noChangeArrowheads="1"/>
            </p:cNvSpPr>
            <p:nvPr/>
          </p:nvSpPr>
          <p:spPr bwMode="auto">
            <a:xfrm>
              <a:off x="4002" y="2004"/>
              <a:ext cx="306" cy="264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06527" name="Line 31"/>
            <p:cNvSpPr>
              <a:spLocks noChangeShapeType="1"/>
            </p:cNvSpPr>
            <p:nvPr/>
          </p:nvSpPr>
          <p:spPr bwMode="auto">
            <a:xfrm>
              <a:off x="4002" y="2127"/>
              <a:ext cx="317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06528" name="Line 32"/>
            <p:cNvSpPr>
              <a:spLocks noChangeShapeType="1"/>
            </p:cNvSpPr>
            <p:nvPr/>
          </p:nvSpPr>
          <p:spPr bwMode="auto">
            <a:xfrm>
              <a:off x="4161" y="2281"/>
              <a:ext cx="0" cy="219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</p:grpSp>
      <p:sp>
        <p:nvSpPr>
          <p:cNvPr id="106542" name="Text Box 46"/>
          <p:cNvSpPr txBox="1">
            <a:spLocks noChangeArrowheads="1"/>
          </p:cNvSpPr>
          <p:nvPr/>
        </p:nvSpPr>
        <p:spPr bwMode="auto">
          <a:xfrm>
            <a:off x="1704975" y="203201"/>
            <a:ext cx="2914650" cy="461665"/>
          </a:xfrm>
          <a:prstGeom prst="rect">
            <a:avLst/>
          </a:prstGeom>
          <a:noFill/>
          <a:ln w="38100">
            <a:solidFill>
              <a:srgbClr val="66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4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、增加电流变量</a:t>
            </a:r>
          </a:p>
        </p:txBody>
      </p:sp>
      <p:sp>
        <p:nvSpPr>
          <p:cNvPr id="106543" name="Line 47"/>
          <p:cNvSpPr>
            <a:spLocks noChangeShapeType="1"/>
          </p:cNvSpPr>
          <p:nvPr/>
        </p:nvSpPr>
        <p:spPr bwMode="auto">
          <a:xfrm flipH="1">
            <a:off x="6392864" y="935038"/>
            <a:ext cx="6064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06544" name="Text Box 48"/>
          <p:cNvSpPr txBox="1">
            <a:spLocks noChangeArrowheads="1"/>
          </p:cNvSpPr>
          <p:nvPr/>
        </p:nvSpPr>
        <p:spPr bwMode="auto">
          <a:xfrm>
            <a:off x="6564313" y="539750"/>
            <a:ext cx="322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9900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</a:p>
        </p:txBody>
      </p:sp>
      <p:sp>
        <p:nvSpPr>
          <p:cNvPr id="106547" name="Text Box 51"/>
          <p:cNvSpPr txBox="1">
            <a:spLocks noChangeArrowheads="1"/>
          </p:cNvSpPr>
          <p:nvPr/>
        </p:nvSpPr>
        <p:spPr bwMode="auto">
          <a:xfrm>
            <a:off x="2462213" y="3435350"/>
            <a:ext cx="1325562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节点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endParaRPr kumimoji="1" lang="en-US" altLang="zh-CN" sz="2400" b="1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6549" name="Object 53"/>
          <p:cNvGraphicFramePr>
            <a:graphicFrameLocks noChangeAspect="1"/>
          </p:cNvGraphicFramePr>
          <p:nvPr/>
        </p:nvGraphicFramePr>
        <p:xfrm>
          <a:off x="4495800" y="6300789"/>
          <a:ext cx="17589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1" name="公式" r:id="rId5" imgW="698400" imgH="215640" progId="Equation.3">
                  <p:embed/>
                </p:oleObj>
              </mc:Choice>
              <mc:Fallback>
                <p:oleObj name="公式" r:id="rId5" imgW="698400" imgH="215640" progId="Equation.3">
                  <p:embed/>
                  <p:pic>
                    <p:nvPicPr>
                      <p:cNvPr id="106549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6300789"/>
                        <a:ext cx="1758950" cy="541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50" name="Text Box 54"/>
          <p:cNvSpPr txBox="1">
            <a:spLocks noChangeArrowheads="1"/>
          </p:cNvSpPr>
          <p:nvPr/>
        </p:nvSpPr>
        <p:spPr bwMode="auto">
          <a:xfrm>
            <a:off x="2263775" y="6300788"/>
            <a:ext cx="1747838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补充方程</a:t>
            </a:r>
          </a:p>
        </p:txBody>
      </p:sp>
      <p:sp>
        <p:nvSpPr>
          <p:cNvPr id="106551" name="Text Box 55"/>
          <p:cNvSpPr txBox="1">
            <a:spLocks noChangeArrowheads="1"/>
          </p:cNvSpPr>
          <p:nvPr/>
        </p:nvSpPr>
        <p:spPr bwMode="auto">
          <a:xfrm>
            <a:off x="2462213" y="5513388"/>
            <a:ext cx="1325562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结点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3</a:t>
            </a:r>
          </a:p>
        </p:txBody>
      </p:sp>
      <p:graphicFrame>
        <p:nvGraphicFramePr>
          <p:cNvPr id="106552" name="Object 56"/>
          <p:cNvGraphicFramePr>
            <a:graphicFrameLocks noChangeAspect="1"/>
          </p:cNvGraphicFramePr>
          <p:nvPr/>
        </p:nvGraphicFramePr>
        <p:xfrm>
          <a:off x="4260851" y="5186364"/>
          <a:ext cx="482917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" name="公式" r:id="rId7" imgW="1917360" imgH="444240" progId="Equation.3">
                  <p:embed/>
                </p:oleObj>
              </mc:Choice>
              <mc:Fallback>
                <p:oleObj name="公式" r:id="rId7" imgW="1917360" imgH="444240" progId="Equation.3">
                  <p:embed/>
                  <p:pic>
                    <p:nvPicPr>
                      <p:cNvPr id="106552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1" y="5186364"/>
                        <a:ext cx="4829175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53" name="Object 57"/>
          <p:cNvGraphicFramePr>
            <a:graphicFrameLocks noChangeAspect="1"/>
          </p:cNvGraphicFramePr>
          <p:nvPr/>
        </p:nvGraphicFramePr>
        <p:xfrm>
          <a:off x="4275139" y="4138614"/>
          <a:ext cx="3519487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" name="公式" r:id="rId9" imgW="1396800" imgH="444240" progId="Equation.3">
                  <p:embed/>
                </p:oleObj>
              </mc:Choice>
              <mc:Fallback>
                <p:oleObj name="公式" r:id="rId9" imgW="1396800" imgH="444240" progId="Equation.3">
                  <p:embed/>
                  <p:pic>
                    <p:nvPicPr>
                      <p:cNvPr id="106553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5139" y="4138614"/>
                        <a:ext cx="3519487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54" name="Text Box 58"/>
          <p:cNvSpPr txBox="1">
            <a:spLocks noChangeArrowheads="1"/>
          </p:cNvSpPr>
          <p:nvPr/>
        </p:nvSpPr>
        <p:spPr bwMode="auto">
          <a:xfrm>
            <a:off x="2462213" y="4467225"/>
            <a:ext cx="1325562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节点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endParaRPr kumimoji="1" lang="en-US" altLang="zh-CN" sz="2400" b="1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131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0"/>
                                        <p:tgtEl>
                                          <p:spTgt spid="106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6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0"/>
                                        <p:tgtEl>
                                          <p:spTgt spid="106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6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06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6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6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6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42" grpId="0" animBg="1"/>
      <p:bldP spid="106544" grpId="0"/>
      <p:bldP spid="106547" grpId="0" animBg="1" autoUpdateAnimBg="0"/>
      <p:bldP spid="106550" grpId="0" animBg="1"/>
      <p:bldP spid="106551" grpId="0" animBg="1"/>
      <p:bldP spid="106554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578" name="Object 2"/>
          <p:cNvGraphicFramePr>
            <a:graphicFrameLocks noChangeAspect="1"/>
          </p:cNvGraphicFramePr>
          <p:nvPr/>
        </p:nvGraphicFramePr>
        <p:xfrm>
          <a:off x="4483101" y="3413125"/>
          <a:ext cx="134302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" name="公式" r:id="rId3" imgW="533160" imgH="215640" progId="Equation.3">
                  <p:embed/>
                </p:oleObj>
              </mc:Choice>
              <mc:Fallback>
                <p:oleObj name="公式" r:id="rId3" imgW="533160" imgH="215640" progId="Equation.3">
                  <p:embed/>
                  <p:pic>
                    <p:nvPicPr>
                      <p:cNvPr id="1525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101" y="3413125"/>
                        <a:ext cx="1343025" cy="54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2632" name="Group 56"/>
          <p:cNvGrpSpPr>
            <a:grpSpLocks/>
          </p:cNvGrpSpPr>
          <p:nvPr/>
        </p:nvGrpSpPr>
        <p:grpSpPr bwMode="auto">
          <a:xfrm>
            <a:off x="5494339" y="788989"/>
            <a:ext cx="4027487" cy="2624137"/>
            <a:chOff x="2501" y="497"/>
            <a:chExt cx="2537" cy="1653"/>
          </a:xfrm>
        </p:grpSpPr>
        <p:grpSp>
          <p:nvGrpSpPr>
            <p:cNvPr id="152580" name="Group 4"/>
            <p:cNvGrpSpPr>
              <a:grpSpLocks/>
            </p:cNvGrpSpPr>
            <p:nvPr/>
          </p:nvGrpSpPr>
          <p:grpSpPr bwMode="auto">
            <a:xfrm>
              <a:off x="2501" y="497"/>
              <a:ext cx="198" cy="288"/>
              <a:chOff x="612" y="981"/>
              <a:chExt cx="198" cy="288"/>
            </a:xfrm>
          </p:grpSpPr>
          <p:sp>
            <p:nvSpPr>
              <p:cNvPr id="152581" name="Text Box 5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2582" name="Oval 6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52583" name="Group 7"/>
            <p:cNvGrpSpPr>
              <a:grpSpLocks/>
            </p:cNvGrpSpPr>
            <p:nvPr/>
          </p:nvGrpSpPr>
          <p:grpSpPr bwMode="auto">
            <a:xfrm>
              <a:off x="4840" y="577"/>
              <a:ext cx="198" cy="288"/>
              <a:chOff x="612" y="981"/>
              <a:chExt cx="198" cy="288"/>
            </a:xfrm>
          </p:grpSpPr>
          <p:sp>
            <p:nvSpPr>
              <p:cNvPr id="152584" name="Text Box 8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2585" name="Oval 9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52586" name="Group 10"/>
            <p:cNvGrpSpPr>
              <a:grpSpLocks/>
            </p:cNvGrpSpPr>
            <p:nvPr/>
          </p:nvGrpSpPr>
          <p:grpSpPr bwMode="auto">
            <a:xfrm>
              <a:off x="3671" y="1862"/>
              <a:ext cx="198" cy="288"/>
              <a:chOff x="612" y="981"/>
              <a:chExt cx="198" cy="288"/>
            </a:xfrm>
          </p:grpSpPr>
          <p:sp>
            <p:nvSpPr>
              <p:cNvPr id="152587" name="Text Box 11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2588" name="Oval 12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</p:grpSp>
      <p:grpSp>
        <p:nvGrpSpPr>
          <p:cNvPr id="152589" name="Group 13"/>
          <p:cNvGrpSpPr>
            <a:grpSpLocks/>
          </p:cNvGrpSpPr>
          <p:nvPr/>
        </p:nvGrpSpPr>
        <p:grpSpPr bwMode="auto">
          <a:xfrm rot="19008070">
            <a:off x="7437439" y="1222375"/>
            <a:ext cx="428625" cy="355600"/>
            <a:chOff x="3551" y="3394"/>
            <a:chExt cx="270" cy="224"/>
          </a:xfrm>
        </p:grpSpPr>
        <p:sp>
          <p:nvSpPr>
            <p:cNvPr id="152590" name="Line 14"/>
            <p:cNvSpPr>
              <a:spLocks noChangeShapeType="1"/>
            </p:cNvSpPr>
            <p:nvPr/>
          </p:nvSpPr>
          <p:spPr bwMode="auto">
            <a:xfrm>
              <a:off x="3686" y="3394"/>
              <a:ext cx="0" cy="2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2591" name="Line 15"/>
            <p:cNvSpPr>
              <a:spLocks noChangeShapeType="1"/>
            </p:cNvSpPr>
            <p:nvPr/>
          </p:nvSpPr>
          <p:spPr bwMode="auto">
            <a:xfrm>
              <a:off x="3551" y="3618"/>
              <a:ext cx="27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</p:grpSp>
      <p:grpSp>
        <p:nvGrpSpPr>
          <p:cNvPr id="152592" name="Group 16"/>
          <p:cNvGrpSpPr>
            <a:grpSpLocks/>
          </p:cNvGrpSpPr>
          <p:nvPr/>
        </p:nvGrpSpPr>
        <p:grpSpPr bwMode="auto">
          <a:xfrm>
            <a:off x="4483101" y="14288"/>
            <a:ext cx="5292725" cy="2895600"/>
            <a:chOff x="1235" y="824"/>
            <a:chExt cx="3334" cy="1824"/>
          </a:xfrm>
        </p:grpSpPr>
        <p:sp>
          <p:nvSpPr>
            <p:cNvPr id="152593" name="Oval 17"/>
            <p:cNvSpPr>
              <a:spLocks noChangeArrowheads="1"/>
            </p:cNvSpPr>
            <p:nvPr/>
          </p:nvSpPr>
          <p:spPr bwMode="auto">
            <a:xfrm>
              <a:off x="2457" y="1457"/>
              <a:ext cx="313" cy="263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2594" name="Text Box 18"/>
            <p:cNvSpPr txBox="1">
              <a:spLocks noChangeArrowheads="1"/>
            </p:cNvSpPr>
            <p:nvPr/>
          </p:nvSpPr>
          <p:spPr bwMode="auto">
            <a:xfrm>
              <a:off x="2208" y="1591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52595" name="Text Box 19"/>
            <p:cNvSpPr txBox="1">
              <a:spLocks noChangeArrowheads="1"/>
            </p:cNvSpPr>
            <p:nvPr/>
          </p:nvSpPr>
          <p:spPr bwMode="auto">
            <a:xfrm>
              <a:off x="2728" y="1493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52596" name="Line 20"/>
            <p:cNvSpPr>
              <a:spLocks noChangeShapeType="1"/>
            </p:cNvSpPr>
            <p:nvPr/>
          </p:nvSpPr>
          <p:spPr bwMode="auto">
            <a:xfrm>
              <a:off x="3141" y="1600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2597" name="Line 21"/>
            <p:cNvSpPr>
              <a:spLocks noChangeShapeType="1"/>
            </p:cNvSpPr>
            <p:nvPr/>
          </p:nvSpPr>
          <p:spPr bwMode="auto">
            <a:xfrm>
              <a:off x="2163" y="1169"/>
              <a:ext cx="0" cy="147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2598" name="Line 22"/>
            <p:cNvSpPr>
              <a:spLocks noChangeShapeType="1"/>
            </p:cNvSpPr>
            <p:nvPr/>
          </p:nvSpPr>
          <p:spPr bwMode="auto">
            <a:xfrm flipV="1">
              <a:off x="1643" y="1599"/>
              <a:ext cx="2518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2599" name="Line 23"/>
            <p:cNvSpPr>
              <a:spLocks noChangeShapeType="1"/>
            </p:cNvSpPr>
            <p:nvPr/>
          </p:nvSpPr>
          <p:spPr bwMode="auto">
            <a:xfrm flipV="1">
              <a:off x="1643" y="2642"/>
              <a:ext cx="251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2600" name="Line 24"/>
            <p:cNvSpPr>
              <a:spLocks noChangeShapeType="1"/>
            </p:cNvSpPr>
            <p:nvPr/>
          </p:nvSpPr>
          <p:spPr bwMode="auto">
            <a:xfrm>
              <a:off x="4161" y="1168"/>
              <a:ext cx="0" cy="147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2601" name="Rectangle 25"/>
            <p:cNvSpPr>
              <a:spLocks noChangeArrowheads="1"/>
            </p:cNvSpPr>
            <p:nvPr/>
          </p:nvSpPr>
          <p:spPr bwMode="auto">
            <a:xfrm>
              <a:off x="3096" y="1963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2602" name="Rectangle 26"/>
            <p:cNvSpPr>
              <a:spLocks noChangeArrowheads="1"/>
            </p:cNvSpPr>
            <p:nvPr/>
          </p:nvSpPr>
          <p:spPr bwMode="auto">
            <a:xfrm>
              <a:off x="3470" y="1543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2603" name="Line 27"/>
            <p:cNvSpPr>
              <a:spLocks noChangeShapeType="1"/>
            </p:cNvSpPr>
            <p:nvPr/>
          </p:nvSpPr>
          <p:spPr bwMode="auto">
            <a:xfrm flipV="1">
              <a:off x="2166" y="1168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2604" name="Rectangle 28"/>
            <p:cNvSpPr>
              <a:spLocks noChangeArrowheads="1"/>
            </p:cNvSpPr>
            <p:nvPr/>
          </p:nvSpPr>
          <p:spPr bwMode="auto">
            <a:xfrm>
              <a:off x="2948" y="1112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2605" name="Text Box 29"/>
            <p:cNvSpPr txBox="1">
              <a:spLocks noChangeArrowheads="1"/>
            </p:cNvSpPr>
            <p:nvPr/>
          </p:nvSpPr>
          <p:spPr bwMode="auto">
            <a:xfrm>
              <a:off x="2208" y="210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52606" name="Text Box 30"/>
            <p:cNvSpPr txBox="1">
              <a:spLocks noChangeArrowheads="1"/>
            </p:cNvSpPr>
            <p:nvPr/>
          </p:nvSpPr>
          <p:spPr bwMode="auto">
            <a:xfrm>
              <a:off x="3187" y="1993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52607" name="Text Box 31"/>
            <p:cNvSpPr txBox="1">
              <a:spLocks noChangeArrowheads="1"/>
            </p:cNvSpPr>
            <p:nvPr/>
          </p:nvSpPr>
          <p:spPr bwMode="auto">
            <a:xfrm>
              <a:off x="2948" y="824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52608" name="Text Box 32"/>
            <p:cNvSpPr txBox="1">
              <a:spLocks noChangeArrowheads="1"/>
            </p:cNvSpPr>
            <p:nvPr/>
          </p:nvSpPr>
          <p:spPr bwMode="auto">
            <a:xfrm>
              <a:off x="3470" y="163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52609" name="Text Box 33"/>
            <p:cNvSpPr txBox="1">
              <a:spLocks noChangeArrowheads="1"/>
            </p:cNvSpPr>
            <p:nvPr/>
          </p:nvSpPr>
          <p:spPr bwMode="auto">
            <a:xfrm>
              <a:off x="1235" y="1676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610" name="Text Box 34"/>
            <p:cNvSpPr txBox="1">
              <a:spLocks noChangeArrowheads="1"/>
            </p:cNvSpPr>
            <p:nvPr/>
          </p:nvSpPr>
          <p:spPr bwMode="auto">
            <a:xfrm>
              <a:off x="4161" y="2251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1A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611" name="Line 35"/>
            <p:cNvSpPr>
              <a:spLocks noChangeShapeType="1"/>
            </p:cNvSpPr>
            <p:nvPr/>
          </p:nvSpPr>
          <p:spPr bwMode="auto">
            <a:xfrm>
              <a:off x="1643" y="1605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2612" name="Oval 36"/>
            <p:cNvSpPr>
              <a:spLocks noChangeArrowheads="1"/>
            </p:cNvSpPr>
            <p:nvPr/>
          </p:nvSpPr>
          <p:spPr bwMode="auto">
            <a:xfrm>
              <a:off x="1479" y="1949"/>
              <a:ext cx="316" cy="307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2613" name="Line 37"/>
            <p:cNvSpPr>
              <a:spLocks noChangeShapeType="1"/>
            </p:cNvSpPr>
            <p:nvPr/>
          </p:nvSpPr>
          <p:spPr bwMode="auto">
            <a:xfrm>
              <a:off x="1484" y="2106"/>
              <a:ext cx="318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2614" name="Rectangle 38"/>
            <p:cNvSpPr>
              <a:spLocks noChangeArrowheads="1"/>
            </p:cNvSpPr>
            <p:nvPr/>
          </p:nvSpPr>
          <p:spPr bwMode="auto">
            <a:xfrm>
              <a:off x="2117" y="1964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2615" name="Text Box 39"/>
            <p:cNvSpPr txBox="1">
              <a:spLocks noChangeArrowheads="1"/>
            </p:cNvSpPr>
            <p:nvPr/>
          </p:nvSpPr>
          <p:spPr bwMode="auto">
            <a:xfrm>
              <a:off x="2439" y="1789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616" name="Line 40"/>
            <p:cNvSpPr>
              <a:spLocks noChangeShapeType="1"/>
            </p:cNvSpPr>
            <p:nvPr/>
          </p:nvSpPr>
          <p:spPr bwMode="auto">
            <a:xfrm flipV="1">
              <a:off x="1643" y="1671"/>
              <a:ext cx="0" cy="26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2617" name="Rectangle 41"/>
            <p:cNvSpPr>
              <a:spLocks noChangeArrowheads="1"/>
            </p:cNvSpPr>
            <p:nvPr/>
          </p:nvSpPr>
          <p:spPr bwMode="auto">
            <a:xfrm>
              <a:off x="2040" y="1485"/>
              <a:ext cx="24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rgbClr val="FF9900"/>
                  </a:solidFill>
                  <a:latin typeface="Arial" panose="020B0604020202020204" pitchFamily="34" charset="0"/>
                  <a:ea typeface="仿宋_GB2312" pitchFamily="49" charset="-122"/>
                </a:rPr>
                <a:t>●</a:t>
              </a:r>
            </a:p>
          </p:txBody>
        </p:sp>
        <p:sp>
          <p:nvSpPr>
            <p:cNvPr id="152618" name="Oval 42"/>
            <p:cNvSpPr>
              <a:spLocks noChangeArrowheads="1"/>
            </p:cNvSpPr>
            <p:nvPr/>
          </p:nvSpPr>
          <p:spPr bwMode="auto">
            <a:xfrm>
              <a:off x="4002" y="1993"/>
              <a:ext cx="301" cy="283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2619" name="Line 43"/>
            <p:cNvSpPr>
              <a:spLocks noChangeShapeType="1"/>
            </p:cNvSpPr>
            <p:nvPr/>
          </p:nvSpPr>
          <p:spPr bwMode="auto">
            <a:xfrm>
              <a:off x="4002" y="2127"/>
              <a:ext cx="317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2620" name="Line 44"/>
            <p:cNvSpPr>
              <a:spLocks noChangeShapeType="1"/>
            </p:cNvSpPr>
            <p:nvPr/>
          </p:nvSpPr>
          <p:spPr bwMode="auto">
            <a:xfrm>
              <a:off x="4161" y="2281"/>
              <a:ext cx="0" cy="219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</p:grpSp>
      <p:sp>
        <p:nvSpPr>
          <p:cNvPr id="152621" name="Text Box 45"/>
          <p:cNvSpPr txBox="1">
            <a:spLocks noChangeArrowheads="1"/>
          </p:cNvSpPr>
          <p:nvPr/>
        </p:nvSpPr>
        <p:spPr bwMode="auto">
          <a:xfrm>
            <a:off x="1704975" y="203201"/>
            <a:ext cx="2914650" cy="461665"/>
          </a:xfrm>
          <a:prstGeom prst="rect">
            <a:avLst/>
          </a:prstGeom>
          <a:noFill/>
          <a:ln w="38100">
            <a:solidFill>
              <a:srgbClr val="66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5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、参考节点的选择</a:t>
            </a:r>
          </a:p>
        </p:txBody>
      </p:sp>
      <p:sp>
        <p:nvSpPr>
          <p:cNvPr id="152624" name="Text Box 48"/>
          <p:cNvSpPr txBox="1">
            <a:spLocks noChangeArrowheads="1"/>
          </p:cNvSpPr>
          <p:nvPr/>
        </p:nvSpPr>
        <p:spPr bwMode="auto">
          <a:xfrm>
            <a:off x="2462213" y="3435350"/>
            <a:ext cx="1325562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节点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endParaRPr kumimoji="1" lang="en-US" altLang="zh-CN" sz="2400" b="1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2627" name="Text Box 51"/>
          <p:cNvSpPr txBox="1">
            <a:spLocks noChangeArrowheads="1"/>
          </p:cNvSpPr>
          <p:nvPr/>
        </p:nvSpPr>
        <p:spPr bwMode="auto">
          <a:xfrm>
            <a:off x="2462213" y="5513388"/>
            <a:ext cx="1325562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结点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3</a:t>
            </a:r>
          </a:p>
        </p:txBody>
      </p:sp>
      <p:graphicFrame>
        <p:nvGraphicFramePr>
          <p:cNvPr id="152628" name="Object 52"/>
          <p:cNvGraphicFramePr>
            <a:graphicFrameLocks noChangeAspect="1"/>
          </p:cNvGraphicFramePr>
          <p:nvPr/>
        </p:nvGraphicFramePr>
        <p:xfrm>
          <a:off x="4351339" y="5230814"/>
          <a:ext cx="3805237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" name="公式" r:id="rId5" imgW="1511280" imgH="444240" progId="Equation.3">
                  <p:embed/>
                </p:oleObj>
              </mc:Choice>
              <mc:Fallback>
                <p:oleObj name="公式" r:id="rId5" imgW="1511280" imgH="444240" progId="Equation.3">
                  <p:embed/>
                  <p:pic>
                    <p:nvPicPr>
                      <p:cNvPr id="152628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1339" y="5230814"/>
                        <a:ext cx="3805237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29" name="Object 53"/>
          <p:cNvGraphicFramePr>
            <a:graphicFrameLocks noChangeAspect="1"/>
          </p:cNvGraphicFramePr>
          <p:nvPr/>
        </p:nvGraphicFramePr>
        <p:xfrm>
          <a:off x="4386263" y="4005264"/>
          <a:ext cx="4703762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" name="公式" r:id="rId7" imgW="1866600" imgH="444240" progId="Equation.3">
                  <p:embed/>
                </p:oleObj>
              </mc:Choice>
              <mc:Fallback>
                <p:oleObj name="公式" r:id="rId7" imgW="1866600" imgH="444240" progId="Equation.3">
                  <p:embed/>
                  <p:pic>
                    <p:nvPicPr>
                      <p:cNvPr id="152629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6263" y="4005264"/>
                        <a:ext cx="4703762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630" name="Text Box 54"/>
          <p:cNvSpPr txBox="1">
            <a:spLocks noChangeArrowheads="1"/>
          </p:cNvSpPr>
          <p:nvPr/>
        </p:nvSpPr>
        <p:spPr bwMode="auto">
          <a:xfrm>
            <a:off x="2462213" y="4467225"/>
            <a:ext cx="1325562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节点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endParaRPr kumimoji="1" lang="en-US" altLang="zh-CN" sz="2400" b="1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21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2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15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2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5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152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2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0"/>
                                        <p:tgtEl>
                                          <p:spTgt spid="152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2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52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621" grpId="0" animBg="1"/>
      <p:bldP spid="152624" grpId="0" animBg="1" autoUpdateAnimBg="0"/>
      <p:bldP spid="152627" grpId="0" animBg="1"/>
      <p:bldP spid="152630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104" name="Group 88"/>
          <p:cNvGrpSpPr>
            <a:grpSpLocks/>
          </p:cNvGrpSpPr>
          <p:nvPr/>
        </p:nvGrpSpPr>
        <p:grpSpPr bwMode="auto">
          <a:xfrm>
            <a:off x="1720850" y="2409825"/>
            <a:ext cx="3714750" cy="2698750"/>
            <a:chOff x="1167" y="-101"/>
            <a:chExt cx="2340" cy="1700"/>
          </a:xfrm>
        </p:grpSpPr>
        <p:sp>
          <p:nvSpPr>
            <p:cNvPr id="86074" name="Line 58"/>
            <p:cNvSpPr>
              <a:spLocks noChangeShapeType="1"/>
            </p:cNvSpPr>
            <p:nvPr/>
          </p:nvSpPr>
          <p:spPr bwMode="auto">
            <a:xfrm>
              <a:off x="3241" y="187"/>
              <a:ext cx="0" cy="141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6075" name="Line 59"/>
            <p:cNvSpPr>
              <a:spLocks noChangeShapeType="1"/>
            </p:cNvSpPr>
            <p:nvPr/>
          </p:nvSpPr>
          <p:spPr bwMode="auto">
            <a:xfrm>
              <a:off x="2107" y="187"/>
              <a:ext cx="0" cy="141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6076" name="Line 60"/>
            <p:cNvSpPr>
              <a:spLocks noChangeShapeType="1"/>
            </p:cNvSpPr>
            <p:nvPr/>
          </p:nvSpPr>
          <p:spPr bwMode="auto">
            <a:xfrm flipV="1">
              <a:off x="1613" y="555"/>
              <a:ext cx="162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6077" name="Line 61"/>
            <p:cNvSpPr>
              <a:spLocks noChangeShapeType="1"/>
            </p:cNvSpPr>
            <p:nvPr/>
          </p:nvSpPr>
          <p:spPr bwMode="auto">
            <a:xfrm flipV="1">
              <a:off x="1608" y="1598"/>
              <a:ext cx="1621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6079" name="Text Box 63"/>
            <p:cNvSpPr txBox="1">
              <a:spLocks noChangeArrowheads="1"/>
            </p:cNvSpPr>
            <p:nvPr/>
          </p:nvSpPr>
          <p:spPr bwMode="auto">
            <a:xfrm>
              <a:off x="1167" y="606"/>
              <a:ext cx="4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1A</a:t>
              </a:r>
              <a:endParaRPr kumimoji="1" lang="en-US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080" name="Rectangle 64"/>
            <p:cNvSpPr>
              <a:spLocks noChangeArrowheads="1"/>
            </p:cNvSpPr>
            <p:nvPr/>
          </p:nvSpPr>
          <p:spPr bwMode="auto">
            <a:xfrm>
              <a:off x="3196" y="919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6081" name="Rectangle 65"/>
            <p:cNvSpPr>
              <a:spLocks noChangeArrowheads="1"/>
            </p:cNvSpPr>
            <p:nvPr/>
          </p:nvSpPr>
          <p:spPr bwMode="auto">
            <a:xfrm>
              <a:off x="2515" y="499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6082" name="Text Box 66"/>
            <p:cNvSpPr txBox="1">
              <a:spLocks noChangeArrowheads="1"/>
            </p:cNvSpPr>
            <p:nvPr/>
          </p:nvSpPr>
          <p:spPr bwMode="auto">
            <a:xfrm>
              <a:off x="2152" y="920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6083" name="Rectangle 67"/>
            <p:cNvSpPr>
              <a:spLocks noChangeArrowheads="1"/>
            </p:cNvSpPr>
            <p:nvPr/>
          </p:nvSpPr>
          <p:spPr bwMode="auto">
            <a:xfrm>
              <a:off x="2061" y="919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6084" name="Line 68"/>
            <p:cNvSpPr>
              <a:spLocks noChangeShapeType="1"/>
            </p:cNvSpPr>
            <p:nvPr/>
          </p:nvSpPr>
          <p:spPr bwMode="auto">
            <a:xfrm>
              <a:off x="1613" y="556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6085" name="Oval 69"/>
            <p:cNvSpPr>
              <a:spLocks noChangeArrowheads="1"/>
            </p:cNvSpPr>
            <p:nvPr/>
          </p:nvSpPr>
          <p:spPr bwMode="auto">
            <a:xfrm>
              <a:off x="1471" y="923"/>
              <a:ext cx="289" cy="294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6087" name="Line 71"/>
            <p:cNvSpPr>
              <a:spLocks noChangeShapeType="1"/>
            </p:cNvSpPr>
            <p:nvPr/>
          </p:nvSpPr>
          <p:spPr bwMode="auto">
            <a:xfrm>
              <a:off x="1454" y="1057"/>
              <a:ext cx="318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6089" name="Line 73"/>
            <p:cNvSpPr>
              <a:spLocks noChangeShapeType="1"/>
            </p:cNvSpPr>
            <p:nvPr/>
          </p:nvSpPr>
          <p:spPr bwMode="auto">
            <a:xfrm flipV="1">
              <a:off x="1608" y="704"/>
              <a:ext cx="5" cy="20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6090" name="Text Box 74"/>
            <p:cNvSpPr txBox="1">
              <a:spLocks noChangeArrowheads="1"/>
            </p:cNvSpPr>
            <p:nvPr/>
          </p:nvSpPr>
          <p:spPr bwMode="auto">
            <a:xfrm>
              <a:off x="2477" y="586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6091" name="Text Box 75"/>
            <p:cNvSpPr txBox="1">
              <a:spLocks noChangeArrowheads="1"/>
            </p:cNvSpPr>
            <p:nvPr/>
          </p:nvSpPr>
          <p:spPr bwMode="auto">
            <a:xfrm>
              <a:off x="2770" y="933"/>
              <a:ext cx="4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6095" name="Line 79"/>
            <p:cNvSpPr>
              <a:spLocks noChangeShapeType="1"/>
            </p:cNvSpPr>
            <p:nvPr/>
          </p:nvSpPr>
          <p:spPr bwMode="auto">
            <a:xfrm>
              <a:off x="2107" y="187"/>
              <a:ext cx="1123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6094" name="AutoShape 78"/>
            <p:cNvSpPr>
              <a:spLocks noChangeArrowheads="1"/>
            </p:cNvSpPr>
            <p:nvPr/>
          </p:nvSpPr>
          <p:spPr bwMode="auto">
            <a:xfrm>
              <a:off x="2430" y="65"/>
              <a:ext cx="410" cy="243"/>
            </a:xfrm>
            <a:prstGeom prst="diamond">
              <a:avLst/>
            </a:prstGeom>
            <a:solidFill>
              <a:schemeClr val="accent1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6096" name="Rectangle 80"/>
            <p:cNvSpPr>
              <a:spLocks noChangeArrowheads="1"/>
            </p:cNvSpPr>
            <p:nvPr/>
          </p:nvSpPr>
          <p:spPr bwMode="auto">
            <a:xfrm>
              <a:off x="2789" y="-101"/>
              <a:ext cx="3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</a:p>
          </p:txBody>
        </p:sp>
        <p:sp>
          <p:nvSpPr>
            <p:cNvPr id="86097" name="Rectangle 81"/>
            <p:cNvSpPr>
              <a:spLocks noChangeArrowheads="1"/>
            </p:cNvSpPr>
            <p:nvPr/>
          </p:nvSpPr>
          <p:spPr bwMode="auto">
            <a:xfrm>
              <a:off x="1984" y="449"/>
              <a:ext cx="24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rgbClr val="FF9900"/>
                  </a:solidFill>
                  <a:latin typeface="Arial" panose="020B0604020202020204" pitchFamily="34" charset="0"/>
                  <a:ea typeface="仿宋_GB2312" pitchFamily="49" charset="-122"/>
                </a:rPr>
                <a:t>●</a:t>
              </a:r>
            </a:p>
          </p:txBody>
        </p:sp>
        <p:sp>
          <p:nvSpPr>
            <p:cNvPr id="86098" name="Rectangle 82"/>
            <p:cNvSpPr>
              <a:spLocks noChangeArrowheads="1"/>
            </p:cNvSpPr>
            <p:nvPr/>
          </p:nvSpPr>
          <p:spPr bwMode="auto">
            <a:xfrm>
              <a:off x="3118" y="434"/>
              <a:ext cx="24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rgbClr val="FF9900"/>
                  </a:solidFill>
                  <a:latin typeface="Arial" panose="020B0604020202020204" pitchFamily="34" charset="0"/>
                  <a:ea typeface="仿宋_GB2312" pitchFamily="49" charset="-122"/>
                </a:rPr>
                <a:t>●</a:t>
              </a:r>
            </a:p>
          </p:txBody>
        </p:sp>
        <p:sp>
          <p:nvSpPr>
            <p:cNvPr id="86100" name="Line 84"/>
            <p:cNvSpPr>
              <a:spLocks noChangeShapeType="1"/>
            </p:cNvSpPr>
            <p:nvPr/>
          </p:nvSpPr>
          <p:spPr bwMode="auto">
            <a:xfrm>
              <a:off x="3245" y="646"/>
              <a:ext cx="0" cy="25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6101" name="Line 85"/>
            <p:cNvSpPr>
              <a:spLocks noChangeShapeType="1"/>
            </p:cNvSpPr>
            <p:nvPr/>
          </p:nvSpPr>
          <p:spPr bwMode="auto">
            <a:xfrm>
              <a:off x="2636" y="65"/>
              <a:ext cx="0" cy="243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6102" name="Rectangle 86"/>
            <p:cNvSpPr>
              <a:spLocks noChangeArrowheads="1"/>
            </p:cNvSpPr>
            <p:nvPr/>
          </p:nvSpPr>
          <p:spPr bwMode="auto">
            <a:xfrm>
              <a:off x="3274" y="60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</a:p>
          </p:txBody>
        </p:sp>
        <p:sp>
          <p:nvSpPr>
            <p:cNvPr id="86103" name="Line 87"/>
            <p:cNvSpPr>
              <a:spLocks noChangeShapeType="1"/>
            </p:cNvSpPr>
            <p:nvPr/>
          </p:nvSpPr>
          <p:spPr bwMode="auto">
            <a:xfrm>
              <a:off x="2901" y="187"/>
              <a:ext cx="21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</p:grpSp>
      <p:sp>
        <p:nvSpPr>
          <p:cNvPr id="86105" name="Text Box 89"/>
          <p:cNvSpPr txBox="1">
            <a:spLocks noChangeArrowheads="1"/>
          </p:cNvSpPr>
          <p:nvPr/>
        </p:nvSpPr>
        <p:spPr bwMode="auto">
          <a:xfrm>
            <a:off x="1630364" y="246063"/>
            <a:ext cx="4929187" cy="5191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四</a:t>
            </a:r>
            <a:r>
              <a:rPr kumimoji="1" lang="en-US" altLang="zh-CN" sz="28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.</a:t>
            </a:r>
            <a:r>
              <a:rPr kumimoji="1" lang="zh-CN" altLang="en-US" sz="28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含受控源的结点分析法</a:t>
            </a:r>
          </a:p>
        </p:txBody>
      </p:sp>
      <p:sp>
        <p:nvSpPr>
          <p:cNvPr id="86106" name="Text Box 90"/>
          <p:cNvSpPr txBox="1">
            <a:spLocks noChangeArrowheads="1"/>
          </p:cNvSpPr>
          <p:nvPr/>
        </p:nvSpPr>
        <p:spPr bwMode="auto">
          <a:xfrm>
            <a:off x="1720850" y="836614"/>
            <a:ext cx="84407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76250" indent="-4762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6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       </a:t>
            </a:r>
            <a:r>
              <a:rPr kumimoji="1"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对含有受控电源支路的电路，（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）把受控源看作独立电源；（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）将控制变量用结点电压来表示；（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kumimoji="1"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）列方程，求解。</a:t>
            </a:r>
          </a:p>
        </p:txBody>
      </p:sp>
      <p:sp>
        <p:nvSpPr>
          <p:cNvPr id="86107" name="Text Box 91"/>
          <p:cNvSpPr txBox="1">
            <a:spLocks noChangeArrowheads="1"/>
          </p:cNvSpPr>
          <p:nvPr/>
        </p:nvSpPr>
        <p:spPr bwMode="auto">
          <a:xfrm>
            <a:off x="1855788" y="2070101"/>
            <a:ext cx="703262" cy="519113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</a:p>
        </p:txBody>
      </p:sp>
      <p:grpSp>
        <p:nvGrpSpPr>
          <p:cNvPr id="86122" name="Group 106"/>
          <p:cNvGrpSpPr>
            <a:grpSpLocks/>
          </p:cNvGrpSpPr>
          <p:nvPr/>
        </p:nvGrpSpPr>
        <p:grpSpPr bwMode="auto">
          <a:xfrm>
            <a:off x="2825750" y="2974976"/>
            <a:ext cx="2609850" cy="2360613"/>
            <a:chOff x="1701" y="1903"/>
            <a:chExt cx="1644" cy="1487"/>
          </a:xfrm>
        </p:grpSpPr>
        <p:grpSp>
          <p:nvGrpSpPr>
            <p:cNvPr id="86121" name="Group 105"/>
            <p:cNvGrpSpPr>
              <a:grpSpLocks/>
            </p:cNvGrpSpPr>
            <p:nvPr/>
          </p:nvGrpSpPr>
          <p:grpSpPr bwMode="auto">
            <a:xfrm>
              <a:off x="1810" y="3235"/>
              <a:ext cx="270" cy="155"/>
              <a:chOff x="4241" y="3430"/>
              <a:chExt cx="270" cy="155"/>
            </a:xfrm>
          </p:grpSpPr>
          <p:sp>
            <p:nvSpPr>
              <p:cNvPr id="86110" name="Line 94"/>
              <p:cNvSpPr>
                <a:spLocks noChangeShapeType="1"/>
              </p:cNvSpPr>
              <p:nvPr/>
            </p:nvSpPr>
            <p:spPr bwMode="auto">
              <a:xfrm>
                <a:off x="4376" y="3430"/>
                <a:ext cx="0" cy="15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86111" name="Line 95"/>
              <p:cNvSpPr>
                <a:spLocks noChangeShapeType="1"/>
              </p:cNvSpPr>
              <p:nvPr/>
            </p:nvSpPr>
            <p:spPr bwMode="auto">
              <a:xfrm>
                <a:off x="4241" y="3585"/>
                <a:ext cx="27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86112" name="Group 96"/>
            <p:cNvGrpSpPr>
              <a:grpSpLocks/>
            </p:cNvGrpSpPr>
            <p:nvPr/>
          </p:nvGrpSpPr>
          <p:grpSpPr bwMode="auto">
            <a:xfrm>
              <a:off x="1701" y="1903"/>
              <a:ext cx="198" cy="288"/>
              <a:chOff x="612" y="981"/>
              <a:chExt cx="198" cy="288"/>
            </a:xfrm>
          </p:grpSpPr>
          <p:sp>
            <p:nvSpPr>
              <p:cNvPr id="86113" name="Text Box 97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6114" name="Oval 98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86118" name="Group 102"/>
            <p:cNvGrpSpPr>
              <a:grpSpLocks/>
            </p:cNvGrpSpPr>
            <p:nvPr/>
          </p:nvGrpSpPr>
          <p:grpSpPr bwMode="auto">
            <a:xfrm>
              <a:off x="3147" y="1963"/>
              <a:ext cx="198" cy="288"/>
              <a:chOff x="612" y="981"/>
              <a:chExt cx="198" cy="288"/>
            </a:xfrm>
          </p:grpSpPr>
          <p:sp>
            <p:nvSpPr>
              <p:cNvPr id="86119" name="Text Box 103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6120" name="Oval 104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</p:grpSp>
      <p:graphicFrame>
        <p:nvGraphicFramePr>
          <p:cNvPr id="86123" name="Object 107"/>
          <p:cNvGraphicFramePr>
            <a:graphicFrameLocks noChangeAspect="1"/>
          </p:cNvGraphicFramePr>
          <p:nvPr/>
        </p:nvGraphicFramePr>
        <p:xfrm>
          <a:off x="6167438" y="2025651"/>
          <a:ext cx="4062412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4" name="公式" r:id="rId3" imgW="1612800" imgH="444240" progId="Equation.3">
                  <p:embed/>
                </p:oleObj>
              </mc:Choice>
              <mc:Fallback>
                <p:oleObj name="公式" r:id="rId3" imgW="1612800" imgH="444240" progId="Equation.3">
                  <p:embed/>
                  <p:pic>
                    <p:nvPicPr>
                      <p:cNvPr id="86123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7438" y="2025651"/>
                        <a:ext cx="4062412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124" name="AutoShape 108"/>
          <p:cNvSpPr>
            <a:spLocks/>
          </p:cNvSpPr>
          <p:nvPr/>
        </p:nvSpPr>
        <p:spPr bwMode="auto">
          <a:xfrm>
            <a:off x="5735638" y="2365375"/>
            <a:ext cx="431800" cy="2514600"/>
          </a:xfrm>
          <a:prstGeom prst="leftBrace">
            <a:avLst>
              <a:gd name="adj1" fmla="val 48529"/>
              <a:gd name="adj2" fmla="val 50000"/>
            </a:avLst>
          </a:prstGeom>
          <a:noFill/>
          <a:ln w="38100">
            <a:solidFill>
              <a:schemeClr val="bg1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graphicFrame>
        <p:nvGraphicFramePr>
          <p:cNvPr id="86125" name="Object 109"/>
          <p:cNvGraphicFramePr>
            <a:graphicFrameLocks noChangeAspect="1"/>
          </p:cNvGraphicFramePr>
          <p:nvPr/>
        </p:nvGraphicFramePr>
        <p:xfrm>
          <a:off x="6167439" y="3235326"/>
          <a:ext cx="3836987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5" name="公式" r:id="rId5" imgW="1523880" imgH="444240" progId="Equation.3">
                  <p:embed/>
                </p:oleObj>
              </mc:Choice>
              <mc:Fallback>
                <p:oleObj name="公式" r:id="rId5" imgW="1523880" imgH="444240" progId="Equation.3">
                  <p:embed/>
                  <p:pic>
                    <p:nvPicPr>
                      <p:cNvPr id="86125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7439" y="3235326"/>
                        <a:ext cx="3836987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126" name="Object 110"/>
          <p:cNvGraphicFramePr>
            <a:graphicFrameLocks noChangeAspect="1"/>
          </p:cNvGraphicFramePr>
          <p:nvPr/>
        </p:nvGraphicFramePr>
        <p:xfrm>
          <a:off x="6419850" y="4370389"/>
          <a:ext cx="1214438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6" name="公式" r:id="rId7" imgW="482400" imgH="406080" progId="Equation.3">
                  <p:embed/>
                </p:oleObj>
              </mc:Choice>
              <mc:Fallback>
                <p:oleObj name="公式" r:id="rId7" imgW="482400" imgH="406080" progId="Equation.3">
                  <p:embed/>
                  <p:pic>
                    <p:nvPicPr>
                      <p:cNvPr id="86126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9850" y="4370389"/>
                        <a:ext cx="1214438" cy="1019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127" name="Text Box 111"/>
          <p:cNvSpPr txBox="1">
            <a:spLocks noChangeArrowheads="1"/>
          </p:cNvSpPr>
          <p:nvPr/>
        </p:nvSpPr>
        <p:spPr bwMode="auto">
          <a:xfrm>
            <a:off x="8256589" y="4651375"/>
            <a:ext cx="1747837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补充方程</a:t>
            </a:r>
          </a:p>
        </p:txBody>
      </p:sp>
      <p:graphicFrame>
        <p:nvGraphicFramePr>
          <p:cNvPr id="86128" name="Object 112"/>
          <p:cNvGraphicFramePr>
            <a:graphicFrameLocks noChangeAspect="1"/>
          </p:cNvGraphicFramePr>
          <p:nvPr/>
        </p:nvGraphicFramePr>
        <p:xfrm>
          <a:off x="5207001" y="5627689"/>
          <a:ext cx="1630363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7" name="公式" r:id="rId9" imgW="647640" imgH="215640" progId="Equation.3">
                  <p:embed/>
                </p:oleObj>
              </mc:Choice>
              <mc:Fallback>
                <p:oleObj name="公式" r:id="rId9" imgW="647640" imgH="215640" progId="Equation.3">
                  <p:embed/>
                  <p:pic>
                    <p:nvPicPr>
                      <p:cNvPr id="86128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1" y="5627689"/>
                        <a:ext cx="1630363" cy="541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129" name="Object 113"/>
          <p:cNvGraphicFramePr>
            <a:graphicFrameLocks noChangeAspect="1"/>
          </p:cNvGraphicFramePr>
          <p:nvPr/>
        </p:nvGraphicFramePr>
        <p:xfrm>
          <a:off x="7283451" y="5627689"/>
          <a:ext cx="230187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8" name="公式" r:id="rId11" imgW="914400" imgH="215640" progId="Equation.3">
                  <p:embed/>
                </p:oleObj>
              </mc:Choice>
              <mc:Fallback>
                <p:oleObj name="公式" r:id="rId11" imgW="914400" imgH="215640" progId="Equation.3">
                  <p:embed/>
                  <p:pic>
                    <p:nvPicPr>
                      <p:cNvPr id="86129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3451" y="5627689"/>
                        <a:ext cx="2301875" cy="541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399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86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86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8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6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6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6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6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8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6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86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86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6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86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6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6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05" grpId="0" animBg="1"/>
      <p:bldP spid="86106" grpId="0" autoUpdateAnimBg="0"/>
      <p:bldP spid="86107" grpId="0" animBg="1" autoUpdateAnimBg="0"/>
      <p:bldP spid="861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25" name="Group 65"/>
          <p:cNvGrpSpPr>
            <a:grpSpLocks/>
          </p:cNvGrpSpPr>
          <p:nvPr/>
        </p:nvGrpSpPr>
        <p:grpSpPr bwMode="auto">
          <a:xfrm>
            <a:off x="3344864" y="1289050"/>
            <a:ext cx="4103687" cy="3530600"/>
            <a:chOff x="1141" y="595"/>
            <a:chExt cx="2585" cy="2224"/>
          </a:xfrm>
        </p:grpSpPr>
        <p:grpSp>
          <p:nvGrpSpPr>
            <p:cNvPr id="15410" name="Group 50"/>
            <p:cNvGrpSpPr>
              <a:grpSpLocks/>
            </p:cNvGrpSpPr>
            <p:nvPr/>
          </p:nvGrpSpPr>
          <p:grpSpPr bwMode="auto">
            <a:xfrm>
              <a:off x="1141" y="1313"/>
              <a:ext cx="198" cy="288"/>
              <a:chOff x="612" y="981"/>
              <a:chExt cx="198" cy="288"/>
            </a:xfrm>
          </p:grpSpPr>
          <p:sp>
            <p:nvSpPr>
              <p:cNvPr id="15411" name="Text Box 51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412" name="Oval 52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5413" name="Group 53"/>
            <p:cNvGrpSpPr>
              <a:grpSpLocks/>
            </p:cNvGrpSpPr>
            <p:nvPr/>
          </p:nvGrpSpPr>
          <p:grpSpPr bwMode="auto">
            <a:xfrm>
              <a:off x="3528" y="1376"/>
              <a:ext cx="198" cy="288"/>
              <a:chOff x="612" y="981"/>
              <a:chExt cx="198" cy="288"/>
            </a:xfrm>
          </p:grpSpPr>
          <p:sp>
            <p:nvSpPr>
              <p:cNvPr id="15414" name="Text Box 54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415" name="Oval 55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5416" name="Group 56"/>
            <p:cNvGrpSpPr>
              <a:grpSpLocks/>
            </p:cNvGrpSpPr>
            <p:nvPr/>
          </p:nvGrpSpPr>
          <p:grpSpPr bwMode="auto">
            <a:xfrm>
              <a:off x="2483" y="1400"/>
              <a:ext cx="198" cy="288"/>
              <a:chOff x="612" y="981"/>
              <a:chExt cx="198" cy="288"/>
            </a:xfrm>
          </p:grpSpPr>
          <p:sp>
            <p:nvSpPr>
              <p:cNvPr id="15417" name="Text Box 57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418" name="Oval 58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5419" name="Group 59"/>
            <p:cNvGrpSpPr>
              <a:grpSpLocks/>
            </p:cNvGrpSpPr>
            <p:nvPr/>
          </p:nvGrpSpPr>
          <p:grpSpPr bwMode="auto">
            <a:xfrm>
              <a:off x="2298" y="2595"/>
              <a:ext cx="270" cy="224"/>
              <a:chOff x="3551" y="3394"/>
              <a:chExt cx="270" cy="224"/>
            </a:xfrm>
          </p:grpSpPr>
          <p:sp>
            <p:nvSpPr>
              <p:cNvPr id="15420" name="Line 60"/>
              <p:cNvSpPr>
                <a:spLocks noChangeShapeType="1"/>
              </p:cNvSpPr>
              <p:nvPr/>
            </p:nvSpPr>
            <p:spPr bwMode="auto">
              <a:xfrm>
                <a:off x="3686" y="3394"/>
                <a:ext cx="0" cy="22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5421" name="Line 61"/>
              <p:cNvSpPr>
                <a:spLocks noChangeShapeType="1"/>
              </p:cNvSpPr>
              <p:nvPr/>
            </p:nvSpPr>
            <p:spPr bwMode="auto">
              <a:xfrm>
                <a:off x="3551" y="3618"/>
                <a:ext cx="27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5422" name="Group 62"/>
            <p:cNvGrpSpPr>
              <a:grpSpLocks/>
            </p:cNvGrpSpPr>
            <p:nvPr/>
          </p:nvGrpSpPr>
          <p:grpSpPr bwMode="auto">
            <a:xfrm>
              <a:off x="2317" y="595"/>
              <a:ext cx="198" cy="288"/>
              <a:chOff x="612" y="981"/>
              <a:chExt cx="198" cy="288"/>
            </a:xfrm>
          </p:grpSpPr>
          <p:sp>
            <p:nvSpPr>
              <p:cNvPr id="15423" name="Text Box 63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424" name="Oval 64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</p:grpSp>
      <p:grpSp>
        <p:nvGrpSpPr>
          <p:cNvPr id="15364" name="Group 4"/>
          <p:cNvGrpSpPr>
            <a:grpSpLocks/>
          </p:cNvGrpSpPr>
          <p:nvPr/>
        </p:nvGrpSpPr>
        <p:grpSpPr bwMode="auto">
          <a:xfrm>
            <a:off x="2371725" y="1079500"/>
            <a:ext cx="5246688" cy="3549650"/>
            <a:chOff x="1028" y="1965"/>
            <a:chExt cx="3305" cy="2236"/>
          </a:xfrm>
        </p:grpSpPr>
        <p:sp>
          <p:nvSpPr>
            <p:cNvPr id="15365" name="AutoShape 5"/>
            <p:cNvSpPr>
              <a:spLocks noChangeArrowheads="1"/>
            </p:cNvSpPr>
            <p:nvPr/>
          </p:nvSpPr>
          <p:spPr bwMode="auto">
            <a:xfrm rot="16200000">
              <a:off x="3303" y="2218"/>
              <a:ext cx="284" cy="431"/>
            </a:xfrm>
            <a:prstGeom prst="diamond">
              <a:avLst/>
            </a:prstGeom>
            <a:solidFill>
              <a:schemeClr val="accent1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366" name="Text Box 6"/>
            <p:cNvSpPr txBox="1">
              <a:spLocks noChangeArrowheads="1"/>
            </p:cNvSpPr>
            <p:nvPr/>
          </p:nvSpPr>
          <p:spPr bwMode="auto">
            <a:xfrm>
              <a:off x="3546" y="3609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5367" name="Line 7"/>
            <p:cNvSpPr>
              <a:spLocks noChangeShapeType="1"/>
            </p:cNvSpPr>
            <p:nvPr/>
          </p:nvSpPr>
          <p:spPr bwMode="auto">
            <a:xfrm flipH="1">
              <a:off x="1956" y="2434"/>
              <a:ext cx="3" cy="176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368" name="AutoShape 8"/>
            <p:cNvSpPr>
              <a:spLocks noChangeArrowheads="1"/>
            </p:cNvSpPr>
            <p:nvPr/>
          </p:nvSpPr>
          <p:spPr bwMode="auto">
            <a:xfrm>
              <a:off x="1814" y="3492"/>
              <a:ext cx="284" cy="431"/>
            </a:xfrm>
            <a:prstGeom prst="diamond">
              <a:avLst/>
            </a:prstGeom>
            <a:solidFill>
              <a:schemeClr val="accent1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369" name="AutoShape 9"/>
            <p:cNvSpPr>
              <a:spLocks noChangeArrowheads="1"/>
            </p:cNvSpPr>
            <p:nvPr/>
          </p:nvSpPr>
          <p:spPr bwMode="auto">
            <a:xfrm>
              <a:off x="2792" y="3444"/>
              <a:ext cx="284" cy="431"/>
            </a:xfrm>
            <a:prstGeom prst="diamond">
              <a:avLst/>
            </a:prstGeom>
            <a:solidFill>
              <a:schemeClr val="accent1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370" name="Text Box 10"/>
            <p:cNvSpPr txBox="1">
              <a:spLocks noChangeArrowheads="1"/>
            </p:cNvSpPr>
            <p:nvPr/>
          </p:nvSpPr>
          <p:spPr bwMode="auto">
            <a:xfrm>
              <a:off x="2979" y="3292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5371" name="Text Box 11"/>
            <p:cNvSpPr txBox="1">
              <a:spLocks noChangeArrowheads="1"/>
            </p:cNvSpPr>
            <p:nvPr/>
          </p:nvSpPr>
          <p:spPr bwMode="auto">
            <a:xfrm>
              <a:off x="3002" y="3659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5372" name="Line 12"/>
            <p:cNvSpPr>
              <a:spLocks noChangeShapeType="1"/>
            </p:cNvSpPr>
            <p:nvPr/>
          </p:nvSpPr>
          <p:spPr bwMode="auto">
            <a:xfrm>
              <a:off x="2934" y="2434"/>
              <a:ext cx="0" cy="176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373" name="Line 13"/>
            <p:cNvSpPr>
              <a:spLocks noChangeShapeType="1"/>
            </p:cNvSpPr>
            <p:nvPr/>
          </p:nvSpPr>
          <p:spPr bwMode="auto">
            <a:xfrm flipV="1">
              <a:off x="1436" y="3152"/>
              <a:ext cx="2518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374" name="Line 14"/>
            <p:cNvSpPr>
              <a:spLocks noChangeShapeType="1"/>
            </p:cNvSpPr>
            <p:nvPr/>
          </p:nvSpPr>
          <p:spPr bwMode="auto">
            <a:xfrm flipV="1">
              <a:off x="1436" y="4195"/>
              <a:ext cx="251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375" name="Line 15"/>
            <p:cNvSpPr>
              <a:spLocks noChangeShapeType="1"/>
            </p:cNvSpPr>
            <p:nvPr/>
          </p:nvSpPr>
          <p:spPr bwMode="auto">
            <a:xfrm>
              <a:off x="3954" y="2434"/>
              <a:ext cx="0" cy="176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376" name="Rectangle 16"/>
            <p:cNvSpPr>
              <a:spLocks noChangeArrowheads="1"/>
            </p:cNvSpPr>
            <p:nvPr/>
          </p:nvSpPr>
          <p:spPr bwMode="auto">
            <a:xfrm>
              <a:off x="3908" y="3619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377" name="Rectangle 17"/>
            <p:cNvSpPr>
              <a:spLocks noChangeArrowheads="1"/>
            </p:cNvSpPr>
            <p:nvPr/>
          </p:nvSpPr>
          <p:spPr bwMode="auto">
            <a:xfrm>
              <a:off x="2205" y="3095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378" name="Line 18"/>
            <p:cNvSpPr>
              <a:spLocks noChangeShapeType="1"/>
            </p:cNvSpPr>
            <p:nvPr/>
          </p:nvSpPr>
          <p:spPr bwMode="auto">
            <a:xfrm flipV="1">
              <a:off x="1959" y="2434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379" name="Rectangle 19"/>
            <p:cNvSpPr>
              <a:spLocks noChangeArrowheads="1"/>
            </p:cNvSpPr>
            <p:nvPr/>
          </p:nvSpPr>
          <p:spPr bwMode="auto">
            <a:xfrm>
              <a:off x="2205" y="2377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380" name="Text Box 20"/>
            <p:cNvSpPr txBox="1">
              <a:spLocks noChangeArrowheads="1"/>
            </p:cNvSpPr>
            <p:nvPr/>
          </p:nvSpPr>
          <p:spPr bwMode="auto">
            <a:xfrm>
              <a:off x="1028" y="358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5381" name="Text Box 21"/>
            <p:cNvSpPr txBox="1">
              <a:spLocks noChangeArrowheads="1"/>
            </p:cNvSpPr>
            <p:nvPr/>
          </p:nvSpPr>
          <p:spPr bwMode="auto">
            <a:xfrm>
              <a:off x="2934" y="2663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5382" name="Text Box 22"/>
            <p:cNvSpPr txBox="1">
              <a:spLocks noChangeArrowheads="1"/>
            </p:cNvSpPr>
            <p:nvPr/>
          </p:nvSpPr>
          <p:spPr bwMode="auto">
            <a:xfrm>
              <a:off x="2205" y="280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5383" name="Text Box 23"/>
            <p:cNvSpPr txBox="1">
              <a:spLocks noChangeArrowheads="1"/>
            </p:cNvSpPr>
            <p:nvPr/>
          </p:nvSpPr>
          <p:spPr bwMode="auto">
            <a:xfrm>
              <a:off x="3500" y="2852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1A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84" name="Line 24"/>
            <p:cNvSpPr>
              <a:spLocks noChangeShapeType="1"/>
            </p:cNvSpPr>
            <p:nvPr/>
          </p:nvSpPr>
          <p:spPr bwMode="auto">
            <a:xfrm>
              <a:off x="1436" y="3158"/>
              <a:ext cx="0" cy="104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385" name="Rectangle 25"/>
            <p:cNvSpPr>
              <a:spLocks noChangeArrowheads="1"/>
            </p:cNvSpPr>
            <p:nvPr/>
          </p:nvSpPr>
          <p:spPr bwMode="auto">
            <a:xfrm>
              <a:off x="1390" y="3558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386" name="Line 26"/>
            <p:cNvSpPr>
              <a:spLocks noChangeShapeType="1"/>
            </p:cNvSpPr>
            <p:nvPr/>
          </p:nvSpPr>
          <p:spPr bwMode="auto">
            <a:xfrm flipH="1" flipV="1">
              <a:off x="1956" y="3292"/>
              <a:ext cx="3" cy="22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387" name="Rectangle 27"/>
            <p:cNvSpPr>
              <a:spLocks noChangeArrowheads="1"/>
            </p:cNvSpPr>
            <p:nvPr/>
          </p:nvSpPr>
          <p:spPr bwMode="auto">
            <a:xfrm>
              <a:off x="1833" y="3038"/>
              <a:ext cx="24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rgbClr val="FF9900"/>
                  </a:solidFill>
                  <a:latin typeface="Arial" panose="020B0604020202020204" pitchFamily="34" charset="0"/>
                  <a:ea typeface="仿宋_GB2312" pitchFamily="49" charset="-122"/>
                </a:rPr>
                <a:t>●</a:t>
              </a:r>
            </a:p>
          </p:txBody>
        </p:sp>
        <p:sp>
          <p:nvSpPr>
            <p:cNvPr id="15388" name="Oval 28"/>
            <p:cNvSpPr>
              <a:spLocks noChangeArrowheads="1"/>
            </p:cNvSpPr>
            <p:nvPr/>
          </p:nvSpPr>
          <p:spPr bwMode="auto">
            <a:xfrm>
              <a:off x="3290" y="2998"/>
              <a:ext cx="303" cy="296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389" name="Line 29"/>
            <p:cNvSpPr>
              <a:spLocks noChangeShapeType="1"/>
            </p:cNvSpPr>
            <p:nvPr/>
          </p:nvSpPr>
          <p:spPr bwMode="auto">
            <a:xfrm>
              <a:off x="1814" y="3707"/>
              <a:ext cx="284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390" name="Line 30"/>
            <p:cNvSpPr>
              <a:spLocks noChangeShapeType="1"/>
            </p:cNvSpPr>
            <p:nvPr/>
          </p:nvSpPr>
          <p:spPr bwMode="auto">
            <a:xfrm>
              <a:off x="3603" y="3146"/>
              <a:ext cx="227" cy="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391" name="Line 31"/>
            <p:cNvSpPr>
              <a:spLocks noChangeShapeType="1"/>
            </p:cNvSpPr>
            <p:nvPr/>
          </p:nvSpPr>
          <p:spPr bwMode="auto">
            <a:xfrm>
              <a:off x="3445" y="2996"/>
              <a:ext cx="0" cy="296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392" name="Rectangle 32"/>
            <p:cNvSpPr>
              <a:spLocks noChangeArrowheads="1"/>
            </p:cNvSpPr>
            <p:nvPr/>
          </p:nvSpPr>
          <p:spPr bwMode="auto">
            <a:xfrm>
              <a:off x="2811" y="3045"/>
              <a:ext cx="24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rgbClr val="FF9900"/>
                  </a:solidFill>
                  <a:latin typeface="Arial" panose="020B0604020202020204" pitchFamily="34" charset="0"/>
                  <a:ea typeface="仿宋_GB2312" pitchFamily="49" charset="-122"/>
                </a:rPr>
                <a:t>●</a:t>
              </a:r>
            </a:p>
          </p:txBody>
        </p:sp>
        <p:sp>
          <p:nvSpPr>
            <p:cNvPr id="15393" name="Rectangle 33"/>
            <p:cNvSpPr>
              <a:spLocks noChangeArrowheads="1"/>
            </p:cNvSpPr>
            <p:nvPr/>
          </p:nvSpPr>
          <p:spPr bwMode="auto">
            <a:xfrm>
              <a:off x="2888" y="2665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394" name="Line 34"/>
            <p:cNvSpPr>
              <a:spLocks noChangeShapeType="1"/>
            </p:cNvSpPr>
            <p:nvPr/>
          </p:nvSpPr>
          <p:spPr bwMode="auto">
            <a:xfrm>
              <a:off x="3954" y="3250"/>
              <a:ext cx="0" cy="24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395" name="Rectangle 35"/>
            <p:cNvSpPr>
              <a:spLocks noChangeArrowheads="1"/>
            </p:cNvSpPr>
            <p:nvPr/>
          </p:nvSpPr>
          <p:spPr bwMode="auto">
            <a:xfrm>
              <a:off x="3954" y="3113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</a:p>
          </p:txBody>
        </p:sp>
        <p:sp>
          <p:nvSpPr>
            <p:cNvPr id="15396" name="Rectangle 36"/>
            <p:cNvSpPr>
              <a:spLocks noChangeArrowheads="1"/>
            </p:cNvSpPr>
            <p:nvPr/>
          </p:nvSpPr>
          <p:spPr bwMode="auto">
            <a:xfrm>
              <a:off x="3037" y="3538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</a:p>
          </p:txBody>
        </p:sp>
        <p:sp>
          <p:nvSpPr>
            <p:cNvPr id="15397" name="Text Box 37"/>
            <p:cNvSpPr txBox="1">
              <a:spLocks noChangeArrowheads="1"/>
            </p:cNvSpPr>
            <p:nvPr/>
          </p:nvSpPr>
          <p:spPr bwMode="auto">
            <a:xfrm>
              <a:off x="2065" y="3153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5398" name="Text Box 38"/>
            <p:cNvSpPr txBox="1">
              <a:spLocks noChangeArrowheads="1"/>
            </p:cNvSpPr>
            <p:nvPr/>
          </p:nvSpPr>
          <p:spPr bwMode="auto">
            <a:xfrm>
              <a:off x="2484" y="3045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5399" name="Rectangle 39"/>
            <p:cNvSpPr>
              <a:spLocks noChangeArrowheads="1"/>
            </p:cNvSpPr>
            <p:nvPr/>
          </p:nvSpPr>
          <p:spPr bwMode="auto">
            <a:xfrm>
              <a:off x="2248" y="3146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</a:p>
          </p:txBody>
        </p:sp>
        <p:graphicFrame>
          <p:nvGraphicFramePr>
            <p:cNvPr id="15400" name="Object 40"/>
            <p:cNvGraphicFramePr>
              <a:graphicFrameLocks noChangeAspect="1"/>
            </p:cNvGraphicFramePr>
            <p:nvPr/>
          </p:nvGraphicFramePr>
          <p:xfrm>
            <a:off x="2098" y="3518"/>
            <a:ext cx="330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4" name="公式" r:id="rId3" imgW="304560" imgH="406080" progId="Equation.3">
                    <p:embed/>
                  </p:oleObj>
                </mc:Choice>
                <mc:Fallback>
                  <p:oleObj name="公式" r:id="rId3" imgW="304560" imgH="406080" progId="Equation.3">
                    <p:embed/>
                    <p:pic>
                      <p:nvPicPr>
                        <p:cNvPr id="1540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8" y="3518"/>
                          <a:ext cx="330" cy="4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01" name="Text Box 41"/>
            <p:cNvSpPr txBox="1">
              <a:spLocks noChangeArrowheads="1"/>
            </p:cNvSpPr>
            <p:nvPr/>
          </p:nvSpPr>
          <p:spPr bwMode="auto">
            <a:xfrm>
              <a:off x="3999" y="3392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5402" name="Text Box 42"/>
            <p:cNvSpPr txBox="1">
              <a:spLocks noChangeArrowheads="1"/>
            </p:cNvSpPr>
            <p:nvPr/>
          </p:nvSpPr>
          <p:spPr bwMode="auto">
            <a:xfrm>
              <a:off x="4022" y="3733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5403" name="Rectangle 43"/>
            <p:cNvSpPr>
              <a:spLocks noChangeArrowheads="1"/>
            </p:cNvSpPr>
            <p:nvPr/>
          </p:nvSpPr>
          <p:spPr bwMode="auto">
            <a:xfrm>
              <a:off x="4039" y="3619"/>
              <a:ext cx="2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</a:p>
          </p:txBody>
        </p:sp>
        <p:sp>
          <p:nvSpPr>
            <p:cNvPr id="15404" name="Text Box 44"/>
            <p:cNvSpPr txBox="1">
              <a:spLocks noChangeArrowheads="1"/>
            </p:cNvSpPr>
            <p:nvPr/>
          </p:nvSpPr>
          <p:spPr bwMode="auto">
            <a:xfrm>
              <a:off x="3546" y="2050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5405" name="Text Box 45"/>
            <p:cNvSpPr txBox="1">
              <a:spLocks noChangeArrowheads="1"/>
            </p:cNvSpPr>
            <p:nvPr/>
          </p:nvSpPr>
          <p:spPr bwMode="auto">
            <a:xfrm>
              <a:off x="3100" y="1965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5406" name="Rectangle 46"/>
            <p:cNvSpPr>
              <a:spLocks noChangeArrowheads="1"/>
            </p:cNvSpPr>
            <p:nvPr/>
          </p:nvSpPr>
          <p:spPr bwMode="auto">
            <a:xfrm>
              <a:off x="3286" y="2004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8</a:t>
              </a: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</a:p>
          </p:txBody>
        </p:sp>
        <p:sp>
          <p:nvSpPr>
            <p:cNvPr id="15407" name="Text Box 47"/>
            <p:cNvSpPr txBox="1">
              <a:spLocks noChangeArrowheads="1"/>
            </p:cNvSpPr>
            <p:nvPr/>
          </p:nvSpPr>
          <p:spPr bwMode="auto">
            <a:xfrm>
              <a:off x="2205" y="2089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</p:grpSp>
      <p:sp>
        <p:nvSpPr>
          <p:cNvPr id="15408" name="Text Box 48"/>
          <p:cNvSpPr txBox="1">
            <a:spLocks noChangeArrowheads="1"/>
          </p:cNvSpPr>
          <p:nvPr/>
        </p:nvSpPr>
        <p:spPr bwMode="auto">
          <a:xfrm>
            <a:off x="1855788" y="350838"/>
            <a:ext cx="963612" cy="523220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作业</a:t>
            </a:r>
            <a:endParaRPr kumimoji="1" lang="en-US" altLang="zh-CN" sz="2800" b="1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426" name="Text Box 66"/>
          <p:cNvSpPr txBox="1">
            <a:spLocks noChangeArrowheads="1"/>
          </p:cNvSpPr>
          <p:nvPr/>
        </p:nvSpPr>
        <p:spPr bwMode="auto">
          <a:xfrm>
            <a:off x="3019426" y="5019676"/>
            <a:ext cx="4513263" cy="1200329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提示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Wingdings" panose="05000000000000000000" pitchFamily="2" charset="2"/>
              </a:rPr>
              <a:t>：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Wingdings" panose="05000000000000000000" pitchFamily="2" charset="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Wingdings" panose="05000000000000000000" pitchFamily="2" charset="2"/>
              </a:rPr>
              <a:t>1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Wingdings" panose="05000000000000000000" pitchFamily="2" charset="2"/>
              </a:rPr>
              <a:t>）受控源看作独立源；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Wingdings" panose="05000000000000000000" pitchFamily="2" charset="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Wingdings" panose="05000000000000000000" pitchFamily="2" charset="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Wingdings" panose="05000000000000000000" pitchFamily="2" charset="2"/>
              </a:rPr>
              <a:t>）结点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Wingdings" panose="05000000000000000000" pitchFamily="2" charset="2"/>
              </a:rPr>
              <a:t>3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Wingdings" panose="05000000000000000000" pitchFamily="2" charset="2"/>
              </a:rPr>
              <a:t>、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Wingdings" panose="05000000000000000000" pitchFamily="2" charset="2"/>
              </a:rPr>
              <a:t>4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Wingdings" panose="05000000000000000000" pitchFamily="2" charset="2"/>
              </a:rPr>
              <a:t>构成超级结点</a:t>
            </a:r>
            <a:endParaRPr kumimoji="1"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427" name="Text Box 67"/>
          <p:cNvSpPr txBox="1">
            <a:spLocks noChangeArrowheads="1"/>
          </p:cNvSpPr>
          <p:nvPr/>
        </p:nvSpPr>
        <p:spPr bwMode="auto">
          <a:xfrm>
            <a:off x="3354389" y="412750"/>
            <a:ext cx="4638675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只需列写方程，不需求解</a:t>
            </a:r>
          </a:p>
        </p:txBody>
      </p:sp>
    </p:spTree>
    <p:extLst>
      <p:ext uri="{BB962C8B-B14F-4D97-AF65-F5344CB8AC3E}">
        <p14:creationId xmlns:p14="http://schemas.microsoft.com/office/powerpoint/2010/main" val="66309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 descr="新闻纸"/>
          <p:cNvSpPr>
            <a:spLocks noChangeArrowheads="1"/>
          </p:cNvSpPr>
          <p:nvPr/>
        </p:nvSpPr>
        <p:spPr bwMode="auto">
          <a:xfrm>
            <a:off x="2424114" y="368301"/>
            <a:ext cx="5976937" cy="5746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8F8F8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  </a:t>
            </a:r>
            <a:r>
              <a:rPr lang="en-US" altLang="zh-CN" sz="36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§</a:t>
            </a:r>
            <a:r>
              <a:rPr lang="en-US" altLang="zh-CN" sz="36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3.2</a:t>
            </a:r>
            <a:r>
              <a:rPr lang="en-US" altLang="zh-CN" sz="36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  </a:t>
            </a:r>
            <a:r>
              <a:rPr lang="zh-CN" altLang="en-US" sz="36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叠加定理 </a:t>
            </a:r>
          </a:p>
        </p:txBody>
      </p:sp>
      <p:sp>
        <p:nvSpPr>
          <p:cNvPr id="133123" name="AutoShape 3"/>
          <p:cNvSpPr>
            <a:spLocks noChangeArrowheads="1"/>
          </p:cNvSpPr>
          <p:nvPr/>
        </p:nvSpPr>
        <p:spPr bwMode="auto">
          <a:xfrm>
            <a:off x="4475164" y="1376363"/>
            <a:ext cx="828675" cy="215900"/>
          </a:xfrm>
          <a:prstGeom prst="rightArrow">
            <a:avLst>
              <a:gd name="adj1" fmla="val 50000"/>
              <a:gd name="adj2" fmla="val 95956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2100263" y="1233488"/>
            <a:ext cx="2303462" cy="531812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333399"/>
              </a:buClr>
              <a:buSzPct val="75000"/>
            </a:pPr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800" b="1" i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 </a:t>
            </a:r>
            <a:r>
              <a:rPr lang="zh-CN" altLang="en-US" sz="28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线性电路</a:t>
            </a:r>
            <a:endParaRPr lang="zh-CN" altLang="en-US" sz="3600" b="1">
              <a:solidFill>
                <a:srgbClr val="FF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33125" name="Rectangle 5"/>
          <p:cNvSpPr>
            <a:spLocks noChangeArrowheads="1"/>
          </p:cNvSpPr>
          <p:nvPr/>
        </p:nvSpPr>
        <p:spPr bwMode="auto">
          <a:xfrm>
            <a:off x="2351088" y="1836739"/>
            <a:ext cx="76692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       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由线性元件和电源组成的电路称为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线性电路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。描述线性电阻电路各电压电流关系的各种电路方程是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线性代数方程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。</a:t>
            </a:r>
          </a:p>
        </p:txBody>
      </p:sp>
      <p:sp>
        <p:nvSpPr>
          <p:cNvPr id="133126" name="Rectangle 6"/>
          <p:cNvSpPr>
            <a:spLocks noChangeArrowheads="1"/>
          </p:cNvSpPr>
          <p:nvPr/>
        </p:nvSpPr>
        <p:spPr bwMode="auto">
          <a:xfrm>
            <a:off x="2279651" y="3141664"/>
            <a:ext cx="76692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       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此外，线性电阻电路的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响应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与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激励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之间也存在线性关系，这种线性关系称为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比例性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与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叠加性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，它是线性电阻电路的一种基本性质。</a:t>
            </a:r>
          </a:p>
        </p:txBody>
      </p:sp>
      <p:sp>
        <p:nvSpPr>
          <p:cNvPr id="133127" name="Rectangle 7"/>
          <p:cNvSpPr>
            <a:spLocks noChangeArrowheads="1"/>
          </p:cNvSpPr>
          <p:nvPr/>
        </p:nvSpPr>
        <p:spPr bwMode="auto">
          <a:xfrm>
            <a:off x="2351088" y="4508500"/>
            <a:ext cx="165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激励</a:t>
            </a:r>
            <a:r>
              <a:rPr lang="en-US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——</a:t>
            </a:r>
          </a:p>
        </p:txBody>
      </p:sp>
      <p:sp>
        <p:nvSpPr>
          <p:cNvPr id="133128" name="Rectangle 8"/>
          <p:cNvSpPr>
            <a:spLocks noChangeArrowheads="1"/>
          </p:cNvSpPr>
          <p:nvPr/>
        </p:nvSpPr>
        <p:spPr bwMode="auto">
          <a:xfrm>
            <a:off x="2351088" y="5553075"/>
            <a:ext cx="165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响应</a:t>
            </a:r>
            <a:r>
              <a:rPr lang="en-US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——</a:t>
            </a:r>
          </a:p>
        </p:txBody>
      </p:sp>
      <p:sp>
        <p:nvSpPr>
          <p:cNvPr id="133129" name="Rectangle 9"/>
          <p:cNvSpPr>
            <a:spLocks noChangeArrowheads="1"/>
          </p:cNvSpPr>
          <p:nvPr/>
        </p:nvSpPr>
        <p:spPr bwMode="auto">
          <a:xfrm>
            <a:off x="3756026" y="4508501"/>
            <a:ext cx="60118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独立电源对电路的作用；独立电源被称为电路的激励源，也被称为输入电源。</a:t>
            </a:r>
          </a:p>
        </p:txBody>
      </p:sp>
      <p:sp>
        <p:nvSpPr>
          <p:cNvPr id="133130" name="Rectangle 10"/>
          <p:cNvSpPr>
            <a:spLocks noChangeArrowheads="1"/>
          </p:cNvSpPr>
          <p:nvPr/>
        </p:nvSpPr>
        <p:spPr bwMode="auto">
          <a:xfrm>
            <a:off x="3756025" y="5553076"/>
            <a:ext cx="619283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在激励作用下任意支路产生的电流</a:t>
            </a:r>
            <a:r>
              <a:rPr lang="en-US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(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电压</a:t>
            </a:r>
            <a:r>
              <a:rPr lang="en-US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)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；响应被称为电路的输出。</a:t>
            </a:r>
          </a:p>
        </p:txBody>
      </p:sp>
    </p:spTree>
    <p:extLst>
      <p:ext uri="{BB962C8B-B14F-4D97-AF65-F5344CB8AC3E}">
        <p14:creationId xmlns:p14="http://schemas.microsoft.com/office/powerpoint/2010/main" val="373406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3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3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4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600"/>
                            </p:stCondLst>
                            <p:childTnLst>
                              <p:par>
                                <p:cTn id="4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6900"/>
                            </p:stCondLst>
                            <p:childTnLst>
                              <p:par>
                                <p:cTn id="5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2" grpId="0"/>
      <p:bldP spid="133124" grpId="0" animBg="1" autoUpdateAnimBg="0"/>
      <p:bldP spid="133125" grpId="0"/>
      <p:bldP spid="133126" grpId="0"/>
      <p:bldP spid="133127" grpId="0"/>
      <p:bldP spid="133128" grpId="0"/>
      <p:bldP spid="133129" grpId="0"/>
      <p:bldP spid="1331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930710" y="1601801"/>
            <a:ext cx="2051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smtClean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kumimoji="1" lang="en-US" altLang="zh-CN" sz="2400" b="1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zh-CN" altLang="en-US" sz="2400" b="1" smtClean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）比例性</a:t>
            </a:r>
            <a:endParaRPr kumimoji="1" lang="zh-CN" altLang="en-US" sz="2400" b="1" smtClean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1943410" y="944576"/>
            <a:ext cx="4784725" cy="495300"/>
          </a:xfrm>
          <a:prstGeom prst="rect">
            <a:avLst/>
          </a:prstGeom>
          <a:noFill/>
          <a:ln w="38100">
            <a:solidFill>
              <a:srgbClr val="00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线性非时变电路的几个基本性质</a:t>
            </a:r>
          </a:p>
        </p:txBody>
      </p:sp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327677"/>
              </p:ext>
            </p:extLst>
          </p:nvPr>
        </p:nvGraphicFramePr>
        <p:xfrm>
          <a:off x="4126223" y="1652601"/>
          <a:ext cx="15589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8" name="公式" r:id="rId3" imgW="774360" imgH="203040" progId="Equation.3">
                  <p:embed/>
                </p:oleObj>
              </mc:Choice>
              <mc:Fallback>
                <p:oleObj name="公式" r:id="rId3" imgW="774360" imgH="203040" progId="Equation.3">
                  <p:embed/>
                  <p:pic>
                    <p:nvPicPr>
                      <p:cNvPr id="5048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6223" y="1652601"/>
                        <a:ext cx="15589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630938"/>
              </p:ext>
            </p:extLst>
          </p:nvPr>
        </p:nvGraphicFramePr>
        <p:xfrm>
          <a:off x="6215373" y="1652601"/>
          <a:ext cx="23510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9" name="公式" r:id="rId5" imgW="1168200" imgH="215640" progId="Equation.3">
                  <p:embed/>
                </p:oleObj>
              </mc:Choice>
              <mc:Fallback>
                <p:oleObj name="公式" r:id="rId5" imgW="1168200" imgH="215640" progId="Equation.3">
                  <p:embed/>
                  <p:pic>
                    <p:nvPicPr>
                      <p:cNvPr id="5048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373" y="1652601"/>
                        <a:ext cx="23510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700085"/>
              </p:ext>
            </p:extLst>
          </p:nvPr>
        </p:nvGraphicFramePr>
        <p:xfrm>
          <a:off x="4126223" y="2227276"/>
          <a:ext cx="17637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0" name="公式" r:id="rId7" imgW="876240" imgH="215640" progId="Equation.3">
                  <p:embed/>
                </p:oleObj>
              </mc:Choice>
              <mc:Fallback>
                <p:oleObj name="公式" r:id="rId7" imgW="876240" imgH="215640" progId="Equation.3">
                  <p:embed/>
                  <p:pic>
                    <p:nvPicPr>
                      <p:cNvPr id="50483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6223" y="2227276"/>
                        <a:ext cx="17637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218110"/>
              </p:ext>
            </p:extLst>
          </p:nvPr>
        </p:nvGraphicFramePr>
        <p:xfrm>
          <a:off x="6215373" y="2443176"/>
          <a:ext cx="41417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1" name="公式" r:id="rId9" imgW="2057400" imgH="215640" progId="Equation.3">
                  <p:embed/>
                </p:oleObj>
              </mc:Choice>
              <mc:Fallback>
                <p:oleObj name="公式" r:id="rId9" imgW="2057400" imgH="215640" progId="Equation.3">
                  <p:embed/>
                  <p:pic>
                    <p:nvPicPr>
                      <p:cNvPr id="50484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373" y="2443176"/>
                        <a:ext cx="41417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609139"/>
              </p:ext>
            </p:extLst>
          </p:nvPr>
        </p:nvGraphicFramePr>
        <p:xfrm>
          <a:off x="4126223" y="2697176"/>
          <a:ext cx="18145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2" name="公式" r:id="rId11" imgW="901440" imgH="215640" progId="Equation.3">
                  <p:embed/>
                </p:oleObj>
              </mc:Choice>
              <mc:Fallback>
                <p:oleObj name="公式" r:id="rId11" imgW="901440" imgH="215640" progId="Equation.3">
                  <p:embed/>
                  <p:pic>
                    <p:nvPicPr>
                      <p:cNvPr id="50484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6223" y="2697176"/>
                        <a:ext cx="18145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1930710" y="2227276"/>
            <a:ext cx="2051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smtClean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kumimoji="1" lang="en-US" altLang="zh-CN" sz="2400" b="1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zh-CN" altLang="en-US" sz="2400" b="1" smtClean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）叠加性</a:t>
            </a:r>
            <a:endParaRPr kumimoji="1" lang="zh-CN" altLang="en-US" sz="2400" b="1" smtClean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1930710" y="3282964"/>
            <a:ext cx="2051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smtClean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kumimoji="1" lang="en-US" altLang="zh-CN" sz="2400" b="1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kumimoji="1" lang="zh-CN" altLang="en-US" sz="2400" b="1" smtClean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）时延性</a:t>
            </a:r>
            <a:endParaRPr kumimoji="1" lang="zh-CN" altLang="en-US" sz="2400" b="1" smtClean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367201"/>
              </p:ext>
            </p:extLst>
          </p:nvPr>
        </p:nvGraphicFramePr>
        <p:xfrm>
          <a:off x="4126223" y="3384564"/>
          <a:ext cx="15589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3" name="公式" r:id="rId13" imgW="774360" imgH="203040" progId="Equation.3">
                  <p:embed/>
                </p:oleObj>
              </mc:Choice>
              <mc:Fallback>
                <p:oleObj name="公式" r:id="rId13" imgW="774360" imgH="203040" progId="Equation.3">
                  <p:embed/>
                  <p:pic>
                    <p:nvPicPr>
                      <p:cNvPr id="50484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6223" y="3384564"/>
                        <a:ext cx="15589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047737"/>
              </p:ext>
            </p:extLst>
          </p:nvPr>
        </p:nvGraphicFramePr>
        <p:xfrm>
          <a:off x="6234423" y="3371864"/>
          <a:ext cx="31702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4" name="公式" r:id="rId15" imgW="1574640" imgH="228600" progId="Equation.3">
                  <p:embed/>
                </p:oleObj>
              </mc:Choice>
              <mc:Fallback>
                <p:oleObj name="公式" r:id="rId15" imgW="1574640" imgH="228600" progId="Equation.3">
                  <p:embed/>
                  <p:pic>
                    <p:nvPicPr>
                      <p:cNvPr id="50484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4423" y="3371864"/>
                        <a:ext cx="317023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606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6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22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1919288" y="476251"/>
            <a:ext cx="3008312" cy="461665"/>
          </a:xfrm>
          <a:prstGeom prst="rect">
            <a:avLst/>
          </a:prstGeom>
          <a:noFill/>
          <a:ln w="38100">
            <a:solidFill>
              <a:srgbClr val="66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线性电路的比例性</a:t>
            </a:r>
          </a:p>
        </p:txBody>
      </p:sp>
      <p:grpSp>
        <p:nvGrpSpPr>
          <p:cNvPr id="134147" name="Group 3"/>
          <p:cNvGrpSpPr>
            <a:grpSpLocks/>
          </p:cNvGrpSpPr>
          <p:nvPr/>
        </p:nvGrpSpPr>
        <p:grpSpPr bwMode="auto">
          <a:xfrm>
            <a:off x="1758950" y="1989138"/>
            <a:ext cx="3168650" cy="2305050"/>
            <a:chOff x="975" y="799"/>
            <a:chExt cx="1996" cy="1452"/>
          </a:xfrm>
        </p:grpSpPr>
        <p:sp>
          <p:nvSpPr>
            <p:cNvPr id="134148" name="Line 4"/>
            <p:cNvSpPr>
              <a:spLocks noChangeShapeType="1"/>
            </p:cNvSpPr>
            <p:nvPr/>
          </p:nvSpPr>
          <p:spPr bwMode="auto">
            <a:xfrm>
              <a:off x="1473" y="1162"/>
              <a:ext cx="113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34149" name="Oval 5"/>
            <p:cNvSpPr>
              <a:spLocks noChangeArrowheads="1"/>
            </p:cNvSpPr>
            <p:nvPr/>
          </p:nvSpPr>
          <p:spPr bwMode="auto">
            <a:xfrm>
              <a:off x="1315" y="1548"/>
              <a:ext cx="318" cy="329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34150" name="Rectangle 6"/>
            <p:cNvSpPr>
              <a:spLocks noChangeArrowheads="1"/>
            </p:cNvSpPr>
            <p:nvPr/>
          </p:nvSpPr>
          <p:spPr bwMode="auto">
            <a:xfrm>
              <a:off x="1837" y="1094"/>
              <a:ext cx="445" cy="124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34151" name="Text Box 7"/>
            <p:cNvSpPr txBox="1">
              <a:spLocks noChangeArrowheads="1"/>
            </p:cNvSpPr>
            <p:nvPr/>
          </p:nvSpPr>
          <p:spPr bwMode="auto">
            <a:xfrm>
              <a:off x="1905" y="799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4152" name="Text Box 8"/>
            <p:cNvSpPr txBox="1">
              <a:spLocks noChangeArrowheads="1"/>
            </p:cNvSpPr>
            <p:nvPr/>
          </p:nvSpPr>
          <p:spPr bwMode="auto">
            <a:xfrm>
              <a:off x="2245" y="1570"/>
              <a:ext cx="3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34153" name="Text Box 9"/>
            <p:cNvSpPr txBox="1">
              <a:spLocks noChangeArrowheads="1"/>
            </p:cNvSpPr>
            <p:nvPr/>
          </p:nvSpPr>
          <p:spPr bwMode="auto">
            <a:xfrm>
              <a:off x="2657" y="132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34154" name="Text Box 10"/>
            <p:cNvSpPr txBox="1">
              <a:spLocks noChangeArrowheads="1"/>
            </p:cNvSpPr>
            <p:nvPr/>
          </p:nvSpPr>
          <p:spPr bwMode="auto">
            <a:xfrm>
              <a:off x="1111" y="135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34155" name="Text Box 11"/>
            <p:cNvSpPr txBox="1">
              <a:spLocks noChangeArrowheads="1"/>
            </p:cNvSpPr>
            <p:nvPr/>
          </p:nvSpPr>
          <p:spPr bwMode="auto">
            <a:xfrm>
              <a:off x="1111" y="1684"/>
              <a:ext cx="1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34156" name="Text Box 12"/>
            <p:cNvSpPr txBox="1">
              <a:spLocks noChangeArrowheads="1"/>
            </p:cNvSpPr>
            <p:nvPr/>
          </p:nvSpPr>
          <p:spPr bwMode="auto">
            <a:xfrm>
              <a:off x="2631" y="1548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34157" name="Text Box 13"/>
            <p:cNvSpPr txBox="1">
              <a:spLocks noChangeArrowheads="1"/>
            </p:cNvSpPr>
            <p:nvPr/>
          </p:nvSpPr>
          <p:spPr bwMode="auto">
            <a:xfrm>
              <a:off x="975" y="1548"/>
              <a:ext cx="3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s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34158" name="Text Box 14"/>
            <p:cNvSpPr txBox="1">
              <a:spLocks noChangeArrowheads="1"/>
            </p:cNvSpPr>
            <p:nvPr/>
          </p:nvSpPr>
          <p:spPr bwMode="auto">
            <a:xfrm>
              <a:off x="2651" y="1752"/>
              <a:ext cx="2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34159" name="Line 15"/>
            <p:cNvSpPr>
              <a:spLocks noChangeShapeType="1"/>
            </p:cNvSpPr>
            <p:nvPr/>
          </p:nvSpPr>
          <p:spPr bwMode="auto">
            <a:xfrm>
              <a:off x="1474" y="1162"/>
              <a:ext cx="0" cy="108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34160" name="Line 16"/>
            <p:cNvSpPr>
              <a:spLocks noChangeShapeType="1"/>
            </p:cNvSpPr>
            <p:nvPr/>
          </p:nvSpPr>
          <p:spPr bwMode="auto">
            <a:xfrm>
              <a:off x="1474" y="2251"/>
              <a:ext cx="113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34161" name="Line 17"/>
            <p:cNvSpPr>
              <a:spLocks noChangeShapeType="1"/>
            </p:cNvSpPr>
            <p:nvPr/>
          </p:nvSpPr>
          <p:spPr bwMode="auto">
            <a:xfrm>
              <a:off x="2608" y="1162"/>
              <a:ext cx="0" cy="108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34162" name="Rectangle 18"/>
            <p:cNvSpPr>
              <a:spLocks noChangeArrowheads="1"/>
            </p:cNvSpPr>
            <p:nvPr/>
          </p:nvSpPr>
          <p:spPr bwMode="auto">
            <a:xfrm>
              <a:off x="2562" y="1548"/>
              <a:ext cx="91" cy="348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graphicFrame>
        <p:nvGraphicFramePr>
          <p:cNvPr id="134163" name="Object 19"/>
          <p:cNvGraphicFramePr>
            <a:graphicFrameLocks noChangeAspect="1"/>
          </p:cNvGraphicFramePr>
          <p:nvPr/>
        </p:nvGraphicFramePr>
        <p:xfrm>
          <a:off x="5772151" y="2133600"/>
          <a:ext cx="3636963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7" name="公式" r:id="rId3" imgW="1549080" imgH="444240" progId="Equation.3">
                  <p:embed/>
                </p:oleObj>
              </mc:Choice>
              <mc:Fallback>
                <p:oleObj name="公式" r:id="rId3" imgW="1549080" imgH="444240" progId="Equation.3">
                  <p:embed/>
                  <p:pic>
                    <p:nvPicPr>
                      <p:cNvPr id="134163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2151" y="2133600"/>
                        <a:ext cx="3636963" cy="1049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64" name="Rectangle 20"/>
          <p:cNvSpPr>
            <a:spLocks noChangeArrowheads="1"/>
          </p:cNvSpPr>
          <p:nvPr/>
        </p:nvSpPr>
        <p:spPr bwMode="auto">
          <a:xfrm>
            <a:off x="5627688" y="3324226"/>
            <a:ext cx="36004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若激励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S 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增大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a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倍，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则响应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也增大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a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倍。</a:t>
            </a:r>
          </a:p>
        </p:txBody>
      </p:sp>
      <p:sp>
        <p:nvSpPr>
          <p:cNvPr id="134165" name="Text Box 21"/>
          <p:cNvSpPr txBox="1">
            <a:spLocks noChangeArrowheads="1"/>
          </p:cNvSpPr>
          <p:nvPr/>
        </p:nvSpPr>
        <p:spPr bwMode="auto">
          <a:xfrm>
            <a:off x="1811338" y="4724401"/>
            <a:ext cx="3008312" cy="461665"/>
          </a:xfrm>
          <a:prstGeom prst="rect">
            <a:avLst/>
          </a:prstGeom>
          <a:noFill/>
          <a:ln w="38100">
            <a:solidFill>
              <a:srgbClr val="66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线性电路的叠加性</a:t>
            </a:r>
          </a:p>
        </p:txBody>
      </p:sp>
      <p:sp>
        <p:nvSpPr>
          <p:cNvPr id="134166" name="Rectangle 22"/>
          <p:cNvSpPr>
            <a:spLocks noChangeArrowheads="1"/>
          </p:cNvSpPr>
          <p:nvPr/>
        </p:nvSpPr>
        <p:spPr bwMode="auto">
          <a:xfrm>
            <a:off x="2171700" y="5486401"/>
            <a:ext cx="75961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       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如果线性电阻电路中存在多个独立电源，响应与激励之间存在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比例性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和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叠加性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。</a:t>
            </a:r>
          </a:p>
        </p:txBody>
      </p:sp>
      <p:sp>
        <p:nvSpPr>
          <p:cNvPr id="134167" name="Rectangle 23"/>
          <p:cNvSpPr>
            <a:spLocks noChangeArrowheads="1"/>
          </p:cNvSpPr>
          <p:nvPr/>
        </p:nvSpPr>
        <p:spPr bwMode="auto">
          <a:xfrm>
            <a:off x="2298700" y="1160464"/>
            <a:ext cx="7289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        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对于电路中只含有一个独立电源的线性电阻电路，响应与激励之间存在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比例性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3325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134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34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1341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1341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1341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4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4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6" grpId="0" animBg="1" autoUpdateAnimBg="0"/>
      <p:bldP spid="134164" grpId="0"/>
      <p:bldP spid="134165" grpId="0" animBg="1" autoUpdateAnimBg="0"/>
      <p:bldP spid="134166" grpId="0"/>
      <p:bldP spid="13416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1" name="Text Box 7"/>
          <p:cNvSpPr txBox="1">
            <a:spLocks noChangeArrowheads="1"/>
          </p:cNvSpPr>
          <p:nvPr/>
        </p:nvSpPr>
        <p:spPr bwMode="auto">
          <a:xfrm>
            <a:off x="1919288" y="296864"/>
            <a:ext cx="3008312" cy="461665"/>
          </a:xfrm>
          <a:prstGeom prst="rect">
            <a:avLst/>
          </a:prstGeom>
          <a:noFill/>
          <a:ln w="38100">
            <a:solidFill>
              <a:srgbClr val="66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线性电路的叠加性</a:t>
            </a:r>
          </a:p>
        </p:txBody>
      </p:sp>
      <p:grpSp>
        <p:nvGrpSpPr>
          <p:cNvPr id="82952" name="Group 8"/>
          <p:cNvGrpSpPr>
            <a:grpSpLocks/>
          </p:cNvGrpSpPr>
          <p:nvPr/>
        </p:nvGrpSpPr>
        <p:grpSpPr bwMode="auto">
          <a:xfrm>
            <a:off x="1847850" y="873125"/>
            <a:ext cx="4103688" cy="2305050"/>
            <a:chOff x="295" y="2478"/>
            <a:chExt cx="2585" cy="1452"/>
          </a:xfrm>
        </p:grpSpPr>
        <p:sp>
          <p:nvSpPr>
            <p:cNvPr id="82953" name="Line 9"/>
            <p:cNvSpPr>
              <a:spLocks noChangeShapeType="1"/>
            </p:cNvSpPr>
            <p:nvPr/>
          </p:nvSpPr>
          <p:spPr bwMode="auto">
            <a:xfrm flipV="1">
              <a:off x="793" y="2840"/>
              <a:ext cx="1769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2954" name="Oval 10"/>
            <p:cNvSpPr>
              <a:spLocks noChangeArrowheads="1"/>
            </p:cNvSpPr>
            <p:nvPr/>
          </p:nvSpPr>
          <p:spPr bwMode="auto">
            <a:xfrm>
              <a:off x="635" y="3227"/>
              <a:ext cx="318" cy="329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2955" name="Rectangle 11"/>
            <p:cNvSpPr>
              <a:spLocks noChangeArrowheads="1"/>
            </p:cNvSpPr>
            <p:nvPr/>
          </p:nvSpPr>
          <p:spPr bwMode="auto">
            <a:xfrm>
              <a:off x="1157" y="2773"/>
              <a:ext cx="445" cy="124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2956" name="Text Box 12"/>
            <p:cNvSpPr txBox="1">
              <a:spLocks noChangeArrowheads="1"/>
            </p:cNvSpPr>
            <p:nvPr/>
          </p:nvSpPr>
          <p:spPr bwMode="auto">
            <a:xfrm>
              <a:off x="1225" y="2478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57" name="Text Box 13"/>
            <p:cNvSpPr txBox="1">
              <a:spLocks noChangeArrowheads="1"/>
            </p:cNvSpPr>
            <p:nvPr/>
          </p:nvSpPr>
          <p:spPr bwMode="auto">
            <a:xfrm>
              <a:off x="1565" y="3249"/>
              <a:ext cx="3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2958" name="Text Box 14"/>
            <p:cNvSpPr txBox="1">
              <a:spLocks noChangeArrowheads="1"/>
            </p:cNvSpPr>
            <p:nvPr/>
          </p:nvSpPr>
          <p:spPr bwMode="auto">
            <a:xfrm>
              <a:off x="1977" y="3000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2959" name="Text Box 15"/>
            <p:cNvSpPr txBox="1">
              <a:spLocks noChangeArrowheads="1"/>
            </p:cNvSpPr>
            <p:nvPr/>
          </p:nvSpPr>
          <p:spPr bwMode="auto">
            <a:xfrm>
              <a:off x="431" y="3030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2960" name="Text Box 16"/>
            <p:cNvSpPr txBox="1">
              <a:spLocks noChangeArrowheads="1"/>
            </p:cNvSpPr>
            <p:nvPr/>
          </p:nvSpPr>
          <p:spPr bwMode="auto">
            <a:xfrm>
              <a:off x="431" y="3363"/>
              <a:ext cx="1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2961" name="Text Box 17"/>
            <p:cNvSpPr txBox="1">
              <a:spLocks noChangeArrowheads="1"/>
            </p:cNvSpPr>
            <p:nvPr/>
          </p:nvSpPr>
          <p:spPr bwMode="auto">
            <a:xfrm>
              <a:off x="1951" y="3227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2962" name="Text Box 18"/>
            <p:cNvSpPr txBox="1">
              <a:spLocks noChangeArrowheads="1"/>
            </p:cNvSpPr>
            <p:nvPr/>
          </p:nvSpPr>
          <p:spPr bwMode="auto">
            <a:xfrm>
              <a:off x="295" y="3227"/>
              <a:ext cx="3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s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2963" name="Text Box 19"/>
            <p:cNvSpPr txBox="1">
              <a:spLocks noChangeArrowheads="1"/>
            </p:cNvSpPr>
            <p:nvPr/>
          </p:nvSpPr>
          <p:spPr bwMode="auto">
            <a:xfrm>
              <a:off x="1971" y="3431"/>
              <a:ext cx="2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2964" name="Line 20"/>
            <p:cNvSpPr>
              <a:spLocks noChangeShapeType="1"/>
            </p:cNvSpPr>
            <p:nvPr/>
          </p:nvSpPr>
          <p:spPr bwMode="auto">
            <a:xfrm>
              <a:off x="794" y="2841"/>
              <a:ext cx="0" cy="108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2965" name="Line 21"/>
            <p:cNvSpPr>
              <a:spLocks noChangeShapeType="1"/>
            </p:cNvSpPr>
            <p:nvPr/>
          </p:nvSpPr>
          <p:spPr bwMode="auto">
            <a:xfrm flipV="1">
              <a:off x="794" y="3929"/>
              <a:ext cx="1768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2966" name="Line 22"/>
            <p:cNvSpPr>
              <a:spLocks noChangeShapeType="1"/>
            </p:cNvSpPr>
            <p:nvPr/>
          </p:nvSpPr>
          <p:spPr bwMode="auto">
            <a:xfrm>
              <a:off x="1928" y="2841"/>
              <a:ext cx="0" cy="108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2967" name="Rectangle 23"/>
            <p:cNvSpPr>
              <a:spLocks noChangeArrowheads="1"/>
            </p:cNvSpPr>
            <p:nvPr/>
          </p:nvSpPr>
          <p:spPr bwMode="auto">
            <a:xfrm>
              <a:off x="1882" y="3227"/>
              <a:ext cx="91" cy="348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2968" name="Line 24"/>
            <p:cNvSpPr>
              <a:spLocks noChangeShapeType="1"/>
            </p:cNvSpPr>
            <p:nvPr/>
          </p:nvSpPr>
          <p:spPr bwMode="auto">
            <a:xfrm>
              <a:off x="2562" y="2840"/>
              <a:ext cx="0" cy="108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2969" name="Oval 25"/>
            <p:cNvSpPr>
              <a:spLocks noChangeArrowheads="1"/>
            </p:cNvSpPr>
            <p:nvPr/>
          </p:nvSpPr>
          <p:spPr bwMode="auto">
            <a:xfrm>
              <a:off x="2404" y="3226"/>
              <a:ext cx="318" cy="329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2970" name="Line 26"/>
            <p:cNvSpPr>
              <a:spLocks noChangeShapeType="1"/>
            </p:cNvSpPr>
            <p:nvPr/>
          </p:nvSpPr>
          <p:spPr bwMode="auto">
            <a:xfrm>
              <a:off x="2404" y="3385"/>
              <a:ext cx="317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2971" name="Line 27"/>
            <p:cNvSpPr>
              <a:spLocks noChangeShapeType="1"/>
            </p:cNvSpPr>
            <p:nvPr/>
          </p:nvSpPr>
          <p:spPr bwMode="auto">
            <a:xfrm flipV="1">
              <a:off x="2562" y="2954"/>
              <a:ext cx="0" cy="25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2972" name="Line 28"/>
            <p:cNvSpPr>
              <a:spLocks noChangeShapeType="1"/>
            </p:cNvSpPr>
            <p:nvPr/>
          </p:nvSpPr>
          <p:spPr bwMode="auto">
            <a:xfrm>
              <a:off x="1927" y="2931"/>
              <a:ext cx="0" cy="25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2973" name="Line 29"/>
            <p:cNvSpPr>
              <a:spLocks noChangeShapeType="1"/>
            </p:cNvSpPr>
            <p:nvPr/>
          </p:nvSpPr>
          <p:spPr bwMode="auto">
            <a:xfrm>
              <a:off x="862" y="2840"/>
              <a:ext cx="249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2974" name="Text Box 30"/>
            <p:cNvSpPr txBox="1">
              <a:spLocks noChangeArrowheads="1"/>
            </p:cNvSpPr>
            <p:nvPr/>
          </p:nvSpPr>
          <p:spPr bwMode="auto">
            <a:xfrm>
              <a:off x="816" y="2546"/>
              <a:ext cx="2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75" name="Text Box 31"/>
            <p:cNvSpPr txBox="1">
              <a:spLocks noChangeArrowheads="1"/>
            </p:cNvSpPr>
            <p:nvPr/>
          </p:nvSpPr>
          <p:spPr bwMode="auto">
            <a:xfrm>
              <a:off x="1610" y="2908"/>
              <a:ext cx="2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976" name="Text Box 32"/>
            <p:cNvSpPr txBox="1">
              <a:spLocks noChangeArrowheads="1"/>
            </p:cNvSpPr>
            <p:nvPr/>
          </p:nvSpPr>
          <p:spPr bwMode="auto">
            <a:xfrm>
              <a:off x="2544" y="2908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s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82977" name="Text Box 33"/>
          <p:cNvSpPr txBox="1">
            <a:spLocks noChangeArrowheads="1"/>
          </p:cNvSpPr>
          <p:nvPr/>
        </p:nvSpPr>
        <p:spPr bwMode="auto">
          <a:xfrm>
            <a:off x="6311901" y="792163"/>
            <a:ext cx="1692275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网孔方程</a:t>
            </a:r>
          </a:p>
        </p:txBody>
      </p:sp>
      <p:graphicFrame>
        <p:nvGraphicFramePr>
          <p:cNvPr id="82978" name="Object 34"/>
          <p:cNvGraphicFramePr>
            <a:graphicFrameLocks noChangeAspect="1"/>
          </p:cNvGraphicFramePr>
          <p:nvPr/>
        </p:nvGraphicFramePr>
        <p:xfrm>
          <a:off x="6583363" y="1520825"/>
          <a:ext cx="38528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6" name="公式" r:id="rId3" imgW="1574640" imgH="228600" progId="Equation.3">
                  <p:embed/>
                </p:oleObj>
              </mc:Choice>
              <mc:Fallback>
                <p:oleObj name="公式" r:id="rId3" imgW="1574640" imgH="228600" progId="Equation.3">
                  <p:embed/>
                  <p:pic>
                    <p:nvPicPr>
                      <p:cNvPr id="82978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3363" y="1520825"/>
                        <a:ext cx="3852862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79" name="Object 35"/>
          <p:cNvGraphicFramePr>
            <a:graphicFrameLocks noChangeAspect="1"/>
          </p:cNvGraphicFramePr>
          <p:nvPr/>
        </p:nvGraphicFramePr>
        <p:xfrm>
          <a:off x="6311901" y="2209800"/>
          <a:ext cx="4232275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7" name="公式" r:id="rId5" imgW="1803240" imgH="444240" progId="Equation.3">
                  <p:embed/>
                </p:oleObj>
              </mc:Choice>
              <mc:Fallback>
                <p:oleObj name="公式" r:id="rId5" imgW="1803240" imgH="444240" progId="Equation.3">
                  <p:embed/>
                  <p:pic>
                    <p:nvPicPr>
                      <p:cNvPr id="82979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1901" y="2209800"/>
                        <a:ext cx="4232275" cy="1049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80" name="Object 36"/>
          <p:cNvGraphicFramePr>
            <a:graphicFrameLocks noChangeAspect="1"/>
          </p:cNvGraphicFramePr>
          <p:nvPr/>
        </p:nvGraphicFramePr>
        <p:xfrm>
          <a:off x="2089150" y="3465514"/>
          <a:ext cx="7481888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8" name="公式" r:id="rId7" imgW="3187440" imgH="444240" progId="Equation.3">
                  <p:embed/>
                </p:oleObj>
              </mc:Choice>
              <mc:Fallback>
                <p:oleObj name="公式" r:id="rId7" imgW="3187440" imgH="444240" progId="Equation.3">
                  <p:embed/>
                  <p:pic>
                    <p:nvPicPr>
                      <p:cNvPr id="8298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150" y="3465514"/>
                        <a:ext cx="7481888" cy="1049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82" name="Object 38"/>
          <p:cNvGraphicFramePr>
            <a:graphicFrameLocks noChangeAspect="1"/>
          </p:cNvGraphicFramePr>
          <p:nvPr/>
        </p:nvGraphicFramePr>
        <p:xfrm>
          <a:off x="4043364" y="4689475"/>
          <a:ext cx="3430587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9" name="公式" r:id="rId9" imgW="1498320" imgH="888840" progId="Equation.3">
                  <p:embed/>
                </p:oleObj>
              </mc:Choice>
              <mc:Fallback>
                <p:oleObj name="公式" r:id="rId9" imgW="1498320" imgH="888840" progId="Equation.3">
                  <p:embed/>
                  <p:pic>
                    <p:nvPicPr>
                      <p:cNvPr id="82982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3364" y="4689475"/>
                        <a:ext cx="3430587" cy="2038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83" name="Text Box 39"/>
          <p:cNvSpPr txBox="1">
            <a:spLocks noChangeArrowheads="1"/>
          </p:cNvSpPr>
          <p:nvPr/>
        </p:nvSpPr>
        <p:spPr bwMode="auto">
          <a:xfrm>
            <a:off x="2243138" y="4941888"/>
            <a:ext cx="1116012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其中</a:t>
            </a:r>
          </a:p>
        </p:txBody>
      </p:sp>
    </p:spTree>
    <p:extLst>
      <p:ext uri="{BB962C8B-B14F-4D97-AF65-F5344CB8AC3E}">
        <p14:creationId xmlns:p14="http://schemas.microsoft.com/office/powerpoint/2010/main" val="106703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8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2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82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82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82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2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2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2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1" grpId="0" animBg="1" autoUpdateAnimBg="0"/>
      <p:bldP spid="82977" grpId="0" animBg="1"/>
      <p:bldP spid="8298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69" name="Group 101"/>
          <p:cNvGrpSpPr>
            <a:grpSpLocks/>
          </p:cNvGrpSpPr>
          <p:nvPr/>
        </p:nvGrpSpPr>
        <p:grpSpPr bwMode="auto">
          <a:xfrm>
            <a:off x="1701800" y="0"/>
            <a:ext cx="4103688" cy="2255838"/>
            <a:chOff x="112" y="0"/>
            <a:chExt cx="2585" cy="1421"/>
          </a:xfrm>
        </p:grpSpPr>
        <p:sp>
          <p:nvSpPr>
            <p:cNvPr id="83973" name="Line 5"/>
            <p:cNvSpPr>
              <a:spLocks noChangeShapeType="1"/>
            </p:cNvSpPr>
            <p:nvPr/>
          </p:nvSpPr>
          <p:spPr bwMode="auto">
            <a:xfrm flipV="1">
              <a:off x="610" y="331"/>
              <a:ext cx="1769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3974" name="Oval 6"/>
            <p:cNvSpPr>
              <a:spLocks noChangeArrowheads="1"/>
            </p:cNvSpPr>
            <p:nvPr/>
          </p:nvSpPr>
          <p:spPr bwMode="auto">
            <a:xfrm>
              <a:off x="452" y="718"/>
              <a:ext cx="318" cy="329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3975" name="Rectangle 7"/>
            <p:cNvSpPr>
              <a:spLocks noChangeArrowheads="1"/>
            </p:cNvSpPr>
            <p:nvPr/>
          </p:nvSpPr>
          <p:spPr bwMode="auto">
            <a:xfrm>
              <a:off x="974" y="264"/>
              <a:ext cx="445" cy="124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3976" name="Text Box 8"/>
            <p:cNvSpPr txBox="1">
              <a:spLocks noChangeArrowheads="1"/>
            </p:cNvSpPr>
            <p:nvPr/>
          </p:nvSpPr>
          <p:spPr bwMode="auto">
            <a:xfrm>
              <a:off x="1042" y="0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3977" name="Text Box 9"/>
            <p:cNvSpPr txBox="1">
              <a:spLocks noChangeArrowheads="1"/>
            </p:cNvSpPr>
            <p:nvPr/>
          </p:nvSpPr>
          <p:spPr bwMode="auto">
            <a:xfrm>
              <a:off x="1382" y="740"/>
              <a:ext cx="3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3978" name="Text Box 10"/>
            <p:cNvSpPr txBox="1">
              <a:spLocks noChangeArrowheads="1"/>
            </p:cNvSpPr>
            <p:nvPr/>
          </p:nvSpPr>
          <p:spPr bwMode="auto">
            <a:xfrm>
              <a:off x="1794" y="49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3979" name="Text Box 11"/>
            <p:cNvSpPr txBox="1">
              <a:spLocks noChangeArrowheads="1"/>
            </p:cNvSpPr>
            <p:nvPr/>
          </p:nvSpPr>
          <p:spPr bwMode="auto">
            <a:xfrm>
              <a:off x="248" y="52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3980" name="Text Box 12"/>
            <p:cNvSpPr txBox="1">
              <a:spLocks noChangeArrowheads="1"/>
            </p:cNvSpPr>
            <p:nvPr/>
          </p:nvSpPr>
          <p:spPr bwMode="auto">
            <a:xfrm>
              <a:off x="248" y="854"/>
              <a:ext cx="1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3981" name="Text Box 13"/>
            <p:cNvSpPr txBox="1">
              <a:spLocks noChangeArrowheads="1"/>
            </p:cNvSpPr>
            <p:nvPr/>
          </p:nvSpPr>
          <p:spPr bwMode="auto">
            <a:xfrm>
              <a:off x="1768" y="718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3982" name="Text Box 14"/>
            <p:cNvSpPr txBox="1">
              <a:spLocks noChangeArrowheads="1"/>
            </p:cNvSpPr>
            <p:nvPr/>
          </p:nvSpPr>
          <p:spPr bwMode="auto">
            <a:xfrm>
              <a:off x="112" y="718"/>
              <a:ext cx="3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s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3983" name="Text Box 15"/>
            <p:cNvSpPr txBox="1">
              <a:spLocks noChangeArrowheads="1"/>
            </p:cNvSpPr>
            <p:nvPr/>
          </p:nvSpPr>
          <p:spPr bwMode="auto">
            <a:xfrm>
              <a:off x="1788" y="922"/>
              <a:ext cx="2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3984" name="Line 16"/>
            <p:cNvSpPr>
              <a:spLocks noChangeShapeType="1"/>
            </p:cNvSpPr>
            <p:nvPr/>
          </p:nvSpPr>
          <p:spPr bwMode="auto">
            <a:xfrm>
              <a:off x="611" y="332"/>
              <a:ext cx="0" cy="108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3985" name="Line 17"/>
            <p:cNvSpPr>
              <a:spLocks noChangeShapeType="1"/>
            </p:cNvSpPr>
            <p:nvPr/>
          </p:nvSpPr>
          <p:spPr bwMode="auto">
            <a:xfrm flipV="1">
              <a:off x="611" y="1420"/>
              <a:ext cx="1768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3986" name="Line 18"/>
            <p:cNvSpPr>
              <a:spLocks noChangeShapeType="1"/>
            </p:cNvSpPr>
            <p:nvPr/>
          </p:nvSpPr>
          <p:spPr bwMode="auto">
            <a:xfrm>
              <a:off x="1745" y="332"/>
              <a:ext cx="0" cy="108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3987" name="Rectangle 19"/>
            <p:cNvSpPr>
              <a:spLocks noChangeArrowheads="1"/>
            </p:cNvSpPr>
            <p:nvPr/>
          </p:nvSpPr>
          <p:spPr bwMode="auto">
            <a:xfrm>
              <a:off x="1699" y="718"/>
              <a:ext cx="91" cy="348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3988" name="Line 20"/>
            <p:cNvSpPr>
              <a:spLocks noChangeShapeType="1"/>
            </p:cNvSpPr>
            <p:nvPr/>
          </p:nvSpPr>
          <p:spPr bwMode="auto">
            <a:xfrm>
              <a:off x="2379" y="331"/>
              <a:ext cx="0" cy="108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3989" name="Oval 21"/>
            <p:cNvSpPr>
              <a:spLocks noChangeArrowheads="1"/>
            </p:cNvSpPr>
            <p:nvPr/>
          </p:nvSpPr>
          <p:spPr bwMode="auto">
            <a:xfrm>
              <a:off x="2221" y="717"/>
              <a:ext cx="318" cy="329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3990" name="Line 22"/>
            <p:cNvSpPr>
              <a:spLocks noChangeShapeType="1"/>
            </p:cNvSpPr>
            <p:nvPr/>
          </p:nvSpPr>
          <p:spPr bwMode="auto">
            <a:xfrm>
              <a:off x="2221" y="876"/>
              <a:ext cx="317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3991" name="Line 23"/>
            <p:cNvSpPr>
              <a:spLocks noChangeShapeType="1"/>
            </p:cNvSpPr>
            <p:nvPr/>
          </p:nvSpPr>
          <p:spPr bwMode="auto">
            <a:xfrm flipV="1">
              <a:off x="2379" y="445"/>
              <a:ext cx="0" cy="25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3992" name="Line 24"/>
            <p:cNvSpPr>
              <a:spLocks noChangeShapeType="1"/>
            </p:cNvSpPr>
            <p:nvPr/>
          </p:nvSpPr>
          <p:spPr bwMode="auto">
            <a:xfrm>
              <a:off x="1744" y="422"/>
              <a:ext cx="0" cy="25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3993" name="Line 25"/>
            <p:cNvSpPr>
              <a:spLocks noChangeShapeType="1"/>
            </p:cNvSpPr>
            <p:nvPr/>
          </p:nvSpPr>
          <p:spPr bwMode="auto">
            <a:xfrm>
              <a:off x="679" y="331"/>
              <a:ext cx="249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3994" name="Text Box 26"/>
            <p:cNvSpPr txBox="1">
              <a:spLocks noChangeArrowheads="1"/>
            </p:cNvSpPr>
            <p:nvPr/>
          </p:nvSpPr>
          <p:spPr bwMode="auto">
            <a:xfrm>
              <a:off x="633" y="37"/>
              <a:ext cx="2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3995" name="Text Box 27"/>
            <p:cNvSpPr txBox="1">
              <a:spLocks noChangeArrowheads="1"/>
            </p:cNvSpPr>
            <p:nvPr/>
          </p:nvSpPr>
          <p:spPr bwMode="auto">
            <a:xfrm>
              <a:off x="1427" y="399"/>
              <a:ext cx="2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3996" name="Text Box 28"/>
            <p:cNvSpPr txBox="1">
              <a:spLocks noChangeArrowheads="1"/>
            </p:cNvSpPr>
            <p:nvPr/>
          </p:nvSpPr>
          <p:spPr bwMode="auto">
            <a:xfrm>
              <a:off x="2361" y="399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s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83997" name="Object 29"/>
          <p:cNvGraphicFramePr>
            <a:graphicFrameLocks noChangeAspect="1"/>
          </p:cNvGraphicFramePr>
          <p:nvPr/>
        </p:nvGraphicFramePr>
        <p:xfrm>
          <a:off x="6203951" y="581025"/>
          <a:ext cx="4054475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5" name="公式" r:id="rId3" imgW="1726920" imgH="685800" progId="Equation.3">
                  <p:embed/>
                </p:oleObj>
              </mc:Choice>
              <mc:Fallback>
                <p:oleObj name="公式" r:id="rId3" imgW="1726920" imgH="685800" progId="Equation.3">
                  <p:embed/>
                  <p:pic>
                    <p:nvPicPr>
                      <p:cNvPr id="83997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951" y="581025"/>
                        <a:ext cx="4054475" cy="161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4070" name="Group 102"/>
          <p:cNvGrpSpPr>
            <a:grpSpLocks/>
          </p:cNvGrpSpPr>
          <p:nvPr/>
        </p:nvGrpSpPr>
        <p:grpSpPr bwMode="auto">
          <a:xfrm>
            <a:off x="1701801" y="2227263"/>
            <a:ext cx="3656013" cy="2292350"/>
            <a:chOff x="2416" y="2016"/>
            <a:chExt cx="2303" cy="1444"/>
          </a:xfrm>
        </p:grpSpPr>
        <p:sp>
          <p:nvSpPr>
            <p:cNvPr id="84024" name="Line 56"/>
            <p:cNvSpPr>
              <a:spLocks noChangeShapeType="1"/>
            </p:cNvSpPr>
            <p:nvPr/>
          </p:nvSpPr>
          <p:spPr bwMode="auto">
            <a:xfrm flipV="1">
              <a:off x="2914" y="2369"/>
              <a:ext cx="1769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25" name="Oval 57"/>
            <p:cNvSpPr>
              <a:spLocks noChangeArrowheads="1"/>
            </p:cNvSpPr>
            <p:nvPr/>
          </p:nvSpPr>
          <p:spPr bwMode="auto">
            <a:xfrm>
              <a:off x="2756" y="2756"/>
              <a:ext cx="318" cy="329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26" name="Rectangle 58"/>
            <p:cNvSpPr>
              <a:spLocks noChangeArrowheads="1"/>
            </p:cNvSpPr>
            <p:nvPr/>
          </p:nvSpPr>
          <p:spPr bwMode="auto">
            <a:xfrm>
              <a:off x="3278" y="2302"/>
              <a:ext cx="445" cy="124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27" name="Text Box 59"/>
            <p:cNvSpPr txBox="1">
              <a:spLocks noChangeArrowheads="1"/>
            </p:cNvSpPr>
            <p:nvPr/>
          </p:nvSpPr>
          <p:spPr bwMode="auto">
            <a:xfrm>
              <a:off x="3346" y="2016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4028" name="Text Box 60"/>
            <p:cNvSpPr txBox="1">
              <a:spLocks noChangeArrowheads="1"/>
            </p:cNvSpPr>
            <p:nvPr/>
          </p:nvSpPr>
          <p:spPr bwMode="auto">
            <a:xfrm>
              <a:off x="3686" y="2778"/>
              <a:ext cx="3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4029" name="Text Box 61"/>
            <p:cNvSpPr txBox="1">
              <a:spLocks noChangeArrowheads="1"/>
            </p:cNvSpPr>
            <p:nvPr/>
          </p:nvSpPr>
          <p:spPr bwMode="auto">
            <a:xfrm>
              <a:off x="4098" y="2529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4030" name="Text Box 62"/>
            <p:cNvSpPr txBox="1">
              <a:spLocks noChangeArrowheads="1"/>
            </p:cNvSpPr>
            <p:nvPr/>
          </p:nvSpPr>
          <p:spPr bwMode="auto">
            <a:xfrm>
              <a:off x="2552" y="2559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4031" name="Text Box 63"/>
            <p:cNvSpPr txBox="1">
              <a:spLocks noChangeArrowheads="1"/>
            </p:cNvSpPr>
            <p:nvPr/>
          </p:nvSpPr>
          <p:spPr bwMode="auto">
            <a:xfrm>
              <a:off x="2552" y="2892"/>
              <a:ext cx="1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4032" name="Text Box 64"/>
            <p:cNvSpPr txBox="1">
              <a:spLocks noChangeArrowheads="1"/>
            </p:cNvSpPr>
            <p:nvPr/>
          </p:nvSpPr>
          <p:spPr bwMode="auto">
            <a:xfrm>
              <a:off x="2416" y="2756"/>
              <a:ext cx="3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s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4033" name="Text Box 65"/>
            <p:cNvSpPr txBox="1">
              <a:spLocks noChangeArrowheads="1"/>
            </p:cNvSpPr>
            <p:nvPr/>
          </p:nvSpPr>
          <p:spPr bwMode="auto">
            <a:xfrm>
              <a:off x="4092" y="2960"/>
              <a:ext cx="2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4034" name="Line 66"/>
            <p:cNvSpPr>
              <a:spLocks noChangeShapeType="1"/>
            </p:cNvSpPr>
            <p:nvPr/>
          </p:nvSpPr>
          <p:spPr bwMode="auto">
            <a:xfrm>
              <a:off x="2915" y="2370"/>
              <a:ext cx="0" cy="108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35" name="Line 67"/>
            <p:cNvSpPr>
              <a:spLocks noChangeShapeType="1"/>
            </p:cNvSpPr>
            <p:nvPr/>
          </p:nvSpPr>
          <p:spPr bwMode="auto">
            <a:xfrm flipV="1">
              <a:off x="2915" y="3458"/>
              <a:ext cx="1768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36" name="Line 68"/>
            <p:cNvSpPr>
              <a:spLocks noChangeShapeType="1"/>
            </p:cNvSpPr>
            <p:nvPr/>
          </p:nvSpPr>
          <p:spPr bwMode="auto">
            <a:xfrm>
              <a:off x="4049" y="2370"/>
              <a:ext cx="0" cy="108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37" name="Rectangle 69"/>
            <p:cNvSpPr>
              <a:spLocks noChangeArrowheads="1"/>
            </p:cNvSpPr>
            <p:nvPr/>
          </p:nvSpPr>
          <p:spPr bwMode="auto">
            <a:xfrm>
              <a:off x="4003" y="2756"/>
              <a:ext cx="91" cy="348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38" name="Line 70"/>
            <p:cNvSpPr>
              <a:spLocks noChangeShapeType="1"/>
            </p:cNvSpPr>
            <p:nvPr/>
          </p:nvSpPr>
          <p:spPr bwMode="auto">
            <a:xfrm>
              <a:off x="4683" y="2369"/>
              <a:ext cx="1" cy="36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39" name="Line 71"/>
            <p:cNvSpPr>
              <a:spLocks noChangeShapeType="1"/>
            </p:cNvSpPr>
            <p:nvPr/>
          </p:nvSpPr>
          <p:spPr bwMode="auto">
            <a:xfrm>
              <a:off x="4048" y="2460"/>
              <a:ext cx="0" cy="25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40" name="Line 72"/>
            <p:cNvSpPr>
              <a:spLocks noChangeShapeType="1"/>
            </p:cNvSpPr>
            <p:nvPr/>
          </p:nvSpPr>
          <p:spPr bwMode="auto">
            <a:xfrm>
              <a:off x="2983" y="2369"/>
              <a:ext cx="249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41" name="Line 73"/>
            <p:cNvSpPr>
              <a:spLocks noChangeShapeType="1"/>
            </p:cNvSpPr>
            <p:nvPr/>
          </p:nvSpPr>
          <p:spPr bwMode="auto">
            <a:xfrm>
              <a:off x="4684" y="3096"/>
              <a:ext cx="1" cy="36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42" name="Oval 74"/>
            <p:cNvSpPr>
              <a:spLocks noChangeArrowheads="1"/>
            </p:cNvSpPr>
            <p:nvPr/>
          </p:nvSpPr>
          <p:spPr bwMode="auto">
            <a:xfrm>
              <a:off x="4651" y="2733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43" name="Oval 75"/>
            <p:cNvSpPr>
              <a:spLocks noChangeArrowheads="1"/>
            </p:cNvSpPr>
            <p:nvPr/>
          </p:nvSpPr>
          <p:spPr bwMode="auto">
            <a:xfrm>
              <a:off x="4649" y="3036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aphicFrame>
          <p:nvGraphicFramePr>
            <p:cNvPr id="84044" name="Object 76"/>
            <p:cNvGraphicFramePr>
              <a:graphicFrameLocks noChangeAspect="1"/>
            </p:cNvGraphicFramePr>
            <p:nvPr/>
          </p:nvGraphicFramePr>
          <p:xfrm>
            <a:off x="2915" y="2081"/>
            <a:ext cx="20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26" name="公式" r:id="rId5" imgW="126720" imgH="228600" progId="Equation.3">
                    <p:embed/>
                  </p:oleObj>
                </mc:Choice>
                <mc:Fallback>
                  <p:oleObj name="公式" r:id="rId5" imgW="126720" imgH="228600" progId="Equation.3">
                    <p:embed/>
                    <p:pic>
                      <p:nvPicPr>
                        <p:cNvPr id="84044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5" y="2081"/>
                          <a:ext cx="20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045" name="Object 77"/>
            <p:cNvGraphicFramePr>
              <a:graphicFrameLocks noChangeAspect="1"/>
            </p:cNvGraphicFramePr>
            <p:nvPr/>
          </p:nvGraphicFramePr>
          <p:xfrm>
            <a:off x="3793" y="2490"/>
            <a:ext cx="22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27" name="公式" r:id="rId7" imgW="139680" imgH="228600" progId="Equation.3">
                    <p:embed/>
                  </p:oleObj>
                </mc:Choice>
                <mc:Fallback>
                  <p:oleObj name="公式" r:id="rId7" imgW="139680" imgH="228600" progId="Equation.3">
                    <p:embed/>
                    <p:pic>
                      <p:nvPicPr>
                        <p:cNvPr id="84045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3" y="2490"/>
                          <a:ext cx="22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046" name="Object 78"/>
            <p:cNvGraphicFramePr>
              <a:graphicFrameLocks noChangeAspect="1"/>
            </p:cNvGraphicFramePr>
            <p:nvPr/>
          </p:nvGraphicFramePr>
          <p:xfrm>
            <a:off x="4098" y="2778"/>
            <a:ext cx="28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28" name="公式" r:id="rId9" imgW="177480" imgH="228600" progId="Equation.3">
                    <p:embed/>
                  </p:oleObj>
                </mc:Choice>
                <mc:Fallback>
                  <p:oleObj name="公式" r:id="rId9" imgW="177480" imgH="228600" progId="Equation.3">
                    <p:embed/>
                    <p:pic>
                      <p:nvPicPr>
                        <p:cNvPr id="84046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8" y="2778"/>
                          <a:ext cx="28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4071" name="Group 103"/>
          <p:cNvGrpSpPr>
            <a:grpSpLocks/>
          </p:cNvGrpSpPr>
          <p:nvPr/>
        </p:nvGrpSpPr>
        <p:grpSpPr bwMode="auto">
          <a:xfrm>
            <a:off x="2484438" y="4527550"/>
            <a:ext cx="3313112" cy="2255838"/>
            <a:chOff x="3415" y="2453"/>
            <a:chExt cx="2087" cy="1421"/>
          </a:xfrm>
        </p:grpSpPr>
        <p:sp>
          <p:nvSpPr>
            <p:cNvPr id="84049" name="Line 81"/>
            <p:cNvSpPr>
              <a:spLocks noChangeShapeType="1"/>
            </p:cNvSpPr>
            <p:nvPr/>
          </p:nvSpPr>
          <p:spPr bwMode="auto">
            <a:xfrm flipV="1">
              <a:off x="3415" y="2784"/>
              <a:ext cx="1769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50" name="Rectangle 82"/>
            <p:cNvSpPr>
              <a:spLocks noChangeArrowheads="1"/>
            </p:cNvSpPr>
            <p:nvPr/>
          </p:nvSpPr>
          <p:spPr bwMode="auto">
            <a:xfrm>
              <a:off x="3779" y="2717"/>
              <a:ext cx="445" cy="124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51" name="Text Box 83"/>
            <p:cNvSpPr txBox="1">
              <a:spLocks noChangeArrowheads="1"/>
            </p:cNvSpPr>
            <p:nvPr/>
          </p:nvSpPr>
          <p:spPr bwMode="auto">
            <a:xfrm>
              <a:off x="3847" y="2453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4052" name="Text Box 84"/>
            <p:cNvSpPr txBox="1">
              <a:spLocks noChangeArrowheads="1"/>
            </p:cNvSpPr>
            <p:nvPr/>
          </p:nvSpPr>
          <p:spPr bwMode="auto">
            <a:xfrm>
              <a:off x="4187" y="3193"/>
              <a:ext cx="3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4053" name="Text Box 85"/>
            <p:cNvSpPr txBox="1">
              <a:spLocks noChangeArrowheads="1"/>
            </p:cNvSpPr>
            <p:nvPr/>
          </p:nvSpPr>
          <p:spPr bwMode="auto">
            <a:xfrm>
              <a:off x="4599" y="29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4054" name="Text Box 86"/>
            <p:cNvSpPr txBox="1">
              <a:spLocks noChangeArrowheads="1"/>
            </p:cNvSpPr>
            <p:nvPr/>
          </p:nvSpPr>
          <p:spPr bwMode="auto">
            <a:xfrm>
              <a:off x="4593" y="3375"/>
              <a:ext cx="2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4055" name="Line 87"/>
            <p:cNvSpPr>
              <a:spLocks noChangeShapeType="1"/>
            </p:cNvSpPr>
            <p:nvPr/>
          </p:nvSpPr>
          <p:spPr bwMode="auto">
            <a:xfrm>
              <a:off x="3416" y="2785"/>
              <a:ext cx="0" cy="108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56" name="Line 88"/>
            <p:cNvSpPr>
              <a:spLocks noChangeShapeType="1"/>
            </p:cNvSpPr>
            <p:nvPr/>
          </p:nvSpPr>
          <p:spPr bwMode="auto">
            <a:xfrm flipV="1">
              <a:off x="3416" y="3873"/>
              <a:ext cx="1768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57" name="Line 89"/>
            <p:cNvSpPr>
              <a:spLocks noChangeShapeType="1"/>
            </p:cNvSpPr>
            <p:nvPr/>
          </p:nvSpPr>
          <p:spPr bwMode="auto">
            <a:xfrm>
              <a:off x="4550" y="2785"/>
              <a:ext cx="0" cy="108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58" name="Rectangle 90"/>
            <p:cNvSpPr>
              <a:spLocks noChangeArrowheads="1"/>
            </p:cNvSpPr>
            <p:nvPr/>
          </p:nvSpPr>
          <p:spPr bwMode="auto">
            <a:xfrm>
              <a:off x="4504" y="3171"/>
              <a:ext cx="91" cy="348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59" name="Line 91"/>
            <p:cNvSpPr>
              <a:spLocks noChangeShapeType="1"/>
            </p:cNvSpPr>
            <p:nvPr/>
          </p:nvSpPr>
          <p:spPr bwMode="auto">
            <a:xfrm>
              <a:off x="5184" y="2784"/>
              <a:ext cx="0" cy="108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60" name="Oval 92"/>
            <p:cNvSpPr>
              <a:spLocks noChangeArrowheads="1"/>
            </p:cNvSpPr>
            <p:nvPr/>
          </p:nvSpPr>
          <p:spPr bwMode="auto">
            <a:xfrm>
              <a:off x="5026" y="3170"/>
              <a:ext cx="318" cy="329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61" name="Line 93"/>
            <p:cNvSpPr>
              <a:spLocks noChangeShapeType="1"/>
            </p:cNvSpPr>
            <p:nvPr/>
          </p:nvSpPr>
          <p:spPr bwMode="auto">
            <a:xfrm>
              <a:off x="5026" y="3329"/>
              <a:ext cx="317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62" name="Line 94"/>
            <p:cNvSpPr>
              <a:spLocks noChangeShapeType="1"/>
            </p:cNvSpPr>
            <p:nvPr/>
          </p:nvSpPr>
          <p:spPr bwMode="auto">
            <a:xfrm flipV="1">
              <a:off x="5184" y="2898"/>
              <a:ext cx="0" cy="25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63" name="Line 95"/>
            <p:cNvSpPr>
              <a:spLocks noChangeShapeType="1"/>
            </p:cNvSpPr>
            <p:nvPr/>
          </p:nvSpPr>
          <p:spPr bwMode="auto">
            <a:xfrm>
              <a:off x="4549" y="2875"/>
              <a:ext cx="0" cy="25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64" name="Line 96"/>
            <p:cNvSpPr>
              <a:spLocks noChangeShapeType="1"/>
            </p:cNvSpPr>
            <p:nvPr/>
          </p:nvSpPr>
          <p:spPr bwMode="auto">
            <a:xfrm>
              <a:off x="3484" y="2784"/>
              <a:ext cx="249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4065" name="Text Box 97"/>
            <p:cNvSpPr txBox="1">
              <a:spLocks noChangeArrowheads="1"/>
            </p:cNvSpPr>
            <p:nvPr/>
          </p:nvSpPr>
          <p:spPr bwMode="auto">
            <a:xfrm>
              <a:off x="5166" y="285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s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graphicFrame>
          <p:nvGraphicFramePr>
            <p:cNvPr id="84066" name="Object 98"/>
            <p:cNvGraphicFramePr>
              <a:graphicFrameLocks noChangeAspect="1"/>
            </p:cNvGraphicFramePr>
            <p:nvPr/>
          </p:nvGraphicFramePr>
          <p:xfrm>
            <a:off x="3464" y="2496"/>
            <a:ext cx="24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29" name="公式" r:id="rId11" imgW="152280" imgH="228600" progId="Equation.3">
                    <p:embed/>
                  </p:oleObj>
                </mc:Choice>
                <mc:Fallback>
                  <p:oleObj name="公式" r:id="rId11" imgW="152280" imgH="228600" progId="Equation.3">
                    <p:embed/>
                    <p:pic>
                      <p:nvPicPr>
                        <p:cNvPr id="84066" name="Object 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4" y="2496"/>
                          <a:ext cx="24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067" name="Object 99"/>
            <p:cNvGraphicFramePr>
              <a:graphicFrameLocks noChangeAspect="1"/>
            </p:cNvGraphicFramePr>
            <p:nvPr/>
          </p:nvGraphicFramePr>
          <p:xfrm>
            <a:off x="4274" y="2852"/>
            <a:ext cx="24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30" name="公式" r:id="rId13" imgW="152280" imgH="228600" progId="Equation.3">
                    <p:embed/>
                  </p:oleObj>
                </mc:Choice>
                <mc:Fallback>
                  <p:oleObj name="公式" r:id="rId13" imgW="152280" imgH="228600" progId="Equation.3">
                    <p:embed/>
                    <p:pic>
                      <p:nvPicPr>
                        <p:cNvPr id="84067" name="Object 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4" y="2852"/>
                          <a:ext cx="24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068" name="Object 100"/>
            <p:cNvGraphicFramePr>
              <a:graphicFrameLocks noChangeAspect="1"/>
            </p:cNvGraphicFramePr>
            <p:nvPr/>
          </p:nvGraphicFramePr>
          <p:xfrm>
            <a:off x="4599" y="3193"/>
            <a:ext cx="28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31" name="公式" r:id="rId15" imgW="177480" imgH="228600" progId="Equation.3">
                    <p:embed/>
                  </p:oleObj>
                </mc:Choice>
                <mc:Fallback>
                  <p:oleObj name="公式" r:id="rId15" imgW="177480" imgH="228600" progId="Equation.3">
                    <p:embed/>
                    <p:pic>
                      <p:nvPicPr>
                        <p:cNvPr id="84068" name="Object 1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9" y="3193"/>
                          <a:ext cx="28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4072" name="Text Box 104"/>
          <p:cNvSpPr txBox="1">
            <a:spLocks noChangeArrowheads="1"/>
          </p:cNvSpPr>
          <p:nvPr/>
        </p:nvSpPr>
        <p:spPr bwMode="auto">
          <a:xfrm>
            <a:off x="7716838" y="4360864"/>
            <a:ext cx="7921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60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</a:p>
        </p:txBody>
      </p:sp>
      <p:graphicFrame>
        <p:nvGraphicFramePr>
          <p:cNvPr id="84074" name="Object 106"/>
          <p:cNvGraphicFramePr>
            <a:graphicFrameLocks noChangeAspect="1"/>
          </p:cNvGraphicFramePr>
          <p:nvPr/>
        </p:nvGraphicFramePr>
        <p:xfrm>
          <a:off x="6308726" y="5264151"/>
          <a:ext cx="3890963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2" name="公式" r:id="rId17" imgW="1460160" imgH="444240" progId="Equation.3">
                  <p:embed/>
                </p:oleObj>
              </mc:Choice>
              <mc:Fallback>
                <p:oleObj name="公式" r:id="rId17" imgW="1460160" imgH="444240" progId="Equation.3">
                  <p:embed/>
                  <p:pic>
                    <p:nvPicPr>
                      <p:cNvPr id="84074" name="Object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8726" y="5264151"/>
                        <a:ext cx="3890963" cy="1184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075" name="Object 107"/>
          <p:cNvGraphicFramePr>
            <a:graphicFrameLocks noChangeAspect="1"/>
          </p:cNvGraphicFramePr>
          <p:nvPr/>
        </p:nvGraphicFramePr>
        <p:xfrm>
          <a:off x="6386513" y="3165475"/>
          <a:ext cx="4013200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3" name="公式" r:id="rId19" imgW="1498320" imgH="444240" progId="Equation.3">
                  <p:embed/>
                </p:oleObj>
              </mc:Choice>
              <mc:Fallback>
                <p:oleObj name="公式" r:id="rId19" imgW="1498320" imgH="444240" progId="Equation.3">
                  <p:embed/>
                  <p:pic>
                    <p:nvPicPr>
                      <p:cNvPr id="84075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513" y="3165475"/>
                        <a:ext cx="4013200" cy="1195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076" name="AutoShape 108"/>
          <p:cNvSpPr>
            <a:spLocks noChangeArrowheads="1"/>
          </p:cNvSpPr>
          <p:nvPr/>
        </p:nvSpPr>
        <p:spPr bwMode="auto">
          <a:xfrm>
            <a:off x="7967664" y="2173289"/>
            <a:ext cx="287337" cy="758825"/>
          </a:xfrm>
          <a:prstGeom prst="downArrow">
            <a:avLst>
              <a:gd name="adj1" fmla="val 50000"/>
              <a:gd name="adj2" fmla="val 66022"/>
            </a:avLst>
          </a:prstGeom>
          <a:solidFill>
            <a:srgbClr val="FFFF00"/>
          </a:solidFill>
          <a:ln w="38100">
            <a:solidFill>
              <a:srgbClr val="FFCC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84077" name="Text Box 109"/>
          <p:cNvSpPr txBox="1">
            <a:spLocks noChangeArrowheads="1"/>
          </p:cNvSpPr>
          <p:nvPr/>
        </p:nvSpPr>
        <p:spPr bwMode="auto">
          <a:xfrm>
            <a:off x="6824663" y="762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电流</a:t>
            </a: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的叠加</a:t>
            </a:r>
          </a:p>
        </p:txBody>
      </p:sp>
    </p:spTree>
    <p:extLst>
      <p:ext uri="{BB962C8B-B14F-4D97-AF65-F5344CB8AC3E}">
        <p14:creationId xmlns:p14="http://schemas.microsoft.com/office/powerpoint/2010/main" val="424838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83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4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4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4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4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8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4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840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840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840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2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4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82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72" grpId="0" autoUpdateAnimBg="0"/>
      <p:bldP spid="8407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023" name="Object 7"/>
          <p:cNvGraphicFramePr>
            <a:graphicFrameLocks noChangeAspect="1"/>
          </p:cNvGraphicFramePr>
          <p:nvPr/>
        </p:nvGraphicFramePr>
        <p:xfrm>
          <a:off x="5540375" y="649288"/>
          <a:ext cx="4413250" cy="171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9" name="Equation" r:id="rId3" imgW="1765080" imgH="685800" progId="Equation.3">
                  <p:embed/>
                </p:oleObj>
              </mc:Choice>
              <mc:Fallback>
                <p:oleObj name="Equation" r:id="rId3" imgW="1765080" imgH="685800" progId="Equation.3">
                  <p:embed/>
                  <p:pic>
                    <p:nvPicPr>
                      <p:cNvPr id="8602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0375" y="649288"/>
                        <a:ext cx="4413250" cy="1712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4" name="Object 8"/>
          <p:cNvGraphicFramePr>
            <a:graphicFrameLocks noChangeAspect="1"/>
          </p:cNvGraphicFramePr>
          <p:nvPr/>
        </p:nvGraphicFramePr>
        <p:xfrm>
          <a:off x="5759450" y="3322638"/>
          <a:ext cx="4027488" cy="1268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0" name="Equation" r:id="rId5" imgW="1574640" imgH="444240" progId="Equation.3">
                  <p:embed/>
                </p:oleObj>
              </mc:Choice>
              <mc:Fallback>
                <p:oleObj name="Equation" r:id="rId5" imgW="1574640" imgH="444240" progId="Equation.3">
                  <p:embed/>
                  <p:pic>
                    <p:nvPicPr>
                      <p:cNvPr id="8602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450" y="3322638"/>
                        <a:ext cx="4027488" cy="1268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5" name="Object 9"/>
          <p:cNvGraphicFramePr>
            <a:graphicFrameLocks noChangeAspect="1"/>
          </p:cNvGraphicFramePr>
          <p:nvPr/>
        </p:nvGraphicFramePr>
        <p:xfrm>
          <a:off x="5881689" y="5164139"/>
          <a:ext cx="3767137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1" name="Equation" r:id="rId7" imgW="1511280" imgH="444240" progId="Equation.3">
                  <p:embed/>
                </p:oleObj>
              </mc:Choice>
              <mc:Fallback>
                <p:oleObj name="Equation" r:id="rId7" imgW="1511280" imgH="444240" progId="Equation.3">
                  <p:embed/>
                  <p:pic>
                    <p:nvPicPr>
                      <p:cNvPr id="8602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1689" y="5164139"/>
                        <a:ext cx="3767137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6" name="Text Box 10"/>
          <p:cNvSpPr txBox="1">
            <a:spLocks noChangeArrowheads="1"/>
          </p:cNvSpPr>
          <p:nvPr/>
        </p:nvSpPr>
        <p:spPr bwMode="auto">
          <a:xfrm>
            <a:off x="6248400" y="1524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电压</a:t>
            </a: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的叠加</a:t>
            </a:r>
          </a:p>
        </p:txBody>
      </p:sp>
      <p:grpSp>
        <p:nvGrpSpPr>
          <p:cNvPr id="86027" name="Group 11"/>
          <p:cNvGrpSpPr>
            <a:grpSpLocks/>
          </p:cNvGrpSpPr>
          <p:nvPr/>
        </p:nvGrpSpPr>
        <p:grpSpPr bwMode="auto">
          <a:xfrm>
            <a:off x="1608139" y="-14288"/>
            <a:ext cx="4103687" cy="2255838"/>
            <a:chOff x="112" y="0"/>
            <a:chExt cx="2585" cy="1421"/>
          </a:xfrm>
        </p:grpSpPr>
        <p:sp>
          <p:nvSpPr>
            <p:cNvPr id="86028" name="Line 12"/>
            <p:cNvSpPr>
              <a:spLocks noChangeShapeType="1"/>
            </p:cNvSpPr>
            <p:nvPr/>
          </p:nvSpPr>
          <p:spPr bwMode="auto">
            <a:xfrm flipV="1">
              <a:off x="610" y="331"/>
              <a:ext cx="1769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29" name="Oval 13"/>
            <p:cNvSpPr>
              <a:spLocks noChangeArrowheads="1"/>
            </p:cNvSpPr>
            <p:nvPr/>
          </p:nvSpPr>
          <p:spPr bwMode="auto">
            <a:xfrm>
              <a:off x="452" y="718"/>
              <a:ext cx="318" cy="329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30" name="Rectangle 14"/>
            <p:cNvSpPr>
              <a:spLocks noChangeArrowheads="1"/>
            </p:cNvSpPr>
            <p:nvPr/>
          </p:nvSpPr>
          <p:spPr bwMode="auto">
            <a:xfrm>
              <a:off x="974" y="264"/>
              <a:ext cx="445" cy="124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31" name="Text Box 15"/>
            <p:cNvSpPr txBox="1">
              <a:spLocks noChangeArrowheads="1"/>
            </p:cNvSpPr>
            <p:nvPr/>
          </p:nvSpPr>
          <p:spPr bwMode="auto">
            <a:xfrm>
              <a:off x="1042" y="0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6032" name="Text Box 16"/>
            <p:cNvSpPr txBox="1">
              <a:spLocks noChangeArrowheads="1"/>
            </p:cNvSpPr>
            <p:nvPr/>
          </p:nvSpPr>
          <p:spPr bwMode="auto">
            <a:xfrm>
              <a:off x="1382" y="740"/>
              <a:ext cx="3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6033" name="Text Box 17"/>
            <p:cNvSpPr txBox="1">
              <a:spLocks noChangeArrowheads="1"/>
            </p:cNvSpPr>
            <p:nvPr/>
          </p:nvSpPr>
          <p:spPr bwMode="auto">
            <a:xfrm>
              <a:off x="1794" y="49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6034" name="Text Box 18"/>
            <p:cNvSpPr txBox="1">
              <a:spLocks noChangeArrowheads="1"/>
            </p:cNvSpPr>
            <p:nvPr/>
          </p:nvSpPr>
          <p:spPr bwMode="auto">
            <a:xfrm>
              <a:off x="248" y="52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6035" name="Text Box 19"/>
            <p:cNvSpPr txBox="1">
              <a:spLocks noChangeArrowheads="1"/>
            </p:cNvSpPr>
            <p:nvPr/>
          </p:nvSpPr>
          <p:spPr bwMode="auto">
            <a:xfrm>
              <a:off x="248" y="854"/>
              <a:ext cx="1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6036" name="Text Box 20"/>
            <p:cNvSpPr txBox="1">
              <a:spLocks noChangeArrowheads="1"/>
            </p:cNvSpPr>
            <p:nvPr/>
          </p:nvSpPr>
          <p:spPr bwMode="auto">
            <a:xfrm>
              <a:off x="1768" y="718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6037" name="Text Box 21"/>
            <p:cNvSpPr txBox="1">
              <a:spLocks noChangeArrowheads="1"/>
            </p:cNvSpPr>
            <p:nvPr/>
          </p:nvSpPr>
          <p:spPr bwMode="auto">
            <a:xfrm>
              <a:off x="112" y="718"/>
              <a:ext cx="3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s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6038" name="Text Box 22"/>
            <p:cNvSpPr txBox="1">
              <a:spLocks noChangeArrowheads="1"/>
            </p:cNvSpPr>
            <p:nvPr/>
          </p:nvSpPr>
          <p:spPr bwMode="auto">
            <a:xfrm>
              <a:off x="1788" y="922"/>
              <a:ext cx="2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6039" name="Line 23"/>
            <p:cNvSpPr>
              <a:spLocks noChangeShapeType="1"/>
            </p:cNvSpPr>
            <p:nvPr/>
          </p:nvSpPr>
          <p:spPr bwMode="auto">
            <a:xfrm>
              <a:off x="611" y="332"/>
              <a:ext cx="0" cy="108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40" name="Line 24"/>
            <p:cNvSpPr>
              <a:spLocks noChangeShapeType="1"/>
            </p:cNvSpPr>
            <p:nvPr/>
          </p:nvSpPr>
          <p:spPr bwMode="auto">
            <a:xfrm flipV="1">
              <a:off x="611" y="1420"/>
              <a:ext cx="1768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41" name="Line 25"/>
            <p:cNvSpPr>
              <a:spLocks noChangeShapeType="1"/>
            </p:cNvSpPr>
            <p:nvPr/>
          </p:nvSpPr>
          <p:spPr bwMode="auto">
            <a:xfrm>
              <a:off x="1745" y="332"/>
              <a:ext cx="0" cy="108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42" name="Rectangle 26"/>
            <p:cNvSpPr>
              <a:spLocks noChangeArrowheads="1"/>
            </p:cNvSpPr>
            <p:nvPr/>
          </p:nvSpPr>
          <p:spPr bwMode="auto">
            <a:xfrm>
              <a:off x="1699" y="718"/>
              <a:ext cx="91" cy="348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43" name="Line 27"/>
            <p:cNvSpPr>
              <a:spLocks noChangeShapeType="1"/>
            </p:cNvSpPr>
            <p:nvPr/>
          </p:nvSpPr>
          <p:spPr bwMode="auto">
            <a:xfrm>
              <a:off x="2379" y="331"/>
              <a:ext cx="0" cy="108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44" name="Oval 28"/>
            <p:cNvSpPr>
              <a:spLocks noChangeArrowheads="1"/>
            </p:cNvSpPr>
            <p:nvPr/>
          </p:nvSpPr>
          <p:spPr bwMode="auto">
            <a:xfrm>
              <a:off x="2221" y="717"/>
              <a:ext cx="318" cy="329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45" name="Line 29"/>
            <p:cNvSpPr>
              <a:spLocks noChangeShapeType="1"/>
            </p:cNvSpPr>
            <p:nvPr/>
          </p:nvSpPr>
          <p:spPr bwMode="auto">
            <a:xfrm>
              <a:off x="2221" y="876"/>
              <a:ext cx="317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46" name="Line 30"/>
            <p:cNvSpPr>
              <a:spLocks noChangeShapeType="1"/>
            </p:cNvSpPr>
            <p:nvPr/>
          </p:nvSpPr>
          <p:spPr bwMode="auto">
            <a:xfrm flipV="1">
              <a:off x="2379" y="445"/>
              <a:ext cx="0" cy="25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47" name="Line 31"/>
            <p:cNvSpPr>
              <a:spLocks noChangeShapeType="1"/>
            </p:cNvSpPr>
            <p:nvPr/>
          </p:nvSpPr>
          <p:spPr bwMode="auto">
            <a:xfrm>
              <a:off x="1744" y="422"/>
              <a:ext cx="0" cy="25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48" name="Line 32"/>
            <p:cNvSpPr>
              <a:spLocks noChangeShapeType="1"/>
            </p:cNvSpPr>
            <p:nvPr/>
          </p:nvSpPr>
          <p:spPr bwMode="auto">
            <a:xfrm>
              <a:off x="679" y="331"/>
              <a:ext cx="249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49" name="Text Box 33"/>
            <p:cNvSpPr txBox="1">
              <a:spLocks noChangeArrowheads="1"/>
            </p:cNvSpPr>
            <p:nvPr/>
          </p:nvSpPr>
          <p:spPr bwMode="auto">
            <a:xfrm>
              <a:off x="633" y="37"/>
              <a:ext cx="2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6050" name="Text Box 34"/>
            <p:cNvSpPr txBox="1">
              <a:spLocks noChangeArrowheads="1"/>
            </p:cNvSpPr>
            <p:nvPr/>
          </p:nvSpPr>
          <p:spPr bwMode="auto">
            <a:xfrm>
              <a:off x="1427" y="399"/>
              <a:ext cx="2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6051" name="Text Box 35"/>
            <p:cNvSpPr txBox="1">
              <a:spLocks noChangeArrowheads="1"/>
            </p:cNvSpPr>
            <p:nvPr/>
          </p:nvSpPr>
          <p:spPr bwMode="auto">
            <a:xfrm>
              <a:off x="2361" y="399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s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86052" name="Group 36"/>
          <p:cNvGrpSpPr>
            <a:grpSpLocks/>
          </p:cNvGrpSpPr>
          <p:nvPr/>
        </p:nvGrpSpPr>
        <p:grpSpPr bwMode="auto">
          <a:xfrm>
            <a:off x="1608138" y="2197100"/>
            <a:ext cx="3656012" cy="2292350"/>
            <a:chOff x="2416" y="2016"/>
            <a:chExt cx="2303" cy="1444"/>
          </a:xfrm>
        </p:grpSpPr>
        <p:sp>
          <p:nvSpPr>
            <p:cNvPr id="86053" name="Line 37"/>
            <p:cNvSpPr>
              <a:spLocks noChangeShapeType="1"/>
            </p:cNvSpPr>
            <p:nvPr/>
          </p:nvSpPr>
          <p:spPr bwMode="auto">
            <a:xfrm flipV="1">
              <a:off x="2914" y="2369"/>
              <a:ext cx="1769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54" name="Oval 38"/>
            <p:cNvSpPr>
              <a:spLocks noChangeArrowheads="1"/>
            </p:cNvSpPr>
            <p:nvPr/>
          </p:nvSpPr>
          <p:spPr bwMode="auto">
            <a:xfrm>
              <a:off x="2756" y="2756"/>
              <a:ext cx="318" cy="329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55" name="Rectangle 39"/>
            <p:cNvSpPr>
              <a:spLocks noChangeArrowheads="1"/>
            </p:cNvSpPr>
            <p:nvPr/>
          </p:nvSpPr>
          <p:spPr bwMode="auto">
            <a:xfrm>
              <a:off x="3278" y="2302"/>
              <a:ext cx="445" cy="124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56" name="Text Box 40"/>
            <p:cNvSpPr txBox="1">
              <a:spLocks noChangeArrowheads="1"/>
            </p:cNvSpPr>
            <p:nvPr/>
          </p:nvSpPr>
          <p:spPr bwMode="auto">
            <a:xfrm>
              <a:off x="3346" y="2016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6057" name="Text Box 41"/>
            <p:cNvSpPr txBox="1">
              <a:spLocks noChangeArrowheads="1"/>
            </p:cNvSpPr>
            <p:nvPr/>
          </p:nvSpPr>
          <p:spPr bwMode="auto">
            <a:xfrm>
              <a:off x="3686" y="2778"/>
              <a:ext cx="3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6058" name="Text Box 42"/>
            <p:cNvSpPr txBox="1">
              <a:spLocks noChangeArrowheads="1"/>
            </p:cNvSpPr>
            <p:nvPr/>
          </p:nvSpPr>
          <p:spPr bwMode="auto">
            <a:xfrm>
              <a:off x="4098" y="2529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6059" name="Text Box 43"/>
            <p:cNvSpPr txBox="1">
              <a:spLocks noChangeArrowheads="1"/>
            </p:cNvSpPr>
            <p:nvPr/>
          </p:nvSpPr>
          <p:spPr bwMode="auto">
            <a:xfrm>
              <a:off x="2552" y="2559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6060" name="Text Box 44"/>
            <p:cNvSpPr txBox="1">
              <a:spLocks noChangeArrowheads="1"/>
            </p:cNvSpPr>
            <p:nvPr/>
          </p:nvSpPr>
          <p:spPr bwMode="auto">
            <a:xfrm>
              <a:off x="2552" y="2892"/>
              <a:ext cx="1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6061" name="Text Box 45"/>
            <p:cNvSpPr txBox="1">
              <a:spLocks noChangeArrowheads="1"/>
            </p:cNvSpPr>
            <p:nvPr/>
          </p:nvSpPr>
          <p:spPr bwMode="auto">
            <a:xfrm>
              <a:off x="2416" y="2756"/>
              <a:ext cx="3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s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6062" name="Text Box 46"/>
            <p:cNvSpPr txBox="1">
              <a:spLocks noChangeArrowheads="1"/>
            </p:cNvSpPr>
            <p:nvPr/>
          </p:nvSpPr>
          <p:spPr bwMode="auto">
            <a:xfrm>
              <a:off x="4092" y="2960"/>
              <a:ext cx="2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6063" name="Line 47"/>
            <p:cNvSpPr>
              <a:spLocks noChangeShapeType="1"/>
            </p:cNvSpPr>
            <p:nvPr/>
          </p:nvSpPr>
          <p:spPr bwMode="auto">
            <a:xfrm>
              <a:off x="2915" y="2370"/>
              <a:ext cx="0" cy="108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64" name="Line 48"/>
            <p:cNvSpPr>
              <a:spLocks noChangeShapeType="1"/>
            </p:cNvSpPr>
            <p:nvPr/>
          </p:nvSpPr>
          <p:spPr bwMode="auto">
            <a:xfrm flipV="1">
              <a:off x="2915" y="3458"/>
              <a:ext cx="1768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65" name="Line 49"/>
            <p:cNvSpPr>
              <a:spLocks noChangeShapeType="1"/>
            </p:cNvSpPr>
            <p:nvPr/>
          </p:nvSpPr>
          <p:spPr bwMode="auto">
            <a:xfrm>
              <a:off x="4049" y="2370"/>
              <a:ext cx="0" cy="108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66" name="Rectangle 50"/>
            <p:cNvSpPr>
              <a:spLocks noChangeArrowheads="1"/>
            </p:cNvSpPr>
            <p:nvPr/>
          </p:nvSpPr>
          <p:spPr bwMode="auto">
            <a:xfrm>
              <a:off x="4003" y="2756"/>
              <a:ext cx="91" cy="348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67" name="Line 51"/>
            <p:cNvSpPr>
              <a:spLocks noChangeShapeType="1"/>
            </p:cNvSpPr>
            <p:nvPr/>
          </p:nvSpPr>
          <p:spPr bwMode="auto">
            <a:xfrm>
              <a:off x="4683" y="2369"/>
              <a:ext cx="1" cy="36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68" name="Line 52"/>
            <p:cNvSpPr>
              <a:spLocks noChangeShapeType="1"/>
            </p:cNvSpPr>
            <p:nvPr/>
          </p:nvSpPr>
          <p:spPr bwMode="auto">
            <a:xfrm>
              <a:off x="4048" y="2460"/>
              <a:ext cx="0" cy="25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69" name="Line 53"/>
            <p:cNvSpPr>
              <a:spLocks noChangeShapeType="1"/>
            </p:cNvSpPr>
            <p:nvPr/>
          </p:nvSpPr>
          <p:spPr bwMode="auto">
            <a:xfrm>
              <a:off x="2983" y="2369"/>
              <a:ext cx="249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70" name="Line 54"/>
            <p:cNvSpPr>
              <a:spLocks noChangeShapeType="1"/>
            </p:cNvSpPr>
            <p:nvPr/>
          </p:nvSpPr>
          <p:spPr bwMode="auto">
            <a:xfrm>
              <a:off x="4684" y="3096"/>
              <a:ext cx="1" cy="36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71" name="Oval 55"/>
            <p:cNvSpPr>
              <a:spLocks noChangeArrowheads="1"/>
            </p:cNvSpPr>
            <p:nvPr/>
          </p:nvSpPr>
          <p:spPr bwMode="auto">
            <a:xfrm>
              <a:off x="4651" y="2733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72" name="Oval 56"/>
            <p:cNvSpPr>
              <a:spLocks noChangeArrowheads="1"/>
            </p:cNvSpPr>
            <p:nvPr/>
          </p:nvSpPr>
          <p:spPr bwMode="auto">
            <a:xfrm>
              <a:off x="4649" y="3036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aphicFrame>
          <p:nvGraphicFramePr>
            <p:cNvPr id="86073" name="Object 57"/>
            <p:cNvGraphicFramePr>
              <a:graphicFrameLocks noChangeAspect="1"/>
            </p:cNvGraphicFramePr>
            <p:nvPr/>
          </p:nvGraphicFramePr>
          <p:xfrm>
            <a:off x="2915" y="2081"/>
            <a:ext cx="20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52" name="公式" r:id="rId9" imgW="126720" imgH="228600" progId="Equation.3">
                    <p:embed/>
                  </p:oleObj>
                </mc:Choice>
                <mc:Fallback>
                  <p:oleObj name="公式" r:id="rId9" imgW="126720" imgH="228600" progId="Equation.3">
                    <p:embed/>
                    <p:pic>
                      <p:nvPicPr>
                        <p:cNvPr id="86073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5" y="2081"/>
                          <a:ext cx="20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074" name="Object 58"/>
            <p:cNvGraphicFramePr>
              <a:graphicFrameLocks noChangeAspect="1"/>
            </p:cNvGraphicFramePr>
            <p:nvPr/>
          </p:nvGraphicFramePr>
          <p:xfrm>
            <a:off x="3793" y="2490"/>
            <a:ext cx="22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53" name="公式" r:id="rId11" imgW="139680" imgH="228600" progId="Equation.3">
                    <p:embed/>
                  </p:oleObj>
                </mc:Choice>
                <mc:Fallback>
                  <p:oleObj name="公式" r:id="rId11" imgW="139680" imgH="228600" progId="Equation.3">
                    <p:embed/>
                    <p:pic>
                      <p:nvPicPr>
                        <p:cNvPr id="86074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3" y="2490"/>
                          <a:ext cx="22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075" name="Object 59"/>
            <p:cNvGraphicFramePr>
              <a:graphicFrameLocks noChangeAspect="1"/>
            </p:cNvGraphicFramePr>
            <p:nvPr/>
          </p:nvGraphicFramePr>
          <p:xfrm>
            <a:off x="4098" y="2778"/>
            <a:ext cx="28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54" name="公式" r:id="rId13" imgW="177480" imgH="228600" progId="Equation.3">
                    <p:embed/>
                  </p:oleObj>
                </mc:Choice>
                <mc:Fallback>
                  <p:oleObj name="公式" r:id="rId13" imgW="177480" imgH="228600" progId="Equation.3">
                    <p:embed/>
                    <p:pic>
                      <p:nvPicPr>
                        <p:cNvPr id="86075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8" y="2778"/>
                          <a:ext cx="28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6076" name="Group 60"/>
          <p:cNvGrpSpPr>
            <a:grpSpLocks/>
          </p:cNvGrpSpPr>
          <p:nvPr/>
        </p:nvGrpSpPr>
        <p:grpSpPr bwMode="auto">
          <a:xfrm>
            <a:off x="2386013" y="4503739"/>
            <a:ext cx="3313112" cy="2255837"/>
            <a:chOff x="3415" y="2453"/>
            <a:chExt cx="2087" cy="1421"/>
          </a:xfrm>
        </p:grpSpPr>
        <p:sp>
          <p:nvSpPr>
            <p:cNvPr id="86077" name="Line 61"/>
            <p:cNvSpPr>
              <a:spLocks noChangeShapeType="1"/>
            </p:cNvSpPr>
            <p:nvPr/>
          </p:nvSpPr>
          <p:spPr bwMode="auto">
            <a:xfrm flipV="1">
              <a:off x="3415" y="2784"/>
              <a:ext cx="1769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78" name="Rectangle 62"/>
            <p:cNvSpPr>
              <a:spLocks noChangeArrowheads="1"/>
            </p:cNvSpPr>
            <p:nvPr/>
          </p:nvSpPr>
          <p:spPr bwMode="auto">
            <a:xfrm>
              <a:off x="3779" y="2717"/>
              <a:ext cx="445" cy="124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79" name="Text Box 63"/>
            <p:cNvSpPr txBox="1">
              <a:spLocks noChangeArrowheads="1"/>
            </p:cNvSpPr>
            <p:nvPr/>
          </p:nvSpPr>
          <p:spPr bwMode="auto">
            <a:xfrm>
              <a:off x="3847" y="2453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6080" name="Text Box 64"/>
            <p:cNvSpPr txBox="1">
              <a:spLocks noChangeArrowheads="1"/>
            </p:cNvSpPr>
            <p:nvPr/>
          </p:nvSpPr>
          <p:spPr bwMode="auto">
            <a:xfrm>
              <a:off x="4187" y="3193"/>
              <a:ext cx="3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6081" name="Text Box 65"/>
            <p:cNvSpPr txBox="1">
              <a:spLocks noChangeArrowheads="1"/>
            </p:cNvSpPr>
            <p:nvPr/>
          </p:nvSpPr>
          <p:spPr bwMode="auto">
            <a:xfrm>
              <a:off x="4599" y="29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6082" name="Text Box 66"/>
            <p:cNvSpPr txBox="1">
              <a:spLocks noChangeArrowheads="1"/>
            </p:cNvSpPr>
            <p:nvPr/>
          </p:nvSpPr>
          <p:spPr bwMode="auto">
            <a:xfrm>
              <a:off x="4593" y="3375"/>
              <a:ext cx="2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6083" name="Line 67"/>
            <p:cNvSpPr>
              <a:spLocks noChangeShapeType="1"/>
            </p:cNvSpPr>
            <p:nvPr/>
          </p:nvSpPr>
          <p:spPr bwMode="auto">
            <a:xfrm>
              <a:off x="3416" y="2785"/>
              <a:ext cx="0" cy="108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84" name="Line 68"/>
            <p:cNvSpPr>
              <a:spLocks noChangeShapeType="1"/>
            </p:cNvSpPr>
            <p:nvPr/>
          </p:nvSpPr>
          <p:spPr bwMode="auto">
            <a:xfrm flipV="1">
              <a:off x="3416" y="3873"/>
              <a:ext cx="1768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85" name="Line 69"/>
            <p:cNvSpPr>
              <a:spLocks noChangeShapeType="1"/>
            </p:cNvSpPr>
            <p:nvPr/>
          </p:nvSpPr>
          <p:spPr bwMode="auto">
            <a:xfrm>
              <a:off x="4550" y="2785"/>
              <a:ext cx="0" cy="108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86" name="Rectangle 70"/>
            <p:cNvSpPr>
              <a:spLocks noChangeArrowheads="1"/>
            </p:cNvSpPr>
            <p:nvPr/>
          </p:nvSpPr>
          <p:spPr bwMode="auto">
            <a:xfrm>
              <a:off x="4504" y="3171"/>
              <a:ext cx="91" cy="348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87" name="Line 71"/>
            <p:cNvSpPr>
              <a:spLocks noChangeShapeType="1"/>
            </p:cNvSpPr>
            <p:nvPr/>
          </p:nvSpPr>
          <p:spPr bwMode="auto">
            <a:xfrm>
              <a:off x="5184" y="2784"/>
              <a:ext cx="0" cy="108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88" name="Oval 72"/>
            <p:cNvSpPr>
              <a:spLocks noChangeArrowheads="1"/>
            </p:cNvSpPr>
            <p:nvPr/>
          </p:nvSpPr>
          <p:spPr bwMode="auto">
            <a:xfrm>
              <a:off x="5026" y="3170"/>
              <a:ext cx="318" cy="329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89" name="Line 73"/>
            <p:cNvSpPr>
              <a:spLocks noChangeShapeType="1"/>
            </p:cNvSpPr>
            <p:nvPr/>
          </p:nvSpPr>
          <p:spPr bwMode="auto">
            <a:xfrm>
              <a:off x="5026" y="3329"/>
              <a:ext cx="317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90" name="Line 74"/>
            <p:cNvSpPr>
              <a:spLocks noChangeShapeType="1"/>
            </p:cNvSpPr>
            <p:nvPr/>
          </p:nvSpPr>
          <p:spPr bwMode="auto">
            <a:xfrm flipV="1">
              <a:off x="5184" y="2898"/>
              <a:ext cx="0" cy="25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91" name="Line 75"/>
            <p:cNvSpPr>
              <a:spLocks noChangeShapeType="1"/>
            </p:cNvSpPr>
            <p:nvPr/>
          </p:nvSpPr>
          <p:spPr bwMode="auto">
            <a:xfrm>
              <a:off x="4549" y="2875"/>
              <a:ext cx="0" cy="25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92" name="Line 76"/>
            <p:cNvSpPr>
              <a:spLocks noChangeShapeType="1"/>
            </p:cNvSpPr>
            <p:nvPr/>
          </p:nvSpPr>
          <p:spPr bwMode="auto">
            <a:xfrm>
              <a:off x="3484" y="2784"/>
              <a:ext cx="249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6093" name="Text Box 77"/>
            <p:cNvSpPr txBox="1">
              <a:spLocks noChangeArrowheads="1"/>
            </p:cNvSpPr>
            <p:nvPr/>
          </p:nvSpPr>
          <p:spPr bwMode="auto">
            <a:xfrm>
              <a:off x="5166" y="285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s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graphicFrame>
          <p:nvGraphicFramePr>
            <p:cNvPr id="86094" name="Object 78"/>
            <p:cNvGraphicFramePr>
              <a:graphicFrameLocks noChangeAspect="1"/>
            </p:cNvGraphicFramePr>
            <p:nvPr/>
          </p:nvGraphicFramePr>
          <p:xfrm>
            <a:off x="3464" y="2496"/>
            <a:ext cx="24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55" name="公式" r:id="rId15" imgW="152280" imgH="228600" progId="Equation.3">
                    <p:embed/>
                  </p:oleObj>
                </mc:Choice>
                <mc:Fallback>
                  <p:oleObj name="公式" r:id="rId15" imgW="152280" imgH="228600" progId="Equation.3">
                    <p:embed/>
                    <p:pic>
                      <p:nvPicPr>
                        <p:cNvPr id="86094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4" y="2496"/>
                          <a:ext cx="24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095" name="Object 79"/>
            <p:cNvGraphicFramePr>
              <a:graphicFrameLocks noChangeAspect="1"/>
            </p:cNvGraphicFramePr>
            <p:nvPr/>
          </p:nvGraphicFramePr>
          <p:xfrm>
            <a:off x="4274" y="2852"/>
            <a:ext cx="24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56" name="公式" r:id="rId17" imgW="152280" imgH="228600" progId="Equation.3">
                    <p:embed/>
                  </p:oleObj>
                </mc:Choice>
                <mc:Fallback>
                  <p:oleObj name="公式" r:id="rId17" imgW="152280" imgH="228600" progId="Equation.3">
                    <p:embed/>
                    <p:pic>
                      <p:nvPicPr>
                        <p:cNvPr id="86095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4" y="2852"/>
                          <a:ext cx="24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096" name="Object 80"/>
            <p:cNvGraphicFramePr>
              <a:graphicFrameLocks noChangeAspect="1"/>
            </p:cNvGraphicFramePr>
            <p:nvPr/>
          </p:nvGraphicFramePr>
          <p:xfrm>
            <a:off x="4599" y="3193"/>
            <a:ext cx="28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57" name="公式" r:id="rId19" imgW="177480" imgH="228600" progId="Equation.3">
                    <p:embed/>
                  </p:oleObj>
                </mc:Choice>
                <mc:Fallback>
                  <p:oleObj name="公式" r:id="rId19" imgW="177480" imgH="228600" progId="Equation.3">
                    <p:embed/>
                    <p:pic>
                      <p:nvPicPr>
                        <p:cNvPr id="86096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9" y="3193"/>
                          <a:ext cx="28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6167" name="Text Box 151"/>
          <p:cNvSpPr txBox="1">
            <a:spLocks noChangeArrowheads="1"/>
          </p:cNvSpPr>
          <p:nvPr/>
        </p:nvSpPr>
        <p:spPr bwMode="auto">
          <a:xfrm>
            <a:off x="7212013" y="4457701"/>
            <a:ext cx="533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6000" b="1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</a:p>
        </p:txBody>
      </p:sp>
      <p:sp>
        <p:nvSpPr>
          <p:cNvPr id="86168" name="AutoShape 152"/>
          <p:cNvSpPr>
            <a:spLocks noChangeArrowheads="1"/>
          </p:cNvSpPr>
          <p:nvPr/>
        </p:nvSpPr>
        <p:spPr bwMode="auto">
          <a:xfrm>
            <a:off x="7319964" y="2522539"/>
            <a:ext cx="287337" cy="758825"/>
          </a:xfrm>
          <a:prstGeom prst="downArrow">
            <a:avLst>
              <a:gd name="adj1" fmla="val 50000"/>
              <a:gd name="adj2" fmla="val 66022"/>
            </a:avLst>
          </a:prstGeom>
          <a:solidFill>
            <a:srgbClr val="FFFF00"/>
          </a:solidFill>
          <a:ln w="38100">
            <a:solidFill>
              <a:srgbClr val="FFCC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48623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6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6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86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6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6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6" grpId="0"/>
      <p:bldP spid="86167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3" name="Text Box 5"/>
          <p:cNvSpPr txBox="1">
            <a:spLocks noChangeArrowheads="1"/>
          </p:cNvSpPr>
          <p:nvPr/>
        </p:nvSpPr>
        <p:spPr bwMode="auto">
          <a:xfrm>
            <a:off x="2892426" y="333375"/>
            <a:ext cx="579596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32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§</a:t>
            </a:r>
            <a:r>
              <a:rPr kumimoji="1" lang="en-US" altLang="zh-CN" sz="32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3.1</a:t>
            </a:r>
            <a:r>
              <a:rPr kumimoji="1" lang="en-US" altLang="zh-CN" sz="32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zh-CN" altLang="en-US" sz="32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节点（结点）电压法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  </a:t>
            </a:r>
            <a:r>
              <a:rPr kumimoji="1" lang="en-US" altLang="zh-CN" sz="32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kumimoji="1" lang="en-US" altLang="zh-CN" sz="3200" b="1" dirty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node voltage method</a:t>
            </a:r>
            <a:r>
              <a:rPr kumimoji="1" lang="en-US" altLang="zh-CN" sz="32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)</a:t>
            </a:r>
          </a:p>
        </p:txBody>
      </p:sp>
      <p:sp>
        <p:nvSpPr>
          <p:cNvPr id="78855" name="Text Box 7"/>
          <p:cNvSpPr txBox="1">
            <a:spLocks noChangeArrowheads="1"/>
          </p:cNvSpPr>
          <p:nvPr/>
        </p:nvSpPr>
        <p:spPr bwMode="auto">
          <a:xfrm>
            <a:off x="2484055" y="2146101"/>
            <a:ext cx="7528264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         b</a:t>
            </a:r>
            <a:r>
              <a:rPr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条支路、</a:t>
            </a:r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个结点的电路</a:t>
            </a:r>
            <a:r>
              <a:rPr lang="en-US" altLang="zh-CN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, </a:t>
            </a:r>
            <a:r>
              <a:rPr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n-1</a:t>
            </a:r>
            <a:r>
              <a:rPr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）个独立</a:t>
            </a:r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KCL</a:t>
            </a:r>
            <a:r>
              <a:rPr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和（</a:t>
            </a:r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Wingdings" panose="05000000000000000000" pitchFamily="2" charset="2"/>
              </a:rPr>
              <a:t>b-n+1</a:t>
            </a:r>
            <a:r>
              <a:rPr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  <a:sym typeface="Wingdings" panose="05000000000000000000" pitchFamily="2" charset="2"/>
              </a:rPr>
              <a:t>）独立回路（网孔）</a:t>
            </a:r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KVL</a:t>
            </a:r>
            <a:r>
              <a:rPr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。对于具有</a:t>
            </a:r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个结点的</a:t>
            </a:r>
            <a:r>
              <a:rPr lang="zh-CN" altLang="en-US" sz="24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连通</a:t>
            </a:r>
            <a:r>
              <a:rPr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电路来说，它的</a:t>
            </a:r>
            <a:r>
              <a:rPr lang="en-US" altLang="zh-CN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n-1</a:t>
            </a:r>
            <a:r>
              <a:rPr lang="en-US" altLang="zh-CN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r>
              <a:rPr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个结点对第</a:t>
            </a:r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个结点的电压，就是一组独立电压变量。用这些结点电压作变量建立的电路方程，称为结点方程。这样，只需求解</a:t>
            </a:r>
            <a:r>
              <a:rPr lang="en-US" altLang="zh-CN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n-1</a:t>
            </a:r>
            <a:r>
              <a:rPr lang="en-US" altLang="zh-CN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r>
              <a:rPr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个结点方程，就可得到全部结点电压，然后根据</a:t>
            </a:r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KVL</a:t>
            </a:r>
            <a:r>
              <a:rPr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方程可求出各支路电压，根据</a:t>
            </a:r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VCR</a:t>
            </a:r>
            <a:r>
              <a:rPr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方程可求得各支路电流。</a:t>
            </a:r>
            <a:r>
              <a:rPr lang="zh-CN" altLang="en-US" sz="2800" b="1" dirty="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297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8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8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3" grpId="0" autoUpdateAnimBg="0"/>
      <p:bldP spid="788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97" name="Object 5"/>
          <p:cNvGraphicFramePr>
            <a:graphicFrameLocks noChangeAspect="1"/>
          </p:cNvGraphicFramePr>
          <p:nvPr/>
        </p:nvGraphicFramePr>
        <p:xfrm>
          <a:off x="1992313" y="404814"/>
          <a:ext cx="7929562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" name="公式" r:id="rId3" imgW="3377880" imgH="444240" progId="Equation.3">
                  <p:embed/>
                </p:oleObj>
              </mc:Choice>
              <mc:Fallback>
                <p:oleObj name="公式" r:id="rId3" imgW="3377880" imgH="444240" progId="Equation.3">
                  <p:embed/>
                  <p:pic>
                    <p:nvPicPr>
                      <p:cNvPr id="849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404814"/>
                        <a:ext cx="7929562" cy="1049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8" name="Object 6"/>
          <p:cNvGraphicFramePr>
            <a:graphicFrameLocks noChangeAspect="1"/>
          </p:cNvGraphicFramePr>
          <p:nvPr/>
        </p:nvGraphicFramePr>
        <p:xfrm>
          <a:off x="1849439" y="1493839"/>
          <a:ext cx="8493125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9" name="公式" r:id="rId5" imgW="3568680" imgH="444240" progId="Equation.3">
                  <p:embed/>
                </p:oleObj>
              </mc:Choice>
              <mc:Fallback>
                <p:oleObj name="公式" r:id="rId5" imgW="3568680" imgH="444240" progId="Equation.3">
                  <p:embed/>
                  <p:pic>
                    <p:nvPicPr>
                      <p:cNvPr id="8499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9439" y="1493839"/>
                        <a:ext cx="8493125" cy="1057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9" name="Text Box 7"/>
          <p:cNvSpPr txBox="1">
            <a:spLocks noChangeArrowheads="1"/>
          </p:cNvSpPr>
          <p:nvPr/>
        </p:nvSpPr>
        <p:spPr bwMode="auto">
          <a:xfrm>
            <a:off x="2095500" y="2889250"/>
            <a:ext cx="8001000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kumimoji="1"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从上可见</a:t>
            </a:r>
            <a:r>
              <a:rPr kumimoji="1" lang="en-US" altLang="zh-CN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:</a:t>
            </a:r>
            <a:r>
              <a:rPr kumimoji="1" lang="zh-CN" altLang="en-US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电流</a:t>
            </a: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400" b="1" baseline="-3000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和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电压</a:t>
            </a: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400" b="1" baseline="-3000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均由两项相加而成。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第一项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</a:t>
            </a:r>
            <a:r>
              <a:rPr kumimoji="1" lang="en-US" altLang="zh-CN" sz="2400" b="1" baseline="-300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和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</a:t>
            </a:r>
            <a:r>
              <a:rPr kumimoji="1" lang="en-US" altLang="zh-CN" sz="2400" b="1" baseline="-300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是该电路在</a:t>
            </a:r>
            <a:r>
              <a:rPr kumimoji="1" lang="zh-CN" altLang="en-US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独立电流源开路</a:t>
            </a:r>
            <a:r>
              <a:rPr kumimoji="1" lang="en-US" altLang="zh-CN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400" b="1" baseline="-3000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=0</a:t>
            </a:r>
            <a:r>
              <a:rPr kumimoji="1" lang="en-US" altLang="zh-CN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r>
              <a:rPr kumimoji="1"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时，由独立电压源单独作用所产生的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400" b="1" baseline="-300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和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400" b="1" baseline="-300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。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第二项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</a:t>
            </a:r>
            <a:r>
              <a:rPr kumimoji="1" lang="en-US" altLang="zh-CN" sz="2400" b="1" baseline="-300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和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</a:t>
            </a:r>
            <a:r>
              <a:rPr kumimoji="1" lang="en-US" altLang="zh-CN" sz="2400" b="1" baseline="-300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是该电路在</a:t>
            </a:r>
            <a:r>
              <a:rPr kumimoji="1" lang="zh-CN" altLang="en-US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独立电压源短路</a:t>
            </a:r>
            <a:r>
              <a:rPr kumimoji="1" lang="en-US" altLang="zh-CN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400" b="1" baseline="-3000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=0</a:t>
            </a:r>
            <a:r>
              <a:rPr kumimoji="1" lang="en-US" altLang="zh-CN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r>
              <a:rPr kumimoji="1"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时，由独立电流源单独作用所产生的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1" lang="en-US" altLang="zh-CN" sz="2400" b="1" baseline="-300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和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400" b="1" baseline="-300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。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以上叙述表明，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由两个独立电源共同产生的响应，等于每个独立电源单独作用所产生响应之和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。线性电路的这种叠加性称为叠加定理。</a:t>
            </a:r>
          </a:p>
        </p:txBody>
      </p:sp>
    </p:spTree>
    <p:extLst>
      <p:ext uri="{BB962C8B-B14F-4D97-AF65-F5344CB8AC3E}">
        <p14:creationId xmlns:p14="http://schemas.microsoft.com/office/powerpoint/2010/main" val="207856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84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4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4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49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49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9" grpId="0" uiExpand="1" build="p" autoUpdateAnimBg="0" advAuto="300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76" name="Rectangle 80"/>
          <p:cNvSpPr>
            <a:spLocks noChangeArrowheads="1"/>
          </p:cNvSpPr>
          <p:nvPr/>
        </p:nvSpPr>
        <p:spPr bwMode="auto">
          <a:xfrm>
            <a:off x="2176463" y="1016000"/>
            <a:ext cx="734536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       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由全部独立电源在线性电阻电路中产生的任一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电压或电流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，等于每一个独立电源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单独作用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所产生的相应电压或电流的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代数和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。</a:t>
            </a:r>
          </a:p>
        </p:txBody>
      </p:sp>
      <p:sp>
        <p:nvSpPr>
          <p:cNvPr id="81038" name="Text Box 142"/>
          <p:cNvSpPr txBox="1">
            <a:spLocks noChangeArrowheads="1"/>
          </p:cNvSpPr>
          <p:nvPr/>
        </p:nvSpPr>
        <p:spPr bwMode="auto">
          <a:xfrm>
            <a:off x="1774826" y="354013"/>
            <a:ext cx="2303463" cy="531812"/>
          </a:xfrm>
          <a:prstGeom prst="rect">
            <a:avLst/>
          </a:prstGeom>
          <a:solidFill>
            <a:srgbClr val="FF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333399"/>
              </a:buClr>
              <a:buSzPct val="75000"/>
            </a:pPr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b="1" i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 </a:t>
            </a:r>
            <a:r>
              <a:rPr lang="zh-CN" altLang="en-US" sz="28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叠加定理</a:t>
            </a:r>
            <a:endParaRPr lang="zh-CN" altLang="en-US" sz="3600" b="1">
              <a:solidFill>
                <a:srgbClr val="FF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81039" name="AutoShape 143"/>
          <p:cNvSpPr>
            <a:spLocks noChangeArrowheads="1"/>
          </p:cNvSpPr>
          <p:nvPr/>
        </p:nvSpPr>
        <p:spPr bwMode="auto">
          <a:xfrm>
            <a:off x="4210050" y="512763"/>
            <a:ext cx="1296988" cy="215900"/>
          </a:xfrm>
          <a:prstGeom prst="rightArrow">
            <a:avLst>
              <a:gd name="adj1" fmla="val 50000"/>
              <a:gd name="adj2" fmla="val 150184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81043" name="Text Box 147"/>
          <p:cNvSpPr txBox="1">
            <a:spLocks noChangeArrowheads="1"/>
          </p:cNvSpPr>
          <p:nvPr/>
        </p:nvSpPr>
        <p:spPr bwMode="auto">
          <a:xfrm>
            <a:off x="2247901" y="3008498"/>
            <a:ext cx="5400675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333399"/>
              </a:buClr>
              <a:buSzPct val="75000"/>
            </a:pPr>
            <a:r>
              <a:rPr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）</a:t>
            </a:r>
            <a:r>
              <a:rPr lang="zh-CN" altLang="en-US" sz="32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叠加定理只适用于</a:t>
            </a:r>
            <a:r>
              <a:rPr lang="zh-CN" altLang="en-US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线性电路</a:t>
            </a:r>
            <a:r>
              <a:rPr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</a:p>
        </p:txBody>
      </p:sp>
      <p:sp>
        <p:nvSpPr>
          <p:cNvPr id="81044" name="Text Box 148"/>
          <p:cNvSpPr txBox="1">
            <a:spLocks noChangeArrowheads="1"/>
          </p:cNvSpPr>
          <p:nvPr/>
        </p:nvSpPr>
        <p:spPr bwMode="auto">
          <a:xfrm>
            <a:off x="2247900" y="3676757"/>
            <a:ext cx="7772400" cy="83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333399"/>
              </a:buClr>
              <a:buSzPct val="75000"/>
            </a:pPr>
            <a:r>
              <a:rPr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）某独立源单独作用时，其它独立源应</a:t>
            </a:r>
            <a:r>
              <a:rPr lang="zh-CN" altLang="en-US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置零</a:t>
            </a:r>
            <a:r>
              <a:rPr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zh-CN" altLang="en-US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电压源为</a:t>
            </a:r>
            <a:r>
              <a:rPr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zh-CN" altLang="en-US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是</a:t>
            </a: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“</a:t>
            </a:r>
            <a:r>
              <a:rPr lang="zh-CN" altLang="en-US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短路</a:t>
            </a: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”</a:t>
            </a:r>
            <a:r>
              <a:rPr lang="zh-CN" altLang="en-US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，电流源为</a:t>
            </a:r>
            <a:r>
              <a:rPr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是“</a:t>
            </a:r>
            <a:r>
              <a:rPr lang="zh-CN" altLang="en-US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开路</a:t>
            </a: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”</a:t>
            </a:r>
            <a:r>
              <a:rPr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）；</a:t>
            </a:r>
          </a:p>
        </p:txBody>
      </p:sp>
      <p:sp>
        <p:nvSpPr>
          <p:cNvPr id="81049" name="Text Box 153"/>
          <p:cNvSpPr txBox="1">
            <a:spLocks noChangeArrowheads="1"/>
          </p:cNvSpPr>
          <p:nvPr/>
        </p:nvSpPr>
        <p:spPr bwMode="auto">
          <a:xfrm>
            <a:off x="2247901" y="4661523"/>
            <a:ext cx="5540375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）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叠加定理不适用于功率叠加。</a:t>
            </a:r>
          </a:p>
        </p:txBody>
      </p:sp>
      <p:sp>
        <p:nvSpPr>
          <p:cNvPr id="81050" name="Text Box 154"/>
          <p:cNvSpPr txBox="1">
            <a:spLocks noChangeArrowheads="1"/>
          </p:cNvSpPr>
          <p:nvPr/>
        </p:nvSpPr>
        <p:spPr bwMode="auto">
          <a:xfrm>
            <a:off x="2243139" y="5298111"/>
            <a:ext cx="7921625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4</a:t>
            </a:r>
            <a:r>
              <a:rPr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）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en-US" altLang="zh-CN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叠加时要</a:t>
            </a:r>
            <a:r>
              <a:rPr lang="zh-CN" altLang="en-US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注意电压、电流的参考方向</a:t>
            </a:r>
            <a:r>
              <a:rPr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81051" name="Text Box 155"/>
          <p:cNvSpPr txBox="1">
            <a:spLocks noChangeArrowheads="1"/>
          </p:cNvSpPr>
          <p:nvPr/>
        </p:nvSpPr>
        <p:spPr bwMode="auto">
          <a:xfrm>
            <a:off x="2247901" y="5982323"/>
            <a:ext cx="6619875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5</a:t>
            </a:r>
            <a:r>
              <a:rPr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）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受控源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不能单独作用，绝不能随意置零。</a:t>
            </a:r>
          </a:p>
        </p:txBody>
      </p:sp>
      <p:sp>
        <p:nvSpPr>
          <p:cNvPr id="81052" name="Text Box 156"/>
          <p:cNvSpPr txBox="1">
            <a:spLocks noChangeArrowheads="1"/>
          </p:cNvSpPr>
          <p:nvPr/>
        </p:nvSpPr>
        <p:spPr bwMode="auto">
          <a:xfrm>
            <a:off x="1774825" y="2492376"/>
            <a:ext cx="1981200" cy="51911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333399"/>
              </a:buClr>
              <a:buSzPct val="75000"/>
            </a:pPr>
            <a:r>
              <a:rPr lang="zh-CN" altLang="en-US" sz="2800" b="1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几点说明：</a:t>
            </a:r>
          </a:p>
        </p:txBody>
      </p:sp>
    </p:spTree>
    <p:extLst>
      <p:ext uri="{BB962C8B-B14F-4D97-AF65-F5344CB8AC3E}">
        <p14:creationId xmlns:p14="http://schemas.microsoft.com/office/powerpoint/2010/main" val="72253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8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809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809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809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100"/>
                                        <p:tgtEl>
                                          <p:spTgt spid="8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8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"/>
                                        <p:tgtEl>
                                          <p:spTgt spid="8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8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77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"/>
                                        <p:tgtEl>
                                          <p:spTgt spid="8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76" grpId="0"/>
      <p:bldP spid="81038" grpId="0" animBg="1" autoUpdateAnimBg="0"/>
      <p:bldP spid="81043" grpId="0" autoUpdateAnimBg="0"/>
      <p:bldP spid="81044" grpId="0" autoUpdateAnimBg="0"/>
      <p:bldP spid="81049" grpId="0" autoUpdateAnimBg="0"/>
      <p:bldP spid="81050" grpId="0" autoUpdateAnimBg="0"/>
      <p:bldP spid="81051" grpId="0" autoUpdateAnimBg="0"/>
      <p:bldP spid="81052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25" name="Group 61"/>
          <p:cNvGrpSpPr>
            <a:grpSpLocks/>
          </p:cNvGrpSpPr>
          <p:nvPr/>
        </p:nvGrpSpPr>
        <p:grpSpPr bwMode="auto">
          <a:xfrm>
            <a:off x="5438775" y="1"/>
            <a:ext cx="4751388" cy="1960563"/>
            <a:chOff x="781" y="607"/>
            <a:chExt cx="2993" cy="1235"/>
          </a:xfrm>
        </p:grpSpPr>
        <p:sp>
          <p:nvSpPr>
            <p:cNvPr id="62503" name="Text Box 39"/>
            <p:cNvSpPr txBox="1">
              <a:spLocks noChangeArrowheads="1"/>
            </p:cNvSpPr>
            <p:nvPr/>
          </p:nvSpPr>
          <p:spPr bwMode="auto">
            <a:xfrm>
              <a:off x="901" y="914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2504" name="Text Box 40"/>
            <p:cNvSpPr txBox="1">
              <a:spLocks noChangeArrowheads="1"/>
            </p:cNvSpPr>
            <p:nvPr/>
          </p:nvSpPr>
          <p:spPr bwMode="auto">
            <a:xfrm>
              <a:off x="924" y="1344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62505" name="Oval 41"/>
            <p:cNvSpPr>
              <a:spLocks noChangeArrowheads="1"/>
            </p:cNvSpPr>
            <p:nvPr/>
          </p:nvSpPr>
          <p:spPr bwMode="auto">
            <a:xfrm>
              <a:off x="3090" y="1215"/>
              <a:ext cx="303" cy="303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06" name="Oval 42"/>
            <p:cNvSpPr>
              <a:spLocks noChangeArrowheads="1"/>
            </p:cNvSpPr>
            <p:nvPr/>
          </p:nvSpPr>
          <p:spPr bwMode="auto">
            <a:xfrm>
              <a:off x="1163" y="1186"/>
              <a:ext cx="329" cy="316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07" name="Line 43"/>
            <p:cNvSpPr>
              <a:spLocks noChangeShapeType="1"/>
            </p:cNvSpPr>
            <p:nvPr/>
          </p:nvSpPr>
          <p:spPr bwMode="auto">
            <a:xfrm>
              <a:off x="2292" y="909"/>
              <a:ext cx="0" cy="93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08" name="Line 44"/>
            <p:cNvSpPr>
              <a:spLocks noChangeShapeType="1"/>
            </p:cNvSpPr>
            <p:nvPr/>
          </p:nvSpPr>
          <p:spPr bwMode="auto">
            <a:xfrm>
              <a:off x="1317" y="908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09" name="Text Box 45"/>
            <p:cNvSpPr txBox="1">
              <a:spLocks noChangeArrowheads="1"/>
            </p:cNvSpPr>
            <p:nvPr/>
          </p:nvSpPr>
          <p:spPr bwMode="auto">
            <a:xfrm>
              <a:off x="3343" y="895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2510" name="Text Box 46"/>
            <p:cNvSpPr txBox="1">
              <a:spLocks noChangeArrowheads="1"/>
            </p:cNvSpPr>
            <p:nvPr/>
          </p:nvSpPr>
          <p:spPr bwMode="auto">
            <a:xfrm>
              <a:off x="3366" y="1336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62511" name="Line 47"/>
            <p:cNvSpPr>
              <a:spLocks noChangeShapeType="1"/>
            </p:cNvSpPr>
            <p:nvPr/>
          </p:nvSpPr>
          <p:spPr bwMode="auto">
            <a:xfrm flipV="1">
              <a:off x="1317" y="908"/>
              <a:ext cx="1926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12" name="Line 48"/>
            <p:cNvSpPr>
              <a:spLocks noChangeShapeType="1"/>
            </p:cNvSpPr>
            <p:nvPr/>
          </p:nvSpPr>
          <p:spPr bwMode="auto">
            <a:xfrm flipV="1">
              <a:off x="1317" y="1842"/>
              <a:ext cx="1926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13" name="Line 49"/>
            <p:cNvSpPr>
              <a:spLocks noChangeShapeType="1"/>
            </p:cNvSpPr>
            <p:nvPr/>
          </p:nvSpPr>
          <p:spPr bwMode="auto">
            <a:xfrm>
              <a:off x="3243" y="908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14" name="Rectangle 50"/>
            <p:cNvSpPr>
              <a:spLocks noChangeArrowheads="1"/>
            </p:cNvSpPr>
            <p:nvPr/>
          </p:nvSpPr>
          <p:spPr bwMode="auto">
            <a:xfrm>
              <a:off x="1678" y="852"/>
              <a:ext cx="339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15" name="Rectangle 51"/>
            <p:cNvSpPr>
              <a:spLocks noChangeArrowheads="1"/>
            </p:cNvSpPr>
            <p:nvPr/>
          </p:nvSpPr>
          <p:spPr bwMode="auto">
            <a:xfrm>
              <a:off x="2247" y="1212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16" name="Rectangle 52"/>
            <p:cNvSpPr>
              <a:spLocks noChangeArrowheads="1"/>
            </p:cNvSpPr>
            <p:nvPr/>
          </p:nvSpPr>
          <p:spPr bwMode="auto">
            <a:xfrm>
              <a:off x="2533" y="852"/>
              <a:ext cx="347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17" name="Text Box 53"/>
            <p:cNvSpPr txBox="1">
              <a:spLocks noChangeArrowheads="1"/>
            </p:cNvSpPr>
            <p:nvPr/>
          </p:nvSpPr>
          <p:spPr bwMode="auto">
            <a:xfrm>
              <a:off x="1678" y="60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62518" name="Text Box 54"/>
            <p:cNvSpPr txBox="1">
              <a:spLocks noChangeArrowheads="1"/>
            </p:cNvSpPr>
            <p:nvPr/>
          </p:nvSpPr>
          <p:spPr bwMode="auto">
            <a:xfrm>
              <a:off x="1884" y="1212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62519" name="Text Box 55"/>
            <p:cNvSpPr txBox="1">
              <a:spLocks noChangeArrowheads="1"/>
            </p:cNvSpPr>
            <p:nvPr/>
          </p:nvSpPr>
          <p:spPr bwMode="auto">
            <a:xfrm>
              <a:off x="2533" y="60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62520" name="Text Box 56"/>
            <p:cNvSpPr txBox="1">
              <a:spLocks noChangeArrowheads="1"/>
            </p:cNvSpPr>
            <p:nvPr/>
          </p:nvSpPr>
          <p:spPr bwMode="auto">
            <a:xfrm>
              <a:off x="781" y="1241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521" name="Text Box 57"/>
            <p:cNvSpPr txBox="1">
              <a:spLocks noChangeArrowheads="1"/>
            </p:cNvSpPr>
            <p:nvPr/>
          </p:nvSpPr>
          <p:spPr bwMode="auto">
            <a:xfrm>
              <a:off x="3366" y="1212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522" name="Text Box 58"/>
            <p:cNvSpPr txBox="1">
              <a:spLocks noChangeArrowheads="1"/>
            </p:cNvSpPr>
            <p:nvPr/>
          </p:nvSpPr>
          <p:spPr bwMode="auto">
            <a:xfrm>
              <a:off x="2338" y="966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2523" name="Text Box 59"/>
            <p:cNvSpPr txBox="1">
              <a:spLocks noChangeArrowheads="1"/>
            </p:cNvSpPr>
            <p:nvPr/>
          </p:nvSpPr>
          <p:spPr bwMode="auto">
            <a:xfrm>
              <a:off x="2361" y="1336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62524" name="Text Box 60"/>
            <p:cNvSpPr txBox="1">
              <a:spLocks noChangeArrowheads="1"/>
            </p:cNvSpPr>
            <p:nvPr/>
          </p:nvSpPr>
          <p:spPr bwMode="auto">
            <a:xfrm>
              <a:off x="2338" y="1234"/>
              <a:ext cx="3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2526" name="Text Box 62"/>
          <p:cNvSpPr txBox="1">
            <a:spLocks noChangeArrowheads="1"/>
          </p:cNvSpPr>
          <p:nvPr/>
        </p:nvSpPr>
        <p:spPr bwMode="auto">
          <a:xfrm>
            <a:off x="1979613" y="309563"/>
            <a:ext cx="863600" cy="51911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62527" name="Text Box 63"/>
          <p:cNvSpPr txBox="1">
            <a:spLocks noChangeArrowheads="1"/>
          </p:cNvSpPr>
          <p:nvPr/>
        </p:nvSpPr>
        <p:spPr bwMode="auto">
          <a:xfrm>
            <a:off x="1833564" y="854076"/>
            <a:ext cx="30829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电路如图所示，试用叠加定理求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</a:p>
        </p:txBody>
      </p:sp>
      <p:grpSp>
        <p:nvGrpSpPr>
          <p:cNvPr id="62553" name="Group 89"/>
          <p:cNvGrpSpPr>
            <a:grpSpLocks/>
          </p:cNvGrpSpPr>
          <p:nvPr/>
        </p:nvGrpSpPr>
        <p:grpSpPr bwMode="auto">
          <a:xfrm>
            <a:off x="1739901" y="2089151"/>
            <a:ext cx="3908425" cy="1960563"/>
            <a:chOff x="466" y="1897"/>
            <a:chExt cx="2462" cy="1235"/>
          </a:xfrm>
        </p:grpSpPr>
        <p:sp>
          <p:nvSpPr>
            <p:cNvPr id="62529" name="Text Box 65"/>
            <p:cNvSpPr txBox="1">
              <a:spLocks noChangeArrowheads="1"/>
            </p:cNvSpPr>
            <p:nvPr/>
          </p:nvSpPr>
          <p:spPr bwMode="auto">
            <a:xfrm>
              <a:off x="586" y="2204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2530" name="Text Box 66"/>
            <p:cNvSpPr txBox="1">
              <a:spLocks noChangeArrowheads="1"/>
            </p:cNvSpPr>
            <p:nvPr/>
          </p:nvSpPr>
          <p:spPr bwMode="auto">
            <a:xfrm>
              <a:off x="609" y="2634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62532" name="Oval 68"/>
            <p:cNvSpPr>
              <a:spLocks noChangeArrowheads="1"/>
            </p:cNvSpPr>
            <p:nvPr/>
          </p:nvSpPr>
          <p:spPr bwMode="auto">
            <a:xfrm>
              <a:off x="860" y="2483"/>
              <a:ext cx="318" cy="320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33" name="Line 69"/>
            <p:cNvSpPr>
              <a:spLocks noChangeShapeType="1"/>
            </p:cNvSpPr>
            <p:nvPr/>
          </p:nvSpPr>
          <p:spPr bwMode="auto">
            <a:xfrm>
              <a:off x="1977" y="2199"/>
              <a:ext cx="0" cy="93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34" name="Line 70"/>
            <p:cNvSpPr>
              <a:spLocks noChangeShapeType="1"/>
            </p:cNvSpPr>
            <p:nvPr/>
          </p:nvSpPr>
          <p:spPr bwMode="auto">
            <a:xfrm>
              <a:off x="1002" y="2198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37" name="Line 73"/>
            <p:cNvSpPr>
              <a:spLocks noChangeShapeType="1"/>
            </p:cNvSpPr>
            <p:nvPr/>
          </p:nvSpPr>
          <p:spPr bwMode="auto">
            <a:xfrm flipV="1">
              <a:off x="1002" y="2198"/>
              <a:ext cx="1926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38" name="Line 74"/>
            <p:cNvSpPr>
              <a:spLocks noChangeShapeType="1"/>
            </p:cNvSpPr>
            <p:nvPr/>
          </p:nvSpPr>
          <p:spPr bwMode="auto">
            <a:xfrm flipV="1">
              <a:off x="1002" y="3132"/>
              <a:ext cx="1926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39" name="Line 75"/>
            <p:cNvSpPr>
              <a:spLocks noChangeShapeType="1"/>
            </p:cNvSpPr>
            <p:nvPr/>
          </p:nvSpPr>
          <p:spPr bwMode="auto">
            <a:xfrm>
              <a:off x="2928" y="2198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40" name="Rectangle 76"/>
            <p:cNvSpPr>
              <a:spLocks noChangeArrowheads="1"/>
            </p:cNvSpPr>
            <p:nvPr/>
          </p:nvSpPr>
          <p:spPr bwMode="auto">
            <a:xfrm>
              <a:off x="1363" y="2142"/>
              <a:ext cx="339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41" name="Rectangle 77"/>
            <p:cNvSpPr>
              <a:spLocks noChangeArrowheads="1"/>
            </p:cNvSpPr>
            <p:nvPr/>
          </p:nvSpPr>
          <p:spPr bwMode="auto">
            <a:xfrm>
              <a:off x="1932" y="2502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42" name="Rectangle 78"/>
            <p:cNvSpPr>
              <a:spLocks noChangeArrowheads="1"/>
            </p:cNvSpPr>
            <p:nvPr/>
          </p:nvSpPr>
          <p:spPr bwMode="auto">
            <a:xfrm>
              <a:off x="2218" y="2142"/>
              <a:ext cx="347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43" name="Text Box 79"/>
            <p:cNvSpPr txBox="1">
              <a:spLocks noChangeArrowheads="1"/>
            </p:cNvSpPr>
            <p:nvPr/>
          </p:nvSpPr>
          <p:spPr bwMode="auto">
            <a:xfrm>
              <a:off x="1363" y="189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62544" name="Text Box 80"/>
            <p:cNvSpPr txBox="1">
              <a:spLocks noChangeArrowheads="1"/>
            </p:cNvSpPr>
            <p:nvPr/>
          </p:nvSpPr>
          <p:spPr bwMode="auto">
            <a:xfrm>
              <a:off x="1569" y="2502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62545" name="Text Box 81"/>
            <p:cNvSpPr txBox="1">
              <a:spLocks noChangeArrowheads="1"/>
            </p:cNvSpPr>
            <p:nvPr/>
          </p:nvSpPr>
          <p:spPr bwMode="auto">
            <a:xfrm>
              <a:off x="2218" y="189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62546" name="Text Box 82"/>
            <p:cNvSpPr txBox="1">
              <a:spLocks noChangeArrowheads="1"/>
            </p:cNvSpPr>
            <p:nvPr/>
          </p:nvSpPr>
          <p:spPr bwMode="auto">
            <a:xfrm>
              <a:off x="466" y="2531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548" name="Text Box 84"/>
            <p:cNvSpPr txBox="1">
              <a:spLocks noChangeArrowheads="1"/>
            </p:cNvSpPr>
            <p:nvPr/>
          </p:nvSpPr>
          <p:spPr bwMode="auto">
            <a:xfrm>
              <a:off x="2023" y="2256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2549" name="Text Box 85"/>
            <p:cNvSpPr txBox="1">
              <a:spLocks noChangeArrowheads="1"/>
            </p:cNvSpPr>
            <p:nvPr/>
          </p:nvSpPr>
          <p:spPr bwMode="auto">
            <a:xfrm>
              <a:off x="2046" y="2626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graphicFrame>
          <p:nvGraphicFramePr>
            <p:cNvPr id="62551" name="Object 87"/>
            <p:cNvGraphicFramePr>
              <a:graphicFrameLocks noChangeAspect="1"/>
            </p:cNvGraphicFramePr>
            <p:nvPr/>
          </p:nvGraphicFramePr>
          <p:xfrm>
            <a:off x="2055" y="2502"/>
            <a:ext cx="248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37" name="公式" r:id="rId3" imgW="177480" imgH="241200" progId="Equation.3">
                    <p:embed/>
                  </p:oleObj>
                </mc:Choice>
                <mc:Fallback>
                  <p:oleObj name="公式" r:id="rId3" imgW="177480" imgH="241200" progId="Equation.3">
                    <p:embed/>
                    <p:pic>
                      <p:nvPicPr>
                        <p:cNvPr id="62551" name="Object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5" y="2502"/>
                          <a:ext cx="248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2578" name="Group 114"/>
          <p:cNvGrpSpPr>
            <a:grpSpLocks/>
          </p:cNvGrpSpPr>
          <p:nvPr/>
        </p:nvGrpSpPr>
        <p:grpSpPr bwMode="auto">
          <a:xfrm>
            <a:off x="6267450" y="2068513"/>
            <a:ext cx="3900488" cy="1960562"/>
            <a:chOff x="794" y="2801"/>
            <a:chExt cx="2457" cy="1235"/>
          </a:xfrm>
        </p:grpSpPr>
        <p:graphicFrame>
          <p:nvGraphicFramePr>
            <p:cNvPr id="62552" name="Object 88"/>
            <p:cNvGraphicFramePr>
              <a:graphicFrameLocks noChangeAspect="1"/>
            </p:cNvGraphicFramePr>
            <p:nvPr/>
          </p:nvGraphicFramePr>
          <p:xfrm>
            <a:off x="1847" y="3416"/>
            <a:ext cx="248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38" name="公式" r:id="rId5" imgW="177480" imgH="241200" progId="Equation.3">
                    <p:embed/>
                  </p:oleObj>
                </mc:Choice>
                <mc:Fallback>
                  <p:oleObj name="公式" r:id="rId5" imgW="177480" imgH="241200" progId="Equation.3">
                    <p:embed/>
                    <p:pic>
                      <p:nvPicPr>
                        <p:cNvPr id="62552" name="Object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7" y="3416"/>
                          <a:ext cx="248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557" name="Oval 93"/>
            <p:cNvSpPr>
              <a:spLocks noChangeArrowheads="1"/>
            </p:cNvSpPr>
            <p:nvPr/>
          </p:nvSpPr>
          <p:spPr bwMode="auto">
            <a:xfrm>
              <a:off x="2560" y="3393"/>
              <a:ext cx="297" cy="313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59" name="Line 95"/>
            <p:cNvSpPr>
              <a:spLocks noChangeShapeType="1"/>
            </p:cNvSpPr>
            <p:nvPr/>
          </p:nvSpPr>
          <p:spPr bwMode="auto">
            <a:xfrm>
              <a:off x="1769" y="3103"/>
              <a:ext cx="0" cy="93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60" name="Line 96"/>
            <p:cNvSpPr>
              <a:spLocks noChangeShapeType="1"/>
            </p:cNvSpPr>
            <p:nvPr/>
          </p:nvSpPr>
          <p:spPr bwMode="auto">
            <a:xfrm>
              <a:off x="794" y="3102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61" name="Text Box 97"/>
            <p:cNvSpPr txBox="1">
              <a:spLocks noChangeArrowheads="1"/>
            </p:cNvSpPr>
            <p:nvPr/>
          </p:nvSpPr>
          <p:spPr bwMode="auto">
            <a:xfrm>
              <a:off x="2820" y="3089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2562" name="Text Box 98"/>
            <p:cNvSpPr txBox="1">
              <a:spLocks noChangeArrowheads="1"/>
            </p:cNvSpPr>
            <p:nvPr/>
          </p:nvSpPr>
          <p:spPr bwMode="auto">
            <a:xfrm>
              <a:off x="2843" y="3530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62563" name="Line 99"/>
            <p:cNvSpPr>
              <a:spLocks noChangeShapeType="1"/>
            </p:cNvSpPr>
            <p:nvPr/>
          </p:nvSpPr>
          <p:spPr bwMode="auto">
            <a:xfrm flipV="1">
              <a:off x="794" y="3102"/>
              <a:ext cx="1926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64" name="Line 100"/>
            <p:cNvSpPr>
              <a:spLocks noChangeShapeType="1"/>
            </p:cNvSpPr>
            <p:nvPr/>
          </p:nvSpPr>
          <p:spPr bwMode="auto">
            <a:xfrm flipV="1">
              <a:off x="794" y="4036"/>
              <a:ext cx="1926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65" name="Line 101"/>
            <p:cNvSpPr>
              <a:spLocks noChangeShapeType="1"/>
            </p:cNvSpPr>
            <p:nvPr/>
          </p:nvSpPr>
          <p:spPr bwMode="auto">
            <a:xfrm>
              <a:off x="2720" y="3102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66" name="Rectangle 102"/>
            <p:cNvSpPr>
              <a:spLocks noChangeArrowheads="1"/>
            </p:cNvSpPr>
            <p:nvPr/>
          </p:nvSpPr>
          <p:spPr bwMode="auto">
            <a:xfrm>
              <a:off x="1155" y="3046"/>
              <a:ext cx="339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67" name="Rectangle 103"/>
            <p:cNvSpPr>
              <a:spLocks noChangeArrowheads="1"/>
            </p:cNvSpPr>
            <p:nvPr/>
          </p:nvSpPr>
          <p:spPr bwMode="auto">
            <a:xfrm>
              <a:off x="1724" y="3406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68" name="Rectangle 104"/>
            <p:cNvSpPr>
              <a:spLocks noChangeArrowheads="1"/>
            </p:cNvSpPr>
            <p:nvPr/>
          </p:nvSpPr>
          <p:spPr bwMode="auto">
            <a:xfrm>
              <a:off x="2010" y="3046"/>
              <a:ext cx="347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2569" name="Text Box 105"/>
            <p:cNvSpPr txBox="1">
              <a:spLocks noChangeArrowheads="1"/>
            </p:cNvSpPr>
            <p:nvPr/>
          </p:nvSpPr>
          <p:spPr bwMode="auto">
            <a:xfrm>
              <a:off x="1155" y="2801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62570" name="Text Box 106"/>
            <p:cNvSpPr txBox="1">
              <a:spLocks noChangeArrowheads="1"/>
            </p:cNvSpPr>
            <p:nvPr/>
          </p:nvSpPr>
          <p:spPr bwMode="auto">
            <a:xfrm>
              <a:off x="1361" y="3406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62571" name="Text Box 107"/>
            <p:cNvSpPr txBox="1">
              <a:spLocks noChangeArrowheads="1"/>
            </p:cNvSpPr>
            <p:nvPr/>
          </p:nvSpPr>
          <p:spPr bwMode="auto">
            <a:xfrm>
              <a:off x="2010" y="2801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62573" name="Text Box 109"/>
            <p:cNvSpPr txBox="1">
              <a:spLocks noChangeArrowheads="1"/>
            </p:cNvSpPr>
            <p:nvPr/>
          </p:nvSpPr>
          <p:spPr bwMode="auto">
            <a:xfrm>
              <a:off x="2843" y="3406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574" name="Text Box 110"/>
            <p:cNvSpPr txBox="1">
              <a:spLocks noChangeArrowheads="1"/>
            </p:cNvSpPr>
            <p:nvPr/>
          </p:nvSpPr>
          <p:spPr bwMode="auto">
            <a:xfrm>
              <a:off x="1815" y="3160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2575" name="Text Box 111"/>
            <p:cNvSpPr txBox="1">
              <a:spLocks noChangeArrowheads="1"/>
            </p:cNvSpPr>
            <p:nvPr/>
          </p:nvSpPr>
          <p:spPr bwMode="auto">
            <a:xfrm>
              <a:off x="1838" y="3530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</p:grpSp>
      <p:sp>
        <p:nvSpPr>
          <p:cNvPr id="62579" name="Text Box 115"/>
          <p:cNvSpPr txBox="1">
            <a:spLocks noChangeArrowheads="1"/>
          </p:cNvSpPr>
          <p:nvPr/>
        </p:nvSpPr>
        <p:spPr bwMode="auto">
          <a:xfrm>
            <a:off x="2200275" y="4365625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6V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电源单独作用：</a:t>
            </a:r>
          </a:p>
        </p:txBody>
      </p:sp>
      <p:graphicFrame>
        <p:nvGraphicFramePr>
          <p:cNvPr id="62582" name="Object 118"/>
          <p:cNvGraphicFramePr>
            <a:graphicFrameLocks noChangeAspect="1"/>
          </p:cNvGraphicFramePr>
          <p:nvPr/>
        </p:nvGraphicFramePr>
        <p:xfrm>
          <a:off x="2100264" y="4822825"/>
          <a:ext cx="3716337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9" name="公式" r:id="rId7" imgW="1739880" imgH="431640" progId="Equation.3">
                  <p:embed/>
                </p:oleObj>
              </mc:Choice>
              <mc:Fallback>
                <p:oleObj name="公式" r:id="rId7" imgW="1739880" imgH="431640" progId="Equation.3">
                  <p:embed/>
                  <p:pic>
                    <p:nvPicPr>
                      <p:cNvPr id="62582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0264" y="4822825"/>
                        <a:ext cx="3716337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83" name="Object 119"/>
          <p:cNvGraphicFramePr>
            <a:graphicFrameLocks noChangeAspect="1"/>
          </p:cNvGraphicFramePr>
          <p:nvPr/>
        </p:nvGraphicFramePr>
        <p:xfrm>
          <a:off x="5268913" y="5932488"/>
          <a:ext cx="336391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0" name="公式" r:id="rId9" imgW="1574640" imgH="241200" progId="Equation.3">
                  <p:embed/>
                </p:oleObj>
              </mc:Choice>
              <mc:Fallback>
                <p:oleObj name="公式" r:id="rId9" imgW="1574640" imgH="241200" progId="Equation.3">
                  <p:embed/>
                  <p:pic>
                    <p:nvPicPr>
                      <p:cNvPr id="62583" name="Object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8913" y="5932488"/>
                        <a:ext cx="3363912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584" name="Text Box 120"/>
          <p:cNvSpPr txBox="1">
            <a:spLocks noChangeArrowheads="1"/>
          </p:cNvSpPr>
          <p:nvPr/>
        </p:nvSpPr>
        <p:spPr bwMode="auto">
          <a:xfrm>
            <a:off x="6381750" y="4365625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8V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电源单独作用：</a:t>
            </a:r>
          </a:p>
        </p:txBody>
      </p:sp>
      <p:graphicFrame>
        <p:nvGraphicFramePr>
          <p:cNvPr id="62585" name="Object 121"/>
          <p:cNvGraphicFramePr>
            <a:graphicFrameLocks noChangeAspect="1"/>
          </p:cNvGraphicFramePr>
          <p:nvPr/>
        </p:nvGraphicFramePr>
        <p:xfrm>
          <a:off x="6438900" y="4822825"/>
          <a:ext cx="41783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1" name="公式" r:id="rId11" imgW="1955520" imgH="431640" progId="Equation.3">
                  <p:embed/>
                </p:oleObj>
              </mc:Choice>
              <mc:Fallback>
                <p:oleObj name="公式" r:id="rId11" imgW="1955520" imgH="431640" progId="Equation.3">
                  <p:embed/>
                  <p:pic>
                    <p:nvPicPr>
                      <p:cNvPr id="62585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8900" y="4822825"/>
                        <a:ext cx="4178300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586" name="Text Box 122"/>
          <p:cNvSpPr txBox="1">
            <a:spLocks noChangeArrowheads="1"/>
          </p:cNvSpPr>
          <p:nvPr/>
        </p:nvSpPr>
        <p:spPr bwMode="auto">
          <a:xfrm>
            <a:off x="2200275" y="5989638"/>
            <a:ext cx="3068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）根据叠加定理</a:t>
            </a: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62587" name="Text Box 123"/>
          <p:cNvSpPr txBox="1">
            <a:spLocks noChangeArrowheads="1"/>
          </p:cNvSpPr>
          <p:nvPr/>
        </p:nvSpPr>
        <p:spPr bwMode="auto">
          <a:xfrm>
            <a:off x="2049463" y="1828801"/>
            <a:ext cx="576262" cy="519113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解</a:t>
            </a:r>
          </a:p>
        </p:txBody>
      </p:sp>
    </p:spTree>
    <p:extLst>
      <p:ext uri="{BB962C8B-B14F-4D97-AF65-F5344CB8AC3E}">
        <p14:creationId xmlns:p14="http://schemas.microsoft.com/office/powerpoint/2010/main" val="264008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2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62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2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2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2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2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2000"/>
                                        <p:tgtEl>
                                          <p:spTgt spid="6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62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2000"/>
                                        <p:tgtEl>
                                          <p:spTgt spid="62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2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7" dur="2000"/>
                                        <p:tgtEl>
                                          <p:spTgt spid="6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26" grpId="0" animBg="1"/>
      <p:bldP spid="62527" grpId="0"/>
      <p:bldP spid="62579" grpId="0"/>
      <p:bldP spid="62584" grpId="0"/>
      <p:bldP spid="62586" grpId="0"/>
      <p:bldP spid="6258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35" name="Group 95"/>
          <p:cNvGrpSpPr>
            <a:grpSpLocks/>
          </p:cNvGrpSpPr>
          <p:nvPr/>
        </p:nvGrpSpPr>
        <p:grpSpPr bwMode="auto">
          <a:xfrm>
            <a:off x="4884738" y="63501"/>
            <a:ext cx="4767262" cy="2468563"/>
            <a:chOff x="516" y="476"/>
            <a:chExt cx="3003" cy="1555"/>
          </a:xfrm>
        </p:grpSpPr>
        <p:sp>
          <p:nvSpPr>
            <p:cNvPr id="61508" name="Text Box 68"/>
            <p:cNvSpPr txBox="1">
              <a:spLocks noChangeArrowheads="1"/>
            </p:cNvSpPr>
            <p:nvPr/>
          </p:nvSpPr>
          <p:spPr bwMode="auto">
            <a:xfrm>
              <a:off x="731" y="1096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1509" name="Text Box 69"/>
            <p:cNvSpPr txBox="1">
              <a:spLocks noChangeArrowheads="1"/>
            </p:cNvSpPr>
            <p:nvPr/>
          </p:nvSpPr>
          <p:spPr bwMode="auto">
            <a:xfrm>
              <a:off x="731" y="1515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61510" name="Oval 70"/>
            <p:cNvSpPr>
              <a:spLocks noChangeArrowheads="1"/>
            </p:cNvSpPr>
            <p:nvPr/>
          </p:nvSpPr>
          <p:spPr bwMode="auto">
            <a:xfrm>
              <a:off x="961" y="1371"/>
              <a:ext cx="331" cy="326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11" name="Line 71"/>
            <p:cNvSpPr>
              <a:spLocks noChangeShapeType="1"/>
            </p:cNvSpPr>
            <p:nvPr/>
          </p:nvSpPr>
          <p:spPr bwMode="auto">
            <a:xfrm>
              <a:off x="2131" y="1117"/>
              <a:ext cx="0" cy="91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12" name="Line 72"/>
            <p:cNvSpPr>
              <a:spLocks noChangeShapeType="1"/>
            </p:cNvSpPr>
            <p:nvPr/>
          </p:nvSpPr>
          <p:spPr bwMode="auto">
            <a:xfrm>
              <a:off x="1116" y="764"/>
              <a:ext cx="0" cy="126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13" name="Text Box 73"/>
            <p:cNvSpPr txBox="1">
              <a:spLocks noChangeArrowheads="1"/>
            </p:cNvSpPr>
            <p:nvPr/>
          </p:nvSpPr>
          <p:spPr bwMode="auto">
            <a:xfrm>
              <a:off x="2185" y="1142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1514" name="Text Box 74"/>
            <p:cNvSpPr txBox="1">
              <a:spLocks noChangeArrowheads="1"/>
            </p:cNvSpPr>
            <p:nvPr/>
          </p:nvSpPr>
          <p:spPr bwMode="auto">
            <a:xfrm>
              <a:off x="2177" y="1515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61515" name="Line 75"/>
            <p:cNvSpPr>
              <a:spLocks noChangeShapeType="1"/>
            </p:cNvSpPr>
            <p:nvPr/>
          </p:nvSpPr>
          <p:spPr bwMode="auto">
            <a:xfrm>
              <a:off x="1116" y="1117"/>
              <a:ext cx="1995" cy="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16" name="Line 76"/>
            <p:cNvSpPr>
              <a:spLocks noChangeShapeType="1"/>
            </p:cNvSpPr>
            <p:nvPr/>
          </p:nvSpPr>
          <p:spPr bwMode="auto">
            <a:xfrm flipV="1">
              <a:off x="1116" y="2030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17" name="Line 77"/>
            <p:cNvSpPr>
              <a:spLocks noChangeShapeType="1"/>
            </p:cNvSpPr>
            <p:nvPr/>
          </p:nvSpPr>
          <p:spPr bwMode="auto">
            <a:xfrm>
              <a:off x="3111" y="765"/>
              <a:ext cx="0" cy="126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18" name="Rectangle 78"/>
            <p:cNvSpPr>
              <a:spLocks noChangeArrowheads="1"/>
            </p:cNvSpPr>
            <p:nvPr/>
          </p:nvSpPr>
          <p:spPr bwMode="auto">
            <a:xfrm>
              <a:off x="2425" y="1060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19" name="Rectangle 79"/>
            <p:cNvSpPr>
              <a:spLocks noChangeArrowheads="1"/>
            </p:cNvSpPr>
            <p:nvPr/>
          </p:nvSpPr>
          <p:spPr bwMode="auto">
            <a:xfrm>
              <a:off x="2086" y="1369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20" name="Line 80"/>
            <p:cNvSpPr>
              <a:spLocks noChangeShapeType="1"/>
            </p:cNvSpPr>
            <p:nvPr/>
          </p:nvSpPr>
          <p:spPr bwMode="auto">
            <a:xfrm flipV="1">
              <a:off x="1116" y="764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21" name="Rectangle 81"/>
            <p:cNvSpPr>
              <a:spLocks noChangeArrowheads="1"/>
            </p:cNvSpPr>
            <p:nvPr/>
          </p:nvSpPr>
          <p:spPr bwMode="auto">
            <a:xfrm>
              <a:off x="1898" y="708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22" name="Text Box 82"/>
            <p:cNvSpPr txBox="1">
              <a:spLocks noChangeArrowheads="1"/>
            </p:cNvSpPr>
            <p:nvPr/>
          </p:nvSpPr>
          <p:spPr bwMode="auto">
            <a:xfrm>
              <a:off x="2425" y="1166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61523" name="Text Box 83"/>
            <p:cNvSpPr txBox="1">
              <a:spLocks noChangeArrowheads="1"/>
            </p:cNvSpPr>
            <p:nvPr/>
          </p:nvSpPr>
          <p:spPr bwMode="auto">
            <a:xfrm>
              <a:off x="1723" y="1371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61524" name="Text Box 84"/>
            <p:cNvSpPr txBox="1">
              <a:spLocks noChangeArrowheads="1"/>
            </p:cNvSpPr>
            <p:nvPr/>
          </p:nvSpPr>
          <p:spPr bwMode="auto">
            <a:xfrm>
              <a:off x="1898" y="476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61525" name="Text Box 85"/>
            <p:cNvSpPr txBox="1">
              <a:spLocks noChangeArrowheads="1"/>
            </p:cNvSpPr>
            <p:nvPr/>
          </p:nvSpPr>
          <p:spPr bwMode="auto">
            <a:xfrm>
              <a:off x="516" y="1392"/>
              <a:ext cx="4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12V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1526" name="Text Box 86"/>
            <p:cNvSpPr txBox="1">
              <a:spLocks noChangeArrowheads="1"/>
            </p:cNvSpPr>
            <p:nvPr/>
          </p:nvSpPr>
          <p:spPr bwMode="auto">
            <a:xfrm>
              <a:off x="3111" y="163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3A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1527" name="Text Box 87"/>
            <p:cNvSpPr txBox="1">
              <a:spLocks noChangeArrowheads="1"/>
            </p:cNvSpPr>
            <p:nvPr/>
          </p:nvSpPr>
          <p:spPr bwMode="auto">
            <a:xfrm>
              <a:off x="1717" y="829"/>
              <a:ext cx="36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1528" name="Oval 88"/>
            <p:cNvSpPr>
              <a:spLocks noChangeArrowheads="1"/>
            </p:cNvSpPr>
            <p:nvPr/>
          </p:nvSpPr>
          <p:spPr bwMode="auto">
            <a:xfrm>
              <a:off x="1388" y="964"/>
              <a:ext cx="358" cy="335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29" name="Line 89"/>
            <p:cNvSpPr>
              <a:spLocks noChangeShapeType="1"/>
            </p:cNvSpPr>
            <p:nvPr/>
          </p:nvSpPr>
          <p:spPr bwMode="auto">
            <a:xfrm>
              <a:off x="1565" y="973"/>
              <a:ext cx="0" cy="295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30" name="Line 90"/>
            <p:cNvSpPr>
              <a:spLocks noChangeShapeType="1"/>
            </p:cNvSpPr>
            <p:nvPr/>
          </p:nvSpPr>
          <p:spPr bwMode="auto">
            <a:xfrm>
              <a:off x="1723" y="1117"/>
              <a:ext cx="29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31" name="Oval 91"/>
            <p:cNvSpPr>
              <a:spLocks noChangeArrowheads="1"/>
            </p:cNvSpPr>
            <p:nvPr/>
          </p:nvSpPr>
          <p:spPr bwMode="auto">
            <a:xfrm>
              <a:off x="2966" y="1361"/>
              <a:ext cx="289" cy="307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32" name="Line 92"/>
            <p:cNvSpPr>
              <a:spLocks noChangeShapeType="1"/>
            </p:cNvSpPr>
            <p:nvPr/>
          </p:nvSpPr>
          <p:spPr bwMode="auto">
            <a:xfrm>
              <a:off x="2952" y="1515"/>
              <a:ext cx="317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33" name="Line 93"/>
            <p:cNvSpPr>
              <a:spLocks noChangeShapeType="1"/>
            </p:cNvSpPr>
            <p:nvPr/>
          </p:nvSpPr>
          <p:spPr bwMode="auto">
            <a:xfrm>
              <a:off x="3111" y="1757"/>
              <a:ext cx="0" cy="16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34" name="Text Box 94"/>
            <p:cNvSpPr txBox="1">
              <a:spLocks noChangeArrowheads="1"/>
            </p:cNvSpPr>
            <p:nvPr/>
          </p:nvSpPr>
          <p:spPr bwMode="auto">
            <a:xfrm>
              <a:off x="2185" y="1392"/>
              <a:ext cx="3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536" name="Group 96"/>
          <p:cNvGrpSpPr>
            <a:grpSpLocks/>
          </p:cNvGrpSpPr>
          <p:nvPr/>
        </p:nvGrpSpPr>
        <p:grpSpPr bwMode="auto">
          <a:xfrm>
            <a:off x="1935164" y="3135313"/>
            <a:ext cx="4160837" cy="2468562"/>
            <a:chOff x="637" y="1137"/>
            <a:chExt cx="2621" cy="1555"/>
          </a:xfrm>
        </p:grpSpPr>
        <p:sp>
          <p:nvSpPr>
            <p:cNvPr id="61537" name="Text Box 97"/>
            <p:cNvSpPr txBox="1">
              <a:spLocks noChangeArrowheads="1"/>
            </p:cNvSpPr>
            <p:nvPr/>
          </p:nvSpPr>
          <p:spPr bwMode="auto">
            <a:xfrm>
              <a:off x="852" y="1757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1538" name="Text Box 98"/>
            <p:cNvSpPr txBox="1">
              <a:spLocks noChangeArrowheads="1"/>
            </p:cNvSpPr>
            <p:nvPr/>
          </p:nvSpPr>
          <p:spPr bwMode="auto">
            <a:xfrm>
              <a:off x="852" y="2176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61539" name="Oval 99"/>
            <p:cNvSpPr>
              <a:spLocks noChangeArrowheads="1"/>
            </p:cNvSpPr>
            <p:nvPr/>
          </p:nvSpPr>
          <p:spPr bwMode="auto">
            <a:xfrm>
              <a:off x="1089" y="2025"/>
              <a:ext cx="314" cy="306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40" name="Line 100"/>
            <p:cNvSpPr>
              <a:spLocks noChangeShapeType="1"/>
            </p:cNvSpPr>
            <p:nvPr/>
          </p:nvSpPr>
          <p:spPr bwMode="auto">
            <a:xfrm>
              <a:off x="2252" y="1778"/>
              <a:ext cx="0" cy="91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41" name="Line 101"/>
            <p:cNvSpPr>
              <a:spLocks noChangeShapeType="1"/>
            </p:cNvSpPr>
            <p:nvPr/>
          </p:nvSpPr>
          <p:spPr bwMode="auto">
            <a:xfrm>
              <a:off x="1237" y="1425"/>
              <a:ext cx="0" cy="126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42" name="Text Box 102"/>
            <p:cNvSpPr txBox="1">
              <a:spLocks noChangeArrowheads="1"/>
            </p:cNvSpPr>
            <p:nvPr/>
          </p:nvSpPr>
          <p:spPr bwMode="auto">
            <a:xfrm>
              <a:off x="2306" y="1803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1543" name="Text Box 103"/>
            <p:cNvSpPr txBox="1">
              <a:spLocks noChangeArrowheads="1"/>
            </p:cNvSpPr>
            <p:nvPr/>
          </p:nvSpPr>
          <p:spPr bwMode="auto">
            <a:xfrm>
              <a:off x="2298" y="2176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61544" name="Line 104"/>
            <p:cNvSpPr>
              <a:spLocks noChangeShapeType="1"/>
            </p:cNvSpPr>
            <p:nvPr/>
          </p:nvSpPr>
          <p:spPr bwMode="auto">
            <a:xfrm>
              <a:off x="1927" y="1778"/>
              <a:ext cx="1305" cy="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45" name="Line 105"/>
            <p:cNvSpPr>
              <a:spLocks noChangeShapeType="1"/>
            </p:cNvSpPr>
            <p:nvPr/>
          </p:nvSpPr>
          <p:spPr bwMode="auto">
            <a:xfrm flipV="1">
              <a:off x="1237" y="2691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46" name="Line 106"/>
            <p:cNvSpPr>
              <a:spLocks noChangeShapeType="1"/>
            </p:cNvSpPr>
            <p:nvPr/>
          </p:nvSpPr>
          <p:spPr bwMode="auto">
            <a:xfrm>
              <a:off x="3232" y="1426"/>
              <a:ext cx="0" cy="62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47" name="Rectangle 107"/>
            <p:cNvSpPr>
              <a:spLocks noChangeArrowheads="1"/>
            </p:cNvSpPr>
            <p:nvPr/>
          </p:nvSpPr>
          <p:spPr bwMode="auto">
            <a:xfrm>
              <a:off x="2546" y="1721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48" name="Rectangle 108"/>
            <p:cNvSpPr>
              <a:spLocks noChangeArrowheads="1"/>
            </p:cNvSpPr>
            <p:nvPr/>
          </p:nvSpPr>
          <p:spPr bwMode="auto">
            <a:xfrm>
              <a:off x="2207" y="2030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49" name="Line 109"/>
            <p:cNvSpPr>
              <a:spLocks noChangeShapeType="1"/>
            </p:cNvSpPr>
            <p:nvPr/>
          </p:nvSpPr>
          <p:spPr bwMode="auto">
            <a:xfrm flipV="1">
              <a:off x="1237" y="1425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50" name="Rectangle 110"/>
            <p:cNvSpPr>
              <a:spLocks noChangeArrowheads="1"/>
            </p:cNvSpPr>
            <p:nvPr/>
          </p:nvSpPr>
          <p:spPr bwMode="auto">
            <a:xfrm>
              <a:off x="2019" y="1369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51" name="Text Box 111"/>
            <p:cNvSpPr txBox="1">
              <a:spLocks noChangeArrowheads="1"/>
            </p:cNvSpPr>
            <p:nvPr/>
          </p:nvSpPr>
          <p:spPr bwMode="auto">
            <a:xfrm>
              <a:off x="2546" y="182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61552" name="Text Box 112"/>
            <p:cNvSpPr txBox="1">
              <a:spLocks noChangeArrowheads="1"/>
            </p:cNvSpPr>
            <p:nvPr/>
          </p:nvSpPr>
          <p:spPr bwMode="auto">
            <a:xfrm>
              <a:off x="1844" y="2032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61553" name="Text Box 113"/>
            <p:cNvSpPr txBox="1">
              <a:spLocks noChangeArrowheads="1"/>
            </p:cNvSpPr>
            <p:nvPr/>
          </p:nvSpPr>
          <p:spPr bwMode="auto">
            <a:xfrm>
              <a:off x="2019" y="113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61554" name="Text Box 114"/>
            <p:cNvSpPr txBox="1">
              <a:spLocks noChangeArrowheads="1"/>
            </p:cNvSpPr>
            <p:nvPr/>
          </p:nvSpPr>
          <p:spPr bwMode="auto">
            <a:xfrm>
              <a:off x="637" y="2053"/>
              <a:ext cx="4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12V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1555" name="Line 115"/>
            <p:cNvSpPr>
              <a:spLocks noChangeShapeType="1"/>
            </p:cNvSpPr>
            <p:nvPr/>
          </p:nvSpPr>
          <p:spPr bwMode="auto">
            <a:xfrm>
              <a:off x="1237" y="1782"/>
              <a:ext cx="282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56" name="Line 116"/>
            <p:cNvSpPr>
              <a:spLocks noChangeShapeType="1"/>
            </p:cNvSpPr>
            <p:nvPr/>
          </p:nvSpPr>
          <p:spPr bwMode="auto">
            <a:xfrm flipV="1">
              <a:off x="3232" y="2425"/>
              <a:ext cx="0" cy="26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57" name="Oval 117"/>
            <p:cNvSpPr>
              <a:spLocks noChangeArrowheads="1"/>
            </p:cNvSpPr>
            <p:nvPr/>
          </p:nvSpPr>
          <p:spPr bwMode="auto">
            <a:xfrm>
              <a:off x="3206" y="2379"/>
              <a:ext cx="52" cy="46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58" name="Oval 118"/>
            <p:cNvSpPr>
              <a:spLocks noChangeArrowheads="1"/>
            </p:cNvSpPr>
            <p:nvPr/>
          </p:nvSpPr>
          <p:spPr bwMode="auto">
            <a:xfrm>
              <a:off x="3206" y="2038"/>
              <a:ext cx="52" cy="46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59" name="Oval 119"/>
            <p:cNvSpPr>
              <a:spLocks noChangeArrowheads="1"/>
            </p:cNvSpPr>
            <p:nvPr/>
          </p:nvSpPr>
          <p:spPr bwMode="auto">
            <a:xfrm>
              <a:off x="1519" y="1755"/>
              <a:ext cx="52" cy="46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1560" name="Oval 120"/>
            <p:cNvSpPr>
              <a:spLocks noChangeArrowheads="1"/>
            </p:cNvSpPr>
            <p:nvPr/>
          </p:nvSpPr>
          <p:spPr bwMode="auto">
            <a:xfrm>
              <a:off x="1875" y="1755"/>
              <a:ext cx="52" cy="46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aphicFrame>
          <p:nvGraphicFramePr>
            <p:cNvPr id="61561" name="Object 121"/>
            <p:cNvGraphicFramePr>
              <a:graphicFrameLocks noChangeAspect="1"/>
            </p:cNvGraphicFramePr>
            <p:nvPr/>
          </p:nvGraphicFramePr>
          <p:xfrm>
            <a:off x="2338" y="2053"/>
            <a:ext cx="248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16" name="公式" r:id="rId3" imgW="177480" imgH="241200" progId="Equation.3">
                    <p:embed/>
                  </p:oleObj>
                </mc:Choice>
                <mc:Fallback>
                  <p:oleObj name="公式" r:id="rId3" imgW="177480" imgH="241200" progId="Equation.3">
                    <p:embed/>
                    <p:pic>
                      <p:nvPicPr>
                        <p:cNvPr id="61561" name="Object 1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8" y="2053"/>
                          <a:ext cx="248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585" name="Text Box 145"/>
          <p:cNvSpPr txBox="1">
            <a:spLocks noChangeArrowheads="1"/>
          </p:cNvSpPr>
          <p:nvPr/>
        </p:nvSpPr>
        <p:spPr bwMode="auto">
          <a:xfrm>
            <a:off x="1979613" y="306388"/>
            <a:ext cx="863600" cy="51911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61586" name="Text Box 146"/>
          <p:cNvSpPr txBox="1">
            <a:spLocks noChangeArrowheads="1"/>
          </p:cNvSpPr>
          <p:nvPr/>
        </p:nvSpPr>
        <p:spPr bwMode="auto">
          <a:xfrm>
            <a:off x="1833564" y="854076"/>
            <a:ext cx="30829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电路如图所示，试用叠加定理求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</a:p>
        </p:txBody>
      </p:sp>
      <p:sp>
        <p:nvSpPr>
          <p:cNvPr id="61587" name="Text Box 147"/>
          <p:cNvSpPr txBox="1">
            <a:spLocks noChangeArrowheads="1"/>
          </p:cNvSpPr>
          <p:nvPr/>
        </p:nvSpPr>
        <p:spPr bwMode="auto">
          <a:xfrm>
            <a:off x="6296025" y="3833813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12V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电源单独作用：</a:t>
            </a:r>
          </a:p>
        </p:txBody>
      </p:sp>
      <p:graphicFrame>
        <p:nvGraphicFramePr>
          <p:cNvPr id="61588" name="Object 148"/>
          <p:cNvGraphicFramePr>
            <a:graphicFrameLocks noChangeAspect="1"/>
          </p:cNvGraphicFramePr>
          <p:nvPr/>
        </p:nvGraphicFramePr>
        <p:xfrm>
          <a:off x="6684963" y="4318001"/>
          <a:ext cx="3065462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7" name="公式" r:id="rId5" imgW="1434960" imgH="406080" progId="Equation.3">
                  <p:embed/>
                </p:oleObj>
              </mc:Choice>
              <mc:Fallback>
                <p:oleObj name="公式" r:id="rId5" imgW="1434960" imgH="406080" progId="Equation.3">
                  <p:embed/>
                  <p:pic>
                    <p:nvPicPr>
                      <p:cNvPr id="61588" name="Object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4963" y="4318001"/>
                        <a:ext cx="3065462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91" name="Text Box 151"/>
          <p:cNvSpPr txBox="1">
            <a:spLocks noChangeArrowheads="1"/>
          </p:cNvSpPr>
          <p:nvPr/>
        </p:nvSpPr>
        <p:spPr bwMode="auto">
          <a:xfrm>
            <a:off x="1987551" y="3073401"/>
            <a:ext cx="576263" cy="519113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解</a:t>
            </a:r>
          </a:p>
        </p:txBody>
      </p:sp>
    </p:spTree>
    <p:extLst>
      <p:ext uri="{BB962C8B-B14F-4D97-AF65-F5344CB8AC3E}">
        <p14:creationId xmlns:p14="http://schemas.microsoft.com/office/powerpoint/2010/main" val="27016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6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6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2000"/>
                                        <p:tgtEl>
                                          <p:spTgt spid="6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85" grpId="0" animBg="1"/>
      <p:bldP spid="61586" grpId="0"/>
      <p:bldP spid="61587" grpId="0"/>
      <p:bldP spid="6159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99" name="Group 59"/>
          <p:cNvGrpSpPr>
            <a:grpSpLocks/>
          </p:cNvGrpSpPr>
          <p:nvPr/>
        </p:nvGrpSpPr>
        <p:grpSpPr bwMode="auto">
          <a:xfrm>
            <a:off x="2047875" y="2849564"/>
            <a:ext cx="3817938" cy="2490787"/>
            <a:chOff x="330" y="1795"/>
            <a:chExt cx="2405" cy="1569"/>
          </a:xfrm>
        </p:grpSpPr>
        <p:sp>
          <p:nvSpPr>
            <p:cNvPr id="87045" name="Line 5"/>
            <p:cNvSpPr>
              <a:spLocks noChangeShapeType="1"/>
            </p:cNvSpPr>
            <p:nvPr/>
          </p:nvSpPr>
          <p:spPr bwMode="auto">
            <a:xfrm>
              <a:off x="2325" y="2084"/>
              <a:ext cx="0" cy="128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46" name="Text Box 6"/>
            <p:cNvSpPr txBox="1">
              <a:spLocks noChangeArrowheads="1"/>
            </p:cNvSpPr>
            <p:nvPr/>
          </p:nvSpPr>
          <p:spPr bwMode="auto">
            <a:xfrm>
              <a:off x="2327" y="2978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3A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7047" name="Line 7"/>
            <p:cNvSpPr>
              <a:spLocks noChangeShapeType="1"/>
            </p:cNvSpPr>
            <p:nvPr/>
          </p:nvSpPr>
          <p:spPr bwMode="auto">
            <a:xfrm>
              <a:off x="2327" y="3054"/>
              <a:ext cx="0" cy="16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48" name="Oval 8"/>
            <p:cNvSpPr>
              <a:spLocks noChangeArrowheads="1"/>
            </p:cNvSpPr>
            <p:nvPr/>
          </p:nvSpPr>
          <p:spPr bwMode="auto">
            <a:xfrm>
              <a:off x="1060" y="2413"/>
              <a:ext cx="52" cy="46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49" name="Line 9"/>
            <p:cNvSpPr>
              <a:spLocks noChangeShapeType="1"/>
            </p:cNvSpPr>
            <p:nvPr/>
          </p:nvSpPr>
          <p:spPr bwMode="auto">
            <a:xfrm>
              <a:off x="1345" y="2436"/>
              <a:ext cx="0" cy="91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50" name="Line 10"/>
            <p:cNvSpPr>
              <a:spLocks noChangeShapeType="1"/>
            </p:cNvSpPr>
            <p:nvPr/>
          </p:nvSpPr>
          <p:spPr bwMode="auto">
            <a:xfrm>
              <a:off x="330" y="2083"/>
              <a:ext cx="0" cy="126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51" name="Text Box 11"/>
            <p:cNvSpPr txBox="1">
              <a:spLocks noChangeArrowheads="1"/>
            </p:cNvSpPr>
            <p:nvPr/>
          </p:nvSpPr>
          <p:spPr bwMode="auto">
            <a:xfrm>
              <a:off x="1399" y="2524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87052" name="Text Box 12"/>
            <p:cNvSpPr txBox="1">
              <a:spLocks noChangeArrowheads="1"/>
            </p:cNvSpPr>
            <p:nvPr/>
          </p:nvSpPr>
          <p:spPr bwMode="auto">
            <a:xfrm>
              <a:off x="1391" y="2897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87053" name="Line 13"/>
            <p:cNvSpPr>
              <a:spLocks noChangeShapeType="1"/>
            </p:cNvSpPr>
            <p:nvPr/>
          </p:nvSpPr>
          <p:spPr bwMode="auto">
            <a:xfrm>
              <a:off x="1112" y="2440"/>
              <a:ext cx="1213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54" name="Line 14"/>
            <p:cNvSpPr>
              <a:spLocks noChangeShapeType="1"/>
            </p:cNvSpPr>
            <p:nvPr/>
          </p:nvSpPr>
          <p:spPr bwMode="auto">
            <a:xfrm flipV="1">
              <a:off x="330" y="3349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55" name="Rectangle 15"/>
            <p:cNvSpPr>
              <a:spLocks noChangeArrowheads="1"/>
            </p:cNvSpPr>
            <p:nvPr/>
          </p:nvSpPr>
          <p:spPr bwMode="auto">
            <a:xfrm>
              <a:off x="1639" y="2379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56" name="Rectangle 16"/>
            <p:cNvSpPr>
              <a:spLocks noChangeArrowheads="1"/>
            </p:cNvSpPr>
            <p:nvPr/>
          </p:nvSpPr>
          <p:spPr bwMode="auto">
            <a:xfrm>
              <a:off x="1300" y="2744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57" name="Line 17"/>
            <p:cNvSpPr>
              <a:spLocks noChangeShapeType="1"/>
            </p:cNvSpPr>
            <p:nvPr/>
          </p:nvSpPr>
          <p:spPr bwMode="auto">
            <a:xfrm flipV="1">
              <a:off x="330" y="2083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58" name="Rectangle 18"/>
            <p:cNvSpPr>
              <a:spLocks noChangeArrowheads="1"/>
            </p:cNvSpPr>
            <p:nvPr/>
          </p:nvSpPr>
          <p:spPr bwMode="auto">
            <a:xfrm>
              <a:off x="1112" y="2027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59" name="Text Box 19"/>
            <p:cNvSpPr txBox="1">
              <a:spLocks noChangeArrowheads="1"/>
            </p:cNvSpPr>
            <p:nvPr/>
          </p:nvSpPr>
          <p:spPr bwMode="auto">
            <a:xfrm>
              <a:off x="1639" y="2485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87060" name="Text Box 20"/>
            <p:cNvSpPr txBox="1">
              <a:spLocks noChangeArrowheads="1"/>
            </p:cNvSpPr>
            <p:nvPr/>
          </p:nvSpPr>
          <p:spPr bwMode="auto">
            <a:xfrm>
              <a:off x="937" y="2773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87061" name="Text Box 21"/>
            <p:cNvSpPr txBox="1">
              <a:spLocks noChangeArrowheads="1"/>
            </p:cNvSpPr>
            <p:nvPr/>
          </p:nvSpPr>
          <p:spPr bwMode="auto">
            <a:xfrm>
              <a:off x="1112" y="1795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87062" name="Oval 22"/>
            <p:cNvSpPr>
              <a:spLocks noChangeArrowheads="1"/>
            </p:cNvSpPr>
            <p:nvPr/>
          </p:nvSpPr>
          <p:spPr bwMode="auto">
            <a:xfrm>
              <a:off x="2166" y="2719"/>
              <a:ext cx="328" cy="312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63" name="Oval 23"/>
            <p:cNvSpPr>
              <a:spLocks noChangeArrowheads="1"/>
            </p:cNvSpPr>
            <p:nvPr/>
          </p:nvSpPr>
          <p:spPr bwMode="auto">
            <a:xfrm>
              <a:off x="692" y="2413"/>
              <a:ext cx="52" cy="46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aphicFrame>
          <p:nvGraphicFramePr>
            <p:cNvPr id="87064" name="Object 24"/>
            <p:cNvGraphicFramePr>
              <a:graphicFrameLocks noChangeAspect="1"/>
            </p:cNvGraphicFramePr>
            <p:nvPr/>
          </p:nvGraphicFramePr>
          <p:xfrm>
            <a:off x="1414" y="2780"/>
            <a:ext cx="283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5" name="公式" r:id="rId3" imgW="203040" imgH="241200" progId="Equation.3">
                    <p:embed/>
                  </p:oleObj>
                </mc:Choice>
                <mc:Fallback>
                  <p:oleObj name="公式" r:id="rId3" imgW="203040" imgH="241200" progId="Equation.3">
                    <p:embed/>
                    <p:pic>
                      <p:nvPicPr>
                        <p:cNvPr id="87064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4" y="2780"/>
                          <a:ext cx="283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65" name="Line 25"/>
            <p:cNvSpPr>
              <a:spLocks noChangeShapeType="1"/>
            </p:cNvSpPr>
            <p:nvPr/>
          </p:nvSpPr>
          <p:spPr bwMode="auto">
            <a:xfrm>
              <a:off x="330" y="2436"/>
              <a:ext cx="362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66" name="Line 26"/>
            <p:cNvSpPr>
              <a:spLocks noChangeShapeType="1"/>
            </p:cNvSpPr>
            <p:nvPr/>
          </p:nvSpPr>
          <p:spPr bwMode="auto">
            <a:xfrm>
              <a:off x="2177" y="2872"/>
              <a:ext cx="317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sp>
        <p:nvSpPr>
          <p:cNvPr id="87067" name="Text Box 27"/>
          <p:cNvSpPr txBox="1">
            <a:spLocks noChangeArrowheads="1"/>
          </p:cNvSpPr>
          <p:nvPr/>
        </p:nvSpPr>
        <p:spPr bwMode="auto">
          <a:xfrm>
            <a:off x="5772150" y="2955925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3A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电源单独作用：</a:t>
            </a:r>
          </a:p>
        </p:txBody>
      </p:sp>
      <p:graphicFrame>
        <p:nvGraphicFramePr>
          <p:cNvPr id="87068" name="Object 28"/>
          <p:cNvGraphicFramePr>
            <a:graphicFrameLocks noChangeAspect="1"/>
          </p:cNvGraphicFramePr>
          <p:nvPr/>
        </p:nvGraphicFramePr>
        <p:xfrm>
          <a:off x="5975351" y="4681539"/>
          <a:ext cx="274002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6" name="公式" r:id="rId5" imgW="1282680" imgH="406080" progId="Equation.3">
                  <p:embed/>
                </p:oleObj>
              </mc:Choice>
              <mc:Fallback>
                <p:oleObj name="公式" r:id="rId5" imgW="1282680" imgH="406080" progId="Equation.3">
                  <p:embed/>
                  <p:pic>
                    <p:nvPicPr>
                      <p:cNvPr id="87068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5351" y="4681539"/>
                        <a:ext cx="2740025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69" name="Line 29"/>
          <p:cNvSpPr>
            <a:spLocks noChangeShapeType="1"/>
          </p:cNvSpPr>
          <p:nvPr/>
        </p:nvSpPr>
        <p:spPr bwMode="auto">
          <a:xfrm>
            <a:off x="3659188" y="3903664"/>
            <a:ext cx="0" cy="36353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graphicFrame>
        <p:nvGraphicFramePr>
          <p:cNvPr id="87070" name="Object 30"/>
          <p:cNvGraphicFramePr>
            <a:graphicFrameLocks noChangeAspect="1"/>
          </p:cNvGraphicFramePr>
          <p:nvPr/>
        </p:nvGraphicFramePr>
        <p:xfrm>
          <a:off x="3209926" y="3878264"/>
          <a:ext cx="366713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7" name="公式" r:id="rId7" imgW="164880" imgH="241200" progId="Equation.3">
                  <p:embed/>
                </p:oleObj>
              </mc:Choice>
              <mc:Fallback>
                <p:oleObj name="公式" r:id="rId7" imgW="164880" imgH="241200" progId="Equation.3">
                  <p:embed/>
                  <p:pic>
                    <p:nvPicPr>
                      <p:cNvPr id="8707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9926" y="3878264"/>
                        <a:ext cx="366713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71" name="Object 31"/>
          <p:cNvGraphicFramePr>
            <a:graphicFrameLocks noChangeAspect="1"/>
          </p:cNvGraphicFramePr>
          <p:nvPr/>
        </p:nvGraphicFramePr>
        <p:xfrm>
          <a:off x="5988050" y="3548063"/>
          <a:ext cx="3798888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8" name="公式" r:id="rId9" imgW="1777680" imgH="431640" progId="Equation.3">
                  <p:embed/>
                </p:oleObj>
              </mc:Choice>
              <mc:Fallback>
                <p:oleObj name="公式" r:id="rId9" imgW="1777680" imgH="431640" progId="Equation.3">
                  <p:embed/>
                  <p:pic>
                    <p:nvPicPr>
                      <p:cNvPr id="87071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8050" y="3548063"/>
                        <a:ext cx="3798888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7072" name="Group 32"/>
          <p:cNvGrpSpPr>
            <a:grpSpLocks/>
          </p:cNvGrpSpPr>
          <p:nvPr/>
        </p:nvGrpSpPr>
        <p:grpSpPr bwMode="auto">
          <a:xfrm>
            <a:off x="2047875" y="123826"/>
            <a:ext cx="3208338" cy="2468563"/>
            <a:chOff x="1311" y="993"/>
            <a:chExt cx="2021" cy="1555"/>
          </a:xfrm>
        </p:grpSpPr>
        <p:sp>
          <p:nvSpPr>
            <p:cNvPr id="87073" name="Oval 33"/>
            <p:cNvSpPr>
              <a:spLocks noChangeArrowheads="1"/>
            </p:cNvSpPr>
            <p:nvPr/>
          </p:nvSpPr>
          <p:spPr bwMode="auto">
            <a:xfrm>
              <a:off x="3280" y="2169"/>
              <a:ext cx="52" cy="46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74" name="Line 34"/>
            <p:cNvSpPr>
              <a:spLocks noChangeShapeType="1"/>
            </p:cNvSpPr>
            <p:nvPr/>
          </p:nvSpPr>
          <p:spPr bwMode="auto">
            <a:xfrm>
              <a:off x="2326" y="1634"/>
              <a:ext cx="0" cy="91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75" name="Line 35"/>
            <p:cNvSpPr>
              <a:spLocks noChangeShapeType="1"/>
            </p:cNvSpPr>
            <p:nvPr/>
          </p:nvSpPr>
          <p:spPr bwMode="auto">
            <a:xfrm>
              <a:off x="1311" y="1281"/>
              <a:ext cx="0" cy="126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76" name="Text Box 36"/>
            <p:cNvSpPr txBox="1">
              <a:spLocks noChangeArrowheads="1"/>
            </p:cNvSpPr>
            <p:nvPr/>
          </p:nvSpPr>
          <p:spPr bwMode="auto">
            <a:xfrm>
              <a:off x="2380" y="1659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87077" name="Text Box 37"/>
            <p:cNvSpPr txBox="1">
              <a:spLocks noChangeArrowheads="1"/>
            </p:cNvSpPr>
            <p:nvPr/>
          </p:nvSpPr>
          <p:spPr bwMode="auto">
            <a:xfrm>
              <a:off x="2372" y="2032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87078" name="Line 38"/>
            <p:cNvSpPr>
              <a:spLocks noChangeShapeType="1"/>
            </p:cNvSpPr>
            <p:nvPr/>
          </p:nvSpPr>
          <p:spPr bwMode="auto">
            <a:xfrm>
              <a:off x="1311" y="1634"/>
              <a:ext cx="1995" cy="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79" name="Line 39"/>
            <p:cNvSpPr>
              <a:spLocks noChangeShapeType="1"/>
            </p:cNvSpPr>
            <p:nvPr/>
          </p:nvSpPr>
          <p:spPr bwMode="auto">
            <a:xfrm flipV="1">
              <a:off x="1311" y="2547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80" name="Line 40"/>
            <p:cNvSpPr>
              <a:spLocks noChangeShapeType="1"/>
            </p:cNvSpPr>
            <p:nvPr/>
          </p:nvSpPr>
          <p:spPr bwMode="auto">
            <a:xfrm>
              <a:off x="3306" y="1282"/>
              <a:ext cx="0" cy="60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81" name="Rectangle 41"/>
            <p:cNvSpPr>
              <a:spLocks noChangeArrowheads="1"/>
            </p:cNvSpPr>
            <p:nvPr/>
          </p:nvSpPr>
          <p:spPr bwMode="auto">
            <a:xfrm>
              <a:off x="2620" y="1577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82" name="Rectangle 42"/>
            <p:cNvSpPr>
              <a:spLocks noChangeArrowheads="1"/>
            </p:cNvSpPr>
            <p:nvPr/>
          </p:nvSpPr>
          <p:spPr bwMode="auto">
            <a:xfrm>
              <a:off x="2281" y="1886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83" name="Line 43"/>
            <p:cNvSpPr>
              <a:spLocks noChangeShapeType="1"/>
            </p:cNvSpPr>
            <p:nvPr/>
          </p:nvSpPr>
          <p:spPr bwMode="auto">
            <a:xfrm flipV="1">
              <a:off x="1311" y="1281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84" name="Rectangle 44"/>
            <p:cNvSpPr>
              <a:spLocks noChangeArrowheads="1"/>
            </p:cNvSpPr>
            <p:nvPr/>
          </p:nvSpPr>
          <p:spPr bwMode="auto">
            <a:xfrm>
              <a:off x="2093" y="1225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85" name="Text Box 45"/>
            <p:cNvSpPr txBox="1">
              <a:spLocks noChangeArrowheads="1"/>
            </p:cNvSpPr>
            <p:nvPr/>
          </p:nvSpPr>
          <p:spPr bwMode="auto">
            <a:xfrm>
              <a:off x="2620" y="1683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87086" name="Text Box 46"/>
            <p:cNvSpPr txBox="1">
              <a:spLocks noChangeArrowheads="1"/>
            </p:cNvSpPr>
            <p:nvPr/>
          </p:nvSpPr>
          <p:spPr bwMode="auto">
            <a:xfrm>
              <a:off x="1918" y="1888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87087" name="Text Box 47"/>
            <p:cNvSpPr txBox="1">
              <a:spLocks noChangeArrowheads="1"/>
            </p:cNvSpPr>
            <p:nvPr/>
          </p:nvSpPr>
          <p:spPr bwMode="auto">
            <a:xfrm>
              <a:off x="2093" y="993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87088" name="Text Box 48"/>
            <p:cNvSpPr txBox="1">
              <a:spLocks noChangeArrowheads="1"/>
            </p:cNvSpPr>
            <p:nvPr/>
          </p:nvSpPr>
          <p:spPr bwMode="auto">
            <a:xfrm>
              <a:off x="1912" y="1346"/>
              <a:ext cx="36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7089" name="Oval 49"/>
            <p:cNvSpPr>
              <a:spLocks noChangeArrowheads="1"/>
            </p:cNvSpPr>
            <p:nvPr/>
          </p:nvSpPr>
          <p:spPr bwMode="auto">
            <a:xfrm>
              <a:off x="1600" y="1503"/>
              <a:ext cx="312" cy="297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90" name="Line 50"/>
            <p:cNvSpPr>
              <a:spLocks noChangeShapeType="1"/>
            </p:cNvSpPr>
            <p:nvPr/>
          </p:nvSpPr>
          <p:spPr bwMode="auto">
            <a:xfrm>
              <a:off x="1760" y="1490"/>
              <a:ext cx="0" cy="295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91" name="Line 51"/>
            <p:cNvSpPr>
              <a:spLocks noChangeShapeType="1"/>
            </p:cNvSpPr>
            <p:nvPr/>
          </p:nvSpPr>
          <p:spPr bwMode="auto">
            <a:xfrm>
              <a:off x="1918" y="1634"/>
              <a:ext cx="29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92" name="Line 52"/>
            <p:cNvSpPr>
              <a:spLocks noChangeShapeType="1"/>
            </p:cNvSpPr>
            <p:nvPr/>
          </p:nvSpPr>
          <p:spPr bwMode="auto">
            <a:xfrm>
              <a:off x="3306" y="2215"/>
              <a:ext cx="0" cy="33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7093" name="Oval 53"/>
            <p:cNvSpPr>
              <a:spLocks noChangeArrowheads="1"/>
            </p:cNvSpPr>
            <p:nvPr/>
          </p:nvSpPr>
          <p:spPr bwMode="auto">
            <a:xfrm>
              <a:off x="3280" y="1886"/>
              <a:ext cx="52" cy="46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aphicFrame>
          <p:nvGraphicFramePr>
            <p:cNvPr id="87094" name="Object 54"/>
            <p:cNvGraphicFramePr>
              <a:graphicFrameLocks noChangeAspect="1"/>
            </p:cNvGraphicFramePr>
            <p:nvPr/>
          </p:nvGraphicFramePr>
          <p:xfrm>
            <a:off x="2412" y="1915"/>
            <a:ext cx="248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9" name="公式" r:id="rId11" imgW="177480" imgH="241200" progId="Equation.3">
                    <p:embed/>
                  </p:oleObj>
                </mc:Choice>
                <mc:Fallback>
                  <p:oleObj name="公式" r:id="rId11" imgW="177480" imgH="241200" progId="Equation.3">
                    <p:embed/>
                    <p:pic>
                      <p:nvPicPr>
                        <p:cNvPr id="87094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2" y="1915"/>
                          <a:ext cx="248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7095" name="Text Box 55"/>
          <p:cNvSpPr txBox="1">
            <a:spLocks noChangeArrowheads="1"/>
          </p:cNvSpPr>
          <p:nvPr/>
        </p:nvSpPr>
        <p:spPr bwMode="auto">
          <a:xfrm>
            <a:off x="5786438" y="600075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2A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电源单独作用：</a:t>
            </a:r>
          </a:p>
        </p:txBody>
      </p:sp>
      <p:graphicFrame>
        <p:nvGraphicFramePr>
          <p:cNvPr id="87096" name="Object 56"/>
          <p:cNvGraphicFramePr>
            <a:graphicFrameLocks noChangeAspect="1"/>
          </p:cNvGraphicFramePr>
          <p:nvPr/>
        </p:nvGraphicFramePr>
        <p:xfrm>
          <a:off x="5897563" y="1239838"/>
          <a:ext cx="37719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0" name="公式" r:id="rId13" imgW="1765080" imgH="431640" progId="Equation.3">
                  <p:embed/>
                </p:oleObj>
              </mc:Choice>
              <mc:Fallback>
                <p:oleObj name="公式" r:id="rId13" imgW="1765080" imgH="431640" progId="Equation.3">
                  <p:embed/>
                  <p:pic>
                    <p:nvPicPr>
                      <p:cNvPr id="87096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7563" y="1239838"/>
                        <a:ext cx="3771900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97" name="Object 57"/>
          <p:cNvGraphicFramePr>
            <a:graphicFrameLocks noChangeAspect="1"/>
          </p:cNvGraphicFramePr>
          <p:nvPr/>
        </p:nvGraphicFramePr>
        <p:xfrm>
          <a:off x="5013326" y="5816600"/>
          <a:ext cx="5453063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1" name="公式" r:id="rId15" imgW="2552400" imgH="406080" progId="Equation.3">
                  <p:embed/>
                </p:oleObj>
              </mc:Choice>
              <mc:Fallback>
                <p:oleObj name="公式" r:id="rId15" imgW="2552400" imgH="406080" progId="Equation.3">
                  <p:embed/>
                  <p:pic>
                    <p:nvPicPr>
                      <p:cNvPr id="87097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3326" y="5816600"/>
                        <a:ext cx="5453063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98" name="Text Box 58"/>
          <p:cNvSpPr txBox="1">
            <a:spLocks noChangeArrowheads="1"/>
          </p:cNvSpPr>
          <p:nvPr/>
        </p:nvSpPr>
        <p:spPr bwMode="auto">
          <a:xfrm>
            <a:off x="1944689" y="6046788"/>
            <a:ext cx="3068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4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）根据叠加定理</a:t>
            </a: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888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7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2000"/>
                                        <p:tgtEl>
                                          <p:spTgt spid="8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7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7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7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7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2000"/>
                                        <p:tgtEl>
                                          <p:spTgt spid="87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2000"/>
                                        <p:tgtEl>
                                          <p:spTgt spid="87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7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7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2000"/>
                                        <p:tgtEl>
                                          <p:spTgt spid="87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67" grpId="0"/>
      <p:bldP spid="87095" grpId="0"/>
      <p:bldP spid="8709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ext Box 2"/>
          <p:cNvSpPr txBox="1">
            <a:spLocks noChangeArrowheads="1"/>
          </p:cNvSpPr>
          <p:nvPr/>
        </p:nvSpPr>
        <p:spPr bwMode="auto">
          <a:xfrm>
            <a:off x="1847850" y="260351"/>
            <a:ext cx="863600" cy="519113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sz="28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sz="2400" b="1" dirty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25973" name="Text Box 21"/>
          <p:cNvSpPr txBox="1">
            <a:spLocks noChangeArrowheads="1"/>
          </p:cNvSpPr>
          <p:nvPr/>
        </p:nvSpPr>
        <p:spPr bwMode="auto">
          <a:xfrm>
            <a:off x="2782888" y="333376"/>
            <a:ext cx="44640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       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封装好的电路如图，已知下列实验数据：</a:t>
            </a:r>
          </a:p>
        </p:txBody>
      </p:sp>
      <p:graphicFrame>
        <p:nvGraphicFramePr>
          <p:cNvPr id="125974" name="Object 22"/>
          <p:cNvGraphicFramePr>
            <a:graphicFrameLocks noChangeAspect="1"/>
          </p:cNvGraphicFramePr>
          <p:nvPr/>
        </p:nvGraphicFramePr>
        <p:xfrm>
          <a:off x="2193925" y="1196975"/>
          <a:ext cx="4021138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2" name="公式" r:id="rId3" imgW="1701720" imgH="431640" progId="Equation.3">
                  <p:embed/>
                </p:oleObj>
              </mc:Choice>
              <mc:Fallback>
                <p:oleObj name="公式" r:id="rId3" imgW="1701720" imgH="431640" progId="Equation.3">
                  <p:embed/>
                  <p:pic>
                    <p:nvPicPr>
                      <p:cNvPr id="125974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925" y="1196975"/>
                        <a:ext cx="4021138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5" name="Object 23"/>
          <p:cNvGraphicFramePr>
            <a:graphicFrameLocks noChangeAspect="1"/>
          </p:cNvGraphicFramePr>
          <p:nvPr/>
        </p:nvGraphicFramePr>
        <p:xfrm>
          <a:off x="2201863" y="2276475"/>
          <a:ext cx="4291012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3" name="公式" r:id="rId5" imgW="1815840" imgH="431640" progId="Equation.3">
                  <p:embed/>
                </p:oleObj>
              </mc:Choice>
              <mc:Fallback>
                <p:oleObj name="公式" r:id="rId5" imgW="1815840" imgH="431640" progId="Equation.3">
                  <p:embed/>
                  <p:pic>
                    <p:nvPicPr>
                      <p:cNvPr id="125975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1863" y="2276475"/>
                        <a:ext cx="4291012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6" name="Object 24"/>
          <p:cNvGraphicFramePr>
            <a:graphicFrameLocks noChangeAspect="1"/>
          </p:cNvGraphicFramePr>
          <p:nvPr/>
        </p:nvGraphicFramePr>
        <p:xfrm>
          <a:off x="2108201" y="3429000"/>
          <a:ext cx="600392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4" name="公式" r:id="rId7" imgW="2539800" imgH="228600" progId="Equation.3">
                  <p:embed/>
                </p:oleObj>
              </mc:Choice>
              <mc:Fallback>
                <p:oleObj name="公式" r:id="rId7" imgW="2539800" imgH="228600" progId="Equation.3">
                  <p:embed/>
                  <p:pic>
                    <p:nvPicPr>
                      <p:cNvPr id="125976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1" y="3429000"/>
                        <a:ext cx="6003925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77" name="Text Box 25"/>
          <p:cNvSpPr txBox="1">
            <a:spLocks noChangeArrowheads="1"/>
          </p:cNvSpPr>
          <p:nvPr/>
        </p:nvSpPr>
        <p:spPr bwMode="auto">
          <a:xfrm>
            <a:off x="1847850" y="4149726"/>
            <a:ext cx="647700" cy="519113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解</a:t>
            </a: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125978" name="Text Box 26"/>
          <p:cNvSpPr txBox="1">
            <a:spLocks noChangeArrowheads="1"/>
          </p:cNvSpPr>
          <p:nvPr/>
        </p:nvSpPr>
        <p:spPr bwMode="auto">
          <a:xfrm>
            <a:off x="2640014" y="4149725"/>
            <a:ext cx="3311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  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根据叠加定理，有：</a:t>
            </a:r>
          </a:p>
        </p:txBody>
      </p:sp>
      <p:graphicFrame>
        <p:nvGraphicFramePr>
          <p:cNvPr id="125979" name="Object 27"/>
          <p:cNvGraphicFramePr>
            <a:graphicFrameLocks noChangeAspect="1"/>
          </p:cNvGraphicFramePr>
          <p:nvPr/>
        </p:nvGraphicFramePr>
        <p:xfrm>
          <a:off x="5808664" y="4005264"/>
          <a:ext cx="2879725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5" name="公式" r:id="rId9" imgW="927000" imgH="228600" progId="Equation.3">
                  <p:embed/>
                </p:oleObj>
              </mc:Choice>
              <mc:Fallback>
                <p:oleObj name="公式" r:id="rId9" imgW="927000" imgH="228600" progId="Equation.3">
                  <p:embed/>
                  <p:pic>
                    <p:nvPicPr>
                      <p:cNvPr id="125979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8664" y="4005264"/>
                        <a:ext cx="2879725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80" name="Text Box 28"/>
          <p:cNvSpPr txBox="1">
            <a:spLocks noChangeArrowheads="1"/>
          </p:cNvSpPr>
          <p:nvPr/>
        </p:nvSpPr>
        <p:spPr bwMode="auto">
          <a:xfrm>
            <a:off x="2424114" y="4941888"/>
            <a:ext cx="3455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代入实验数据，得：</a:t>
            </a:r>
          </a:p>
        </p:txBody>
      </p:sp>
      <p:graphicFrame>
        <p:nvGraphicFramePr>
          <p:cNvPr id="125981" name="Object 29"/>
          <p:cNvGraphicFramePr>
            <a:graphicFrameLocks noChangeAspect="1"/>
          </p:cNvGraphicFramePr>
          <p:nvPr/>
        </p:nvGraphicFramePr>
        <p:xfrm>
          <a:off x="5791200" y="4652964"/>
          <a:ext cx="190658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6" name="公式" r:id="rId11" imgW="698400" imgH="215640" progId="Equation.3">
                  <p:embed/>
                </p:oleObj>
              </mc:Choice>
              <mc:Fallback>
                <p:oleObj name="公式" r:id="rId11" imgW="698400" imgH="215640" progId="Equation.3">
                  <p:embed/>
                  <p:pic>
                    <p:nvPicPr>
                      <p:cNvPr id="12598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652964"/>
                        <a:ext cx="1906588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82" name="Object 30"/>
          <p:cNvGraphicFramePr>
            <a:graphicFrameLocks noChangeAspect="1"/>
          </p:cNvGraphicFramePr>
          <p:nvPr/>
        </p:nvGraphicFramePr>
        <p:xfrm>
          <a:off x="5700714" y="5157789"/>
          <a:ext cx="20859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7" name="公式" r:id="rId13" imgW="761760" imgH="215640" progId="Equation.3">
                  <p:embed/>
                </p:oleObj>
              </mc:Choice>
              <mc:Fallback>
                <p:oleObj name="公式" r:id="rId13" imgW="761760" imgH="215640" progId="Equation.3">
                  <p:embed/>
                  <p:pic>
                    <p:nvPicPr>
                      <p:cNvPr id="125982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0714" y="5157789"/>
                        <a:ext cx="208597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83" name="AutoShape 31"/>
          <p:cNvSpPr>
            <a:spLocks/>
          </p:cNvSpPr>
          <p:nvPr/>
        </p:nvSpPr>
        <p:spPr bwMode="auto">
          <a:xfrm>
            <a:off x="5591176" y="4724401"/>
            <a:ext cx="144463" cy="936625"/>
          </a:xfrm>
          <a:prstGeom prst="leftBrace">
            <a:avLst>
              <a:gd name="adj1" fmla="val 54029"/>
              <a:gd name="adj2" fmla="val 50000"/>
            </a:avLst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333399"/>
              </a:buClr>
              <a:buSzPct val="75000"/>
            </a:pPr>
            <a:endParaRPr lang="zh-CN" altLang="zh-CN" sz="2400" b="1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25984" name="Group 32"/>
          <p:cNvGrpSpPr>
            <a:grpSpLocks/>
          </p:cNvGrpSpPr>
          <p:nvPr/>
        </p:nvGrpSpPr>
        <p:grpSpPr bwMode="auto">
          <a:xfrm>
            <a:off x="8112126" y="4670425"/>
            <a:ext cx="1166813" cy="1189038"/>
            <a:chOff x="4286" y="2942"/>
            <a:chExt cx="854" cy="750"/>
          </a:xfrm>
        </p:grpSpPr>
        <p:sp>
          <p:nvSpPr>
            <p:cNvPr id="125985" name="AutoShape 33"/>
            <p:cNvSpPr>
              <a:spLocks/>
            </p:cNvSpPr>
            <p:nvPr/>
          </p:nvSpPr>
          <p:spPr bwMode="auto">
            <a:xfrm>
              <a:off x="4286" y="3022"/>
              <a:ext cx="91" cy="590"/>
            </a:xfrm>
            <a:prstGeom prst="leftBrace">
              <a:avLst>
                <a:gd name="adj1" fmla="val 54029"/>
                <a:gd name="adj2" fmla="val 50000"/>
              </a:avLst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333399"/>
                </a:buClr>
                <a:buSzPct val="75000"/>
              </a:pPr>
              <a:endParaRPr lang="zh-CN" altLang="zh-CN" sz="24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graphicFrame>
          <p:nvGraphicFramePr>
            <p:cNvPr id="125986" name="Object 34"/>
            <p:cNvGraphicFramePr>
              <a:graphicFrameLocks noChangeAspect="1"/>
            </p:cNvGraphicFramePr>
            <p:nvPr/>
          </p:nvGraphicFramePr>
          <p:xfrm>
            <a:off x="4458" y="2942"/>
            <a:ext cx="682" cy="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8" name="公式" r:id="rId15" imgW="406080" imgH="444240" progId="Equation.3">
                    <p:embed/>
                  </p:oleObj>
                </mc:Choice>
                <mc:Fallback>
                  <p:oleObj name="公式" r:id="rId15" imgW="406080" imgH="444240" progId="Equation.3">
                    <p:embed/>
                    <p:pic>
                      <p:nvPicPr>
                        <p:cNvPr id="125986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8" y="2942"/>
                          <a:ext cx="682" cy="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5987" name="Object 35"/>
          <p:cNvGraphicFramePr>
            <a:graphicFrameLocks noChangeAspect="1"/>
          </p:cNvGraphicFramePr>
          <p:nvPr/>
        </p:nvGraphicFramePr>
        <p:xfrm>
          <a:off x="2316164" y="5859464"/>
          <a:ext cx="4497387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9" name="公式" r:id="rId17" imgW="1574640" imgH="228600" progId="Equation.3">
                  <p:embed/>
                </p:oleObj>
              </mc:Choice>
              <mc:Fallback>
                <p:oleObj name="公式" r:id="rId17" imgW="1574640" imgH="228600" progId="Equation.3">
                  <p:embed/>
                  <p:pic>
                    <p:nvPicPr>
                      <p:cNvPr id="125987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6164" y="5859464"/>
                        <a:ext cx="4497387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5998" name="Group 46"/>
          <p:cNvGrpSpPr>
            <a:grpSpLocks/>
          </p:cNvGrpSpPr>
          <p:nvPr/>
        </p:nvGrpSpPr>
        <p:grpSpPr bwMode="auto">
          <a:xfrm>
            <a:off x="6686551" y="14289"/>
            <a:ext cx="3319463" cy="2911475"/>
            <a:chOff x="700" y="1834"/>
            <a:chExt cx="2091" cy="1834"/>
          </a:xfrm>
        </p:grpSpPr>
        <p:sp>
          <p:nvSpPr>
            <p:cNvPr id="125999" name="Text Box 47"/>
            <p:cNvSpPr txBox="1">
              <a:spLocks noChangeArrowheads="1"/>
            </p:cNvSpPr>
            <p:nvPr/>
          </p:nvSpPr>
          <p:spPr bwMode="auto">
            <a:xfrm>
              <a:off x="1662" y="1834"/>
              <a:ext cx="37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r>
                <a:rPr lang="en-US" altLang="zh-CN" sz="28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S</a:t>
              </a:r>
              <a:endParaRPr lang="en-US" altLang="zh-CN" sz="2800" b="1" baseline="-25000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6000" name="Text Box 48"/>
            <p:cNvSpPr txBox="1">
              <a:spLocks noChangeArrowheads="1"/>
            </p:cNvSpPr>
            <p:nvPr/>
          </p:nvSpPr>
          <p:spPr bwMode="auto">
            <a:xfrm>
              <a:off x="2517" y="2922"/>
              <a:ext cx="274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6001" name="Text Box 49"/>
            <p:cNvSpPr txBox="1">
              <a:spLocks noChangeArrowheads="1"/>
            </p:cNvSpPr>
            <p:nvPr/>
          </p:nvSpPr>
          <p:spPr bwMode="auto">
            <a:xfrm>
              <a:off x="930" y="2738"/>
              <a:ext cx="317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en-US" altLang="zh-CN" sz="28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S</a:t>
              </a:r>
            </a:p>
          </p:txBody>
        </p:sp>
        <p:sp>
          <p:nvSpPr>
            <p:cNvPr id="126002" name="Line 50"/>
            <p:cNvSpPr>
              <a:spLocks noChangeShapeType="1"/>
            </p:cNvSpPr>
            <p:nvPr/>
          </p:nvSpPr>
          <p:spPr bwMode="auto">
            <a:xfrm flipV="1">
              <a:off x="862" y="2725"/>
              <a:ext cx="1929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6003" name="Line 51"/>
            <p:cNvSpPr>
              <a:spLocks noChangeShapeType="1"/>
            </p:cNvSpPr>
            <p:nvPr/>
          </p:nvSpPr>
          <p:spPr bwMode="auto">
            <a:xfrm>
              <a:off x="862" y="2724"/>
              <a:ext cx="0" cy="86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pSp>
          <p:nvGrpSpPr>
            <p:cNvPr id="126004" name="Group 52"/>
            <p:cNvGrpSpPr>
              <a:grpSpLocks/>
            </p:cNvGrpSpPr>
            <p:nvPr/>
          </p:nvGrpSpPr>
          <p:grpSpPr bwMode="auto">
            <a:xfrm>
              <a:off x="700" y="3062"/>
              <a:ext cx="323" cy="311"/>
              <a:chOff x="696" y="2632"/>
              <a:chExt cx="323" cy="311"/>
            </a:xfrm>
          </p:grpSpPr>
          <p:sp>
            <p:nvSpPr>
              <p:cNvPr id="126005" name="Oval 53"/>
              <p:cNvSpPr>
                <a:spLocks noChangeArrowheads="1"/>
              </p:cNvSpPr>
              <p:nvPr/>
            </p:nvSpPr>
            <p:spPr bwMode="auto">
              <a:xfrm>
                <a:off x="696" y="2632"/>
                <a:ext cx="323" cy="311"/>
              </a:xfrm>
              <a:prstGeom prst="ellipse">
                <a:avLst/>
              </a:prstGeom>
              <a:solidFill>
                <a:srgbClr val="66CCFF"/>
              </a:solid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26006" name="Line 54"/>
              <p:cNvSpPr>
                <a:spLocks noChangeShapeType="1"/>
              </p:cNvSpPr>
              <p:nvPr/>
            </p:nvSpPr>
            <p:spPr bwMode="auto">
              <a:xfrm>
                <a:off x="696" y="2788"/>
                <a:ext cx="317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</p:grpSp>
        <p:sp>
          <p:nvSpPr>
            <p:cNvPr id="126007" name="Line 55"/>
            <p:cNvSpPr>
              <a:spLocks noChangeShapeType="1"/>
            </p:cNvSpPr>
            <p:nvPr/>
          </p:nvSpPr>
          <p:spPr bwMode="auto">
            <a:xfrm flipV="1">
              <a:off x="862" y="3589"/>
              <a:ext cx="1929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6008" name="Line 56"/>
            <p:cNvSpPr>
              <a:spLocks noChangeShapeType="1"/>
            </p:cNvSpPr>
            <p:nvPr/>
          </p:nvSpPr>
          <p:spPr bwMode="auto">
            <a:xfrm>
              <a:off x="2791" y="2725"/>
              <a:ext cx="0" cy="86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6009" name="Rectangle 57"/>
            <p:cNvSpPr>
              <a:spLocks noChangeArrowheads="1"/>
            </p:cNvSpPr>
            <p:nvPr/>
          </p:nvSpPr>
          <p:spPr bwMode="auto">
            <a:xfrm>
              <a:off x="1360" y="2614"/>
              <a:ext cx="952" cy="1054"/>
            </a:xfrm>
            <a:prstGeom prst="rect">
              <a:avLst/>
            </a:prstGeom>
            <a:solidFill>
              <a:srgbClr val="00CCFF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仿宋_GB2312" pitchFamily="49" charset="-122"/>
                </a:rPr>
                <a:t>无源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仿宋_GB2312" pitchFamily="49" charset="-122"/>
                </a:rPr>
                <a:t>线性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仿宋_GB2312" pitchFamily="49" charset="-122"/>
                </a:rPr>
                <a:t>网络</a:t>
              </a:r>
            </a:p>
          </p:txBody>
        </p:sp>
        <p:sp>
          <p:nvSpPr>
            <p:cNvPr id="126010" name="Oval 58"/>
            <p:cNvSpPr>
              <a:spLocks noChangeArrowheads="1"/>
            </p:cNvSpPr>
            <p:nvPr/>
          </p:nvSpPr>
          <p:spPr bwMode="auto">
            <a:xfrm>
              <a:off x="1655" y="2154"/>
              <a:ext cx="306" cy="300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6011" name="Line 59"/>
            <p:cNvSpPr>
              <a:spLocks noChangeShapeType="1"/>
            </p:cNvSpPr>
            <p:nvPr/>
          </p:nvSpPr>
          <p:spPr bwMode="auto">
            <a:xfrm>
              <a:off x="2177" y="2307"/>
              <a:ext cx="0" cy="30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6012" name="Line 60"/>
            <p:cNvSpPr>
              <a:spLocks noChangeShapeType="1"/>
            </p:cNvSpPr>
            <p:nvPr/>
          </p:nvSpPr>
          <p:spPr bwMode="auto">
            <a:xfrm>
              <a:off x="1474" y="2307"/>
              <a:ext cx="0" cy="30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6013" name="Line 61"/>
            <p:cNvSpPr>
              <a:spLocks noChangeShapeType="1"/>
            </p:cNvSpPr>
            <p:nvPr/>
          </p:nvSpPr>
          <p:spPr bwMode="auto">
            <a:xfrm>
              <a:off x="1474" y="2307"/>
              <a:ext cx="703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6014" name="Text Box 62"/>
            <p:cNvSpPr txBox="1">
              <a:spLocks noChangeArrowheads="1"/>
            </p:cNvSpPr>
            <p:nvPr/>
          </p:nvSpPr>
          <p:spPr bwMode="auto">
            <a:xfrm>
              <a:off x="1375" y="1992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26015" name="Text Box 63"/>
            <p:cNvSpPr txBox="1">
              <a:spLocks noChangeArrowheads="1"/>
            </p:cNvSpPr>
            <p:nvPr/>
          </p:nvSpPr>
          <p:spPr bwMode="auto">
            <a:xfrm>
              <a:off x="1988" y="1911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26016" name="Line 64"/>
            <p:cNvSpPr>
              <a:spLocks noChangeShapeType="1"/>
            </p:cNvSpPr>
            <p:nvPr/>
          </p:nvSpPr>
          <p:spPr bwMode="auto">
            <a:xfrm flipV="1">
              <a:off x="861" y="2864"/>
              <a:ext cx="0" cy="18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6017" name="Line 65"/>
            <p:cNvSpPr>
              <a:spLocks noChangeShapeType="1"/>
            </p:cNvSpPr>
            <p:nvPr/>
          </p:nvSpPr>
          <p:spPr bwMode="auto">
            <a:xfrm>
              <a:off x="2791" y="2922"/>
              <a:ext cx="0" cy="32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sp>
        <p:nvSpPr>
          <p:cNvPr id="125988" name="AutoShape 36" descr="羊皮纸"/>
          <p:cNvSpPr>
            <a:spLocks noChangeArrowheads="1"/>
          </p:cNvSpPr>
          <p:nvPr/>
        </p:nvSpPr>
        <p:spPr bwMode="auto">
          <a:xfrm>
            <a:off x="9571037" y="3130550"/>
            <a:ext cx="1153187" cy="2952750"/>
          </a:xfrm>
          <a:prstGeom prst="wedgeRoundRectCallout">
            <a:avLst>
              <a:gd name="adj1" fmla="val -121509"/>
              <a:gd name="adj2" fmla="val -51773"/>
              <a:gd name="adj3" fmla="val 16667"/>
            </a:avLst>
          </a:prstGeom>
          <a:blipFill dpi="0" rotWithShape="1">
            <a:blip r:embed="rId19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仿宋_GB2312" pitchFamily="49" charset="-122"/>
              </a:rPr>
              <a:t>研究激励和响应关系的实验方法</a:t>
            </a:r>
          </a:p>
        </p:txBody>
      </p:sp>
    </p:spTree>
    <p:extLst>
      <p:ext uri="{BB962C8B-B14F-4D97-AF65-F5344CB8AC3E}">
        <p14:creationId xmlns:p14="http://schemas.microsoft.com/office/powerpoint/2010/main" val="177582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125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125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25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5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5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5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5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800"/>
                            </p:stCondLst>
                            <p:childTnLst>
                              <p:par>
                                <p:cTn id="3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2000"/>
                                        <p:tgtEl>
                                          <p:spTgt spid="125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5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5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5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5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125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3000"/>
                                        <p:tgtEl>
                                          <p:spTgt spid="125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125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3000"/>
                                        <p:tgtEl>
                                          <p:spTgt spid="125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9" dur="3000"/>
                                        <p:tgtEl>
                                          <p:spTgt spid="125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5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5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25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4" dur="3000"/>
                                        <p:tgtEl>
                                          <p:spTgt spid="125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4" grpId="0" animBg="1" autoUpdateAnimBg="0"/>
      <p:bldP spid="125973" grpId="0"/>
      <p:bldP spid="125977" grpId="0" animBg="1" autoUpdateAnimBg="0"/>
      <p:bldP spid="125978" grpId="0" autoUpdateAnimBg="0"/>
      <p:bldP spid="125980" grpId="0" autoUpdateAnimBg="0"/>
      <p:bldP spid="125983" grpId="0" animBg="1" autoUpdateAnimBg="0"/>
      <p:bldP spid="12598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1855788" y="350838"/>
            <a:ext cx="1611312" cy="51911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作业</a:t>
            </a:r>
            <a:r>
              <a:rPr kumimoji="1" lang="en-US" altLang="zh-CN" sz="28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3.1</a:t>
            </a:r>
            <a:endParaRPr kumimoji="1" lang="en-US" altLang="zh-CN" sz="2800" b="1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218" name="Text Box 82"/>
          <p:cNvSpPr txBox="1">
            <a:spLocks noChangeArrowheads="1"/>
          </p:cNvSpPr>
          <p:nvPr/>
        </p:nvSpPr>
        <p:spPr bwMode="auto">
          <a:xfrm>
            <a:off x="1855788" y="3536951"/>
            <a:ext cx="1503362" cy="519113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作业</a:t>
            </a:r>
            <a:r>
              <a:rPr kumimoji="1"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sz="28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.2</a:t>
            </a:r>
            <a:endParaRPr kumimoji="1" lang="en-US" altLang="zh-CN" sz="2800" b="1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91222" name="Group 86"/>
          <p:cNvGrpSpPr>
            <a:grpSpLocks/>
          </p:cNvGrpSpPr>
          <p:nvPr/>
        </p:nvGrpSpPr>
        <p:grpSpPr bwMode="auto">
          <a:xfrm>
            <a:off x="4933950" y="279400"/>
            <a:ext cx="4821238" cy="2535238"/>
            <a:chOff x="1040" y="404"/>
            <a:chExt cx="3037" cy="1597"/>
          </a:xfrm>
        </p:grpSpPr>
        <p:sp>
          <p:nvSpPr>
            <p:cNvPr id="91168" name="Text Box 32"/>
            <p:cNvSpPr txBox="1">
              <a:spLocks noChangeArrowheads="1"/>
            </p:cNvSpPr>
            <p:nvPr/>
          </p:nvSpPr>
          <p:spPr bwMode="auto">
            <a:xfrm>
              <a:off x="1255" y="1010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91169" name="Text Box 33"/>
            <p:cNvSpPr txBox="1">
              <a:spLocks noChangeArrowheads="1"/>
            </p:cNvSpPr>
            <p:nvPr/>
          </p:nvSpPr>
          <p:spPr bwMode="auto">
            <a:xfrm>
              <a:off x="1255" y="1429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91170" name="Oval 34"/>
            <p:cNvSpPr>
              <a:spLocks noChangeArrowheads="1"/>
            </p:cNvSpPr>
            <p:nvPr/>
          </p:nvSpPr>
          <p:spPr bwMode="auto">
            <a:xfrm>
              <a:off x="1469" y="1294"/>
              <a:ext cx="341" cy="313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171" name="Line 35"/>
            <p:cNvSpPr>
              <a:spLocks noChangeShapeType="1"/>
            </p:cNvSpPr>
            <p:nvPr/>
          </p:nvSpPr>
          <p:spPr bwMode="auto">
            <a:xfrm>
              <a:off x="2655" y="1031"/>
              <a:ext cx="0" cy="91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172" name="Line 36"/>
            <p:cNvSpPr>
              <a:spLocks noChangeShapeType="1"/>
            </p:cNvSpPr>
            <p:nvPr/>
          </p:nvSpPr>
          <p:spPr bwMode="auto">
            <a:xfrm>
              <a:off x="1640" y="678"/>
              <a:ext cx="0" cy="126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173" name="Text Box 37"/>
            <p:cNvSpPr txBox="1">
              <a:spLocks noChangeArrowheads="1"/>
            </p:cNvSpPr>
            <p:nvPr/>
          </p:nvSpPr>
          <p:spPr bwMode="auto">
            <a:xfrm>
              <a:off x="3667" y="1102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91174" name="Text Box 38"/>
            <p:cNvSpPr txBox="1">
              <a:spLocks noChangeArrowheads="1"/>
            </p:cNvSpPr>
            <p:nvPr/>
          </p:nvSpPr>
          <p:spPr bwMode="auto">
            <a:xfrm>
              <a:off x="3678" y="1430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91175" name="Line 39"/>
            <p:cNvSpPr>
              <a:spLocks noChangeShapeType="1"/>
            </p:cNvSpPr>
            <p:nvPr/>
          </p:nvSpPr>
          <p:spPr bwMode="auto">
            <a:xfrm>
              <a:off x="1640" y="1031"/>
              <a:ext cx="1995" cy="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176" name="Line 40"/>
            <p:cNvSpPr>
              <a:spLocks noChangeShapeType="1"/>
            </p:cNvSpPr>
            <p:nvPr/>
          </p:nvSpPr>
          <p:spPr bwMode="auto">
            <a:xfrm flipV="1">
              <a:off x="1640" y="1944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177" name="Line 41"/>
            <p:cNvSpPr>
              <a:spLocks noChangeShapeType="1"/>
            </p:cNvSpPr>
            <p:nvPr/>
          </p:nvSpPr>
          <p:spPr bwMode="auto">
            <a:xfrm>
              <a:off x="3635" y="679"/>
              <a:ext cx="0" cy="126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178" name="Rectangle 42"/>
            <p:cNvSpPr>
              <a:spLocks noChangeArrowheads="1"/>
            </p:cNvSpPr>
            <p:nvPr/>
          </p:nvSpPr>
          <p:spPr bwMode="auto">
            <a:xfrm>
              <a:off x="2949" y="974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179" name="Rectangle 43"/>
            <p:cNvSpPr>
              <a:spLocks noChangeArrowheads="1"/>
            </p:cNvSpPr>
            <p:nvPr/>
          </p:nvSpPr>
          <p:spPr bwMode="auto">
            <a:xfrm>
              <a:off x="3589" y="1308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180" name="Line 44"/>
            <p:cNvSpPr>
              <a:spLocks noChangeShapeType="1"/>
            </p:cNvSpPr>
            <p:nvPr/>
          </p:nvSpPr>
          <p:spPr bwMode="auto">
            <a:xfrm flipV="1">
              <a:off x="1640" y="678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181" name="Rectangle 45"/>
            <p:cNvSpPr>
              <a:spLocks noChangeArrowheads="1"/>
            </p:cNvSpPr>
            <p:nvPr/>
          </p:nvSpPr>
          <p:spPr bwMode="auto">
            <a:xfrm>
              <a:off x="1904" y="1887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182" name="Text Box 46"/>
            <p:cNvSpPr txBox="1">
              <a:spLocks noChangeArrowheads="1"/>
            </p:cNvSpPr>
            <p:nvPr/>
          </p:nvSpPr>
          <p:spPr bwMode="auto">
            <a:xfrm>
              <a:off x="2949" y="1080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91183" name="Text Box 47"/>
            <p:cNvSpPr txBox="1">
              <a:spLocks noChangeArrowheads="1"/>
            </p:cNvSpPr>
            <p:nvPr/>
          </p:nvSpPr>
          <p:spPr bwMode="auto">
            <a:xfrm>
              <a:off x="3259" y="133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91184" name="Text Box 48"/>
            <p:cNvSpPr txBox="1">
              <a:spLocks noChangeArrowheads="1"/>
            </p:cNvSpPr>
            <p:nvPr/>
          </p:nvSpPr>
          <p:spPr bwMode="auto">
            <a:xfrm>
              <a:off x="1882" y="722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91185" name="Text Box 49"/>
            <p:cNvSpPr txBox="1">
              <a:spLocks noChangeArrowheads="1"/>
            </p:cNvSpPr>
            <p:nvPr/>
          </p:nvSpPr>
          <p:spPr bwMode="auto">
            <a:xfrm>
              <a:off x="1040" y="1306"/>
              <a:ext cx="4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1186" name="Text Box 50"/>
            <p:cNvSpPr txBox="1">
              <a:spLocks noChangeArrowheads="1"/>
            </p:cNvSpPr>
            <p:nvPr/>
          </p:nvSpPr>
          <p:spPr bwMode="auto">
            <a:xfrm>
              <a:off x="2288" y="1112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1187" name="Text Box 51"/>
            <p:cNvSpPr txBox="1">
              <a:spLocks noChangeArrowheads="1"/>
            </p:cNvSpPr>
            <p:nvPr/>
          </p:nvSpPr>
          <p:spPr bwMode="auto">
            <a:xfrm>
              <a:off x="2768" y="404"/>
              <a:ext cx="36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4A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1188" name="Oval 52"/>
            <p:cNvSpPr>
              <a:spLocks noChangeArrowheads="1"/>
            </p:cNvSpPr>
            <p:nvPr/>
          </p:nvSpPr>
          <p:spPr bwMode="auto">
            <a:xfrm>
              <a:off x="2496" y="533"/>
              <a:ext cx="327" cy="322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189" name="Line 53"/>
            <p:cNvSpPr>
              <a:spLocks noChangeShapeType="1"/>
            </p:cNvSpPr>
            <p:nvPr/>
          </p:nvSpPr>
          <p:spPr bwMode="auto">
            <a:xfrm>
              <a:off x="2655" y="548"/>
              <a:ext cx="0" cy="295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190" name="Line 54"/>
            <p:cNvSpPr>
              <a:spLocks noChangeShapeType="1"/>
            </p:cNvSpPr>
            <p:nvPr/>
          </p:nvSpPr>
          <p:spPr bwMode="auto">
            <a:xfrm>
              <a:off x="2814" y="678"/>
              <a:ext cx="29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191" name="Oval 55"/>
            <p:cNvSpPr>
              <a:spLocks noChangeArrowheads="1"/>
            </p:cNvSpPr>
            <p:nvPr/>
          </p:nvSpPr>
          <p:spPr bwMode="auto">
            <a:xfrm>
              <a:off x="2497" y="1373"/>
              <a:ext cx="337" cy="346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192" name="Line 56"/>
            <p:cNvSpPr>
              <a:spLocks noChangeShapeType="1"/>
            </p:cNvSpPr>
            <p:nvPr/>
          </p:nvSpPr>
          <p:spPr bwMode="auto">
            <a:xfrm>
              <a:off x="2506" y="1551"/>
              <a:ext cx="317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194" name="Text Box 58"/>
            <p:cNvSpPr txBox="1">
              <a:spLocks noChangeArrowheads="1"/>
            </p:cNvSpPr>
            <p:nvPr/>
          </p:nvSpPr>
          <p:spPr bwMode="auto">
            <a:xfrm>
              <a:off x="3709" y="1337"/>
              <a:ext cx="3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1219" name="Rectangle 83"/>
            <p:cNvSpPr>
              <a:spLocks noChangeArrowheads="1"/>
            </p:cNvSpPr>
            <p:nvPr/>
          </p:nvSpPr>
          <p:spPr bwMode="auto">
            <a:xfrm>
              <a:off x="1882" y="973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220" name="Line 84"/>
            <p:cNvSpPr>
              <a:spLocks noChangeShapeType="1"/>
            </p:cNvSpPr>
            <p:nvPr/>
          </p:nvSpPr>
          <p:spPr bwMode="auto">
            <a:xfrm flipV="1">
              <a:off x="2655" y="1178"/>
              <a:ext cx="0" cy="199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221" name="Text Box 85"/>
            <p:cNvSpPr txBox="1">
              <a:spLocks noChangeArrowheads="1"/>
            </p:cNvSpPr>
            <p:nvPr/>
          </p:nvSpPr>
          <p:spPr bwMode="auto">
            <a:xfrm>
              <a:off x="1904" y="1625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</p:grpSp>
      <p:sp>
        <p:nvSpPr>
          <p:cNvPr id="91223" name="Text Box 87"/>
          <p:cNvSpPr txBox="1">
            <a:spLocks noChangeArrowheads="1"/>
          </p:cNvSpPr>
          <p:nvPr/>
        </p:nvSpPr>
        <p:spPr bwMode="auto">
          <a:xfrm>
            <a:off x="1833564" y="1119189"/>
            <a:ext cx="30829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电路如图所示，试用叠加定理求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</a:p>
        </p:txBody>
      </p:sp>
      <p:grpSp>
        <p:nvGrpSpPr>
          <p:cNvPr id="91229" name="Group 93"/>
          <p:cNvGrpSpPr>
            <a:grpSpLocks/>
          </p:cNvGrpSpPr>
          <p:nvPr/>
        </p:nvGrpSpPr>
        <p:grpSpPr bwMode="auto">
          <a:xfrm>
            <a:off x="5048250" y="3813176"/>
            <a:ext cx="5080000" cy="2028825"/>
            <a:chOff x="1497" y="2402"/>
            <a:chExt cx="3200" cy="1278"/>
          </a:xfrm>
        </p:grpSpPr>
        <p:sp>
          <p:nvSpPr>
            <p:cNvPr id="91196" name="Text Box 60"/>
            <p:cNvSpPr txBox="1">
              <a:spLocks noChangeArrowheads="1"/>
            </p:cNvSpPr>
            <p:nvPr/>
          </p:nvSpPr>
          <p:spPr bwMode="auto">
            <a:xfrm>
              <a:off x="1707" y="2752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91197" name="Text Box 61"/>
            <p:cNvSpPr txBox="1">
              <a:spLocks noChangeArrowheads="1"/>
            </p:cNvSpPr>
            <p:nvPr/>
          </p:nvSpPr>
          <p:spPr bwMode="auto">
            <a:xfrm>
              <a:off x="1730" y="3182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91198" name="Oval 62"/>
            <p:cNvSpPr>
              <a:spLocks noChangeArrowheads="1"/>
            </p:cNvSpPr>
            <p:nvPr/>
          </p:nvSpPr>
          <p:spPr bwMode="auto">
            <a:xfrm>
              <a:off x="3904" y="3047"/>
              <a:ext cx="303" cy="302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199" name="Oval 63"/>
            <p:cNvSpPr>
              <a:spLocks noChangeArrowheads="1"/>
            </p:cNvSpPr>
            <p:nvPr/>
          </p:nvSpPr>
          <p:spPr bwMode="auto">
            <a:xfrm>
              <a:off x="1964" y="3019"/>
              <a:ext cx="325" cy="329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200" name="Line 64"/>
            <p:cNvSpPr>
              <a:spLocks noChangeShapeType="1"/>
            </p:cNvSpPr>
            <p:nvPr/>
          </p:nvSpPr>
          <p:spPr bwMode="auto">
            <a:xfrm>
              <a:off x="3098" y="2747"/>
              <a:ext cx="0" cy="93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201" name="Line 65"/>
            <p:cNvSpPr>
              <a:spLocks noChangeShapeType="1"/>
            </p:cNvSpPr>
            <p:nvPr/>
          </p:nvSpPr>
          <p:spPr bwMode="auto">
            <a:xfrm>
              <a:off x="2123" y="2746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202" name="Text Box 66"/>
            <p:cNvSpPr txBox="1">
              <a:spLocks noChangeArrowheads="1"/>
            </p:cNvSpPr>
            <p:nvPr/>
          </p:nvSpPr>
          <p:spPr bwMode="auto">
            <a:xfrm>
              <a:off x="4149" y="2733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91203" name="Text Box 67"/>
            <p:cNvSpPr txBox="1">
              <a:spLocks noChangeArrowheads="1"/>
            </p:cNvSpPr>
            <p:nvPr/>
          </p:nvSpPr>
          <p:spPr bwMode="auto">
            <a:xfrm>
              <a:off x="4172" y="3174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91204" name="Line 68"/>
            <p:cNvSpPr>
              <a:spLocks noChangeShapeType="1"/>
            </p:cNvSpPr>
            <p:nvPr/>
          </p:nvSpPr>
          <p:spPr bwMode="auto">
            <a:xfrm flipV="1">
              <a:off x="2123" y="2746"/>
              <a:ext cx="1926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205" name="Line 69"/>
            <p:cNvSpPr>
              <a:spLocks noChangeShapeType="1"/>
            </p:cNvSpPr>
            <p:nvPr/>
          </p:nvSpPr>
          <p:spPr bwMode="auto">
            <a:xfrm flipV="1">
              <a:off x="2123" y="3680"/>
              <a:ext cx="1926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206" name="Line 70"/>
            <p:cNvSpPr>
              <a:spLocks noChangeShapeType="1"/>
            </p:cNvSpPr>
            <p:nvPr/>
          </p:nvSpPr>
          <p:spPr bwMode="auto">
            <a:xfrm>
              <a:off x="4049" y="2746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207" name="Rectangle 71"/>
            <p:cNvSpPr>
              <a:spLocks noChangeArrowheads="1"/>
            </p:cNvSpPr>
            <p:nvPr/>
          </p:nvSpPr>
          <p:spPr bwMode="auto">
            <a:xfrm>
              <a:off x="2363" y="2690"/>
              <a:ext cx="339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209" name="Rectangle 73"/>
            <p:cNvSpPr>
              <a:spLocks noChangeArrowheads="1"/>
            </p:cNvSpPr>
            <p:nvPr/>
          </p:nvSpPr>
          <p:spPr bwMode="auto">
            <a:xfrm>
              <a:off x="3339" y="2690"/>
              <a:ext cx="347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210" name="Text Box 74"/>
            <p:cNvSpPr txBox="1">
              <a:spLocks noChangeArrowheads="1"/>
            </p:cNvSpPr>
            <p:nvPr/>
          </p:nvSpPr>
          <p:spPr bwMode="auto">
            <a:xfrm>
              <a:off x="2282" y="2402"/>
              <a:ext cx="4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91212" name="Text Box 76"/>
            <p:cNvSpPr txBox="1">
              <a:spLocks noChangeArrowheads="1"/>
            </p:cNvSpPr>
            <p:nvPr/>
          </p:nvSpPr>
          <p:spPr bwMode="auto">
            <a:xfrm>
              <a:off x="3339" y="2402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91213" name="Text Box 77"/>
            <p:cNvSpPr txBox="1">
              <a:spLocks noChangeArrowheads="1"/>
            </p:cNvSpPr>
            <p:nvPr/>
          </p:nvSpPr>
          <p:spPr bwMode="auto">
            <a:xfrm>
              <a:off x="1497" y="3079"/>
              <a:ext cx="4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11V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1214" name="Text Box 78"/>
            <p:cNvSpPr txBox="1">
              <a:spLocks noChangeArrowheads="1"/>
            </p:cNvSpPr>
            <p:nvPr/>
          </p:nvSpPr>
          <p:spPr bwMode="auto">
            <a:xfrm>
              <a:off x="4172" y="3050"/>
              <a:ext cx="5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5.5V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1217" name="Text Box 81"/>
            <p:cNvSpPr txBox="1">
              <a:spLocks noChangeArrowheads="1"/>
            </p:cNvSpPr>
            <p:nvPr/>
          </p:nvSpPr>
          <p:spPr bwMode="auto">
            <a:xfrm>
              <a:off x="2736" y="2445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1224" name="AutoShape 88"/>
            <p:cNvSpPr>
              <a:spLocks noChangeArrowheads="1"/>
            </p:cNvSpPr>
            <p:nvPr/>
          </p:nvSpPr>
          <p:spPr bwMode="auto">
            <a:xfrm>
              <a:off x="2954" y="3099"/>
              <a:ext cx="287" cy="402"/>
            </a:xfrm>
            <a:prstGeom prst="diamond">
              <a:avLst/>
            </a:prstGeom>
            <a:solidFill>
              <a:srgbClr val="33CCCC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225" name="Line 89"/>
            <p:cNvSpPr>
              <a:spLocks noChangeShapeType="1"/>
            </p:cNvSpPr>
            <p:nvPr/>
          </p:nvSpPr>
          <p:spPr bwMode="auto">
            <a:xfrm>
              <a:off x="2954" y="3300"/>
              <a:ext cx="287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226" name="Line 90"/>
            <p:cNvSpPr>
              <a:spLocks noChangeShapeType="1"/>
            </p:cNvSpPr>
            <p:nvPr/>
          </p:nvSpPr>
          <p:spPr bwMode="auto">
            <a:xfrm flipV="1">
              <a:off x="3098" y="2886"/>
              <a:ext cx="0" cy="213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227" name="Line 91"/>
            <p:cNvSpPr>
              <a:spLocks noChangeShapeType="1"/>
            </p:cNvSpPr>
            <p:nvPr/>
          </p:nvSpPr>
          <p:spPr bwMode="auto">
            <a:xfrm>
              <a:off x="2748" y="2747"/>
              <a:ext cx="242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91228" name="Text Box 92"/>
            <p:cNvSpPr txBox="1">
              <a:spLocks noChangeArrowheads="1"/>
            </p:cNvSpPr>
            <p:nvPr/>
          </p:nvSpPr>
          <p:spPr bwMode="auto">
            <a:xfrm>
              <a:off x="3134" y="2843"/>
              <a:ext cx="4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1230" name="Text Box 94"/>
          <p:cNvSpPr txBox="1">
            <a:spLocks noChangeArrowheads="1"/>
          </p:cNvSpPr>
          <p:nvPr/>
        </p:nvSpPr>
        <p:spPr bwMode="auto">
          <a:xfrm>
            <a:off x="2012951" y="4368801"/>
            <a:ext cx="30829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电路如图所示，试用叠加定理求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469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 descr="新闻纸"/>
          <p:cNvSpPr txBox="1">
            <a:spLocks noChangeArrowheads="1"/>
          </p:cNvSpPr>
          <p:nvPr/>
        </p:nvSpPr>
        <p:spPr bwMode="auto">
          <a:xfrm>
            <a:off x="2622550" y="198439"/>
            <a:ext cx="3924300" cy="58695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8F8F8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§</a:t>
            </a:r>
            <a:r>
              <a:rPr kumimoji="1" lang="en-US" altLang="zh-CN" sz="32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3.3</a:t>
            </a:r>
            <a:r>
              <a:rPr kumimoji="1" lang="en-US" altLang="zh-CN" sz="32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zh-CN" altLang="en-US" sz="32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戴维南定理</a:t>
            </a:r>
          </a:p>
        </p:txBody>
      </p:sp>
      <p:sp>
        <p:nvSpPr>
          <p:cNvPr id="43042" name="Rectangle 34"/>
          <p:cNvSpPr>
            <a:spLocks noChangeArrowheads="1"/>
          </p:cNvSpPr>
          <p:nvPr/>
        </p:nvSpPr>
        <p:spPr bwMode="auto">
          <a:xfrm>
            <a:off x="5935663" y="320675"/>
            <a:ext cx="241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3300"/>
                </a:solidFill>
                <a:latin typeface="Arial" panose="020B0604020202020204" pitchFamily="34" charset="0"/>
                <a:ea typeface="楷体_GB2312" pitchFamily="49" charset="-122"/>
              </a:rPr>
              <a:t>★</a:t>
            </a:r>
            <a:r>
              <a:rPr lang="en-US" altLang="zh-CN" sz="2400" b="1">
                <a:solidFill>
                  <a:srgbClr val="FF3300"/>
                </a:solidFill>
                <a:latin typeface="Arial" panose="020B0604020202020204" pitchFamily="34" charset="0"/>
                <a:ea typeface="仿宋_GB2312" pitchFamily="49" charset="-122"/>
              </a:rPr>
              <a:t>★★</a:t>
            </a:r>
            <a:r>
              <a:rPr lang="en-US" altLang="zh-CN" sz="2400" b="1">
                <a:solidFill>
                  <a:srgbClr val="FF3300"/>
                </a:solidFill>
                <a:latin typeface="Arial" panose="020B0604020202020204" pitchFamily="34" charset="0"/>
                <a:ea typeface="楷体_GB2312" pitchFamily="49" charset="-122"/>
              </a:rPr>
              <a:t>★</a:t>
            </a:r>
          </a:p>
        </p:txBody>
      </p:sp>
      <p:sp>
        <p:nvSpPr>
          <p:cNvPr id="43044" name="Rectangle 36"/>
          <p:cNvSpPr>
            <a:spLocks noChangeArrowheads="1"/>
          </p:cNvSpPr>
          <p:nvPr/>
        </p:nvSpPr>
        <p:spPr bwMode="auto">
          <a:xfrm>
            <a:off x="2128839" y="1592263"/>
            <a:ext cx="785812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       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含独立电源的线性电阻单口网络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，就端口特性而言，可以等效为一个电压源和电阻串联的单口网络。电压源的电压等于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单口网络在负载开路时的电压</a:t>
            </a:r>
            <a:r>
              <a:rPr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oc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；电阻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是单口网络内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全部独立电源为零值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时所得单口网络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的等效电阻。</a:t>
            </a:r>
          </a:p>
        </p:txBody>
      </p:sp>
      <p:sp>
        <p:nvSpPr>
          <p:cNvPr id="43045" name="Text Box 37"/>
          <p:cNvSpPr txBox="1">
            <a:spLocks noChangeArrowheads="1"/>
          </p:cNvSpPr>
          <p:nvPr/>
        </p:nvSpPr>
        <p:spPr bwMode="auto">
          <a:xfrm>
            <a:off x="1949451" y="893763"/>
            <a:ext cx="2822575" cy="519112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1.</a:t>
            </a:r>
            <a:r>
              <a:rPr kumimoji="1" lang="en-US" altLang="zh-CN" sz="28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zh-CN" altLang="en-US" sz="28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戴维南定理</a:t>
            </a:r>
            <a:endParaRPr kumimoji="1" lang="zh-CN" altLang="en-US" sz="2800" b="1" i="1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3074" name="Group 66"/>
          <p:cNvGrpSpPr>
            <a:grpSpLocks/>
          </p:cNvGrpSpPr>
          <p:nvPr/>
        </p:nvGrpSpPr>
        <p:grpSpPr bwMode="auto">
          <a:xfrm>
            <a:off x="4691064" y="3571876"/>
            <a:ext cx="2809875" cy="2303463"/>
            <a:chOff x="3129" y="2522"/>
            <a:chExt cx="1770" cy="1451"/>
          </a:xfrm>
        </p:grpSpPr>
        <p:sp>
          <p:nvSpPr>
            <p:cNvPr id="43047" name="Text Box 39"/>
            <p:cNvSpPr txBox="1">
              <a:spLocks noChangeArrowheads="1"/>
            </p:cNvSpPr>
            <p:nvPr/>
          </p:nvSpPr>
          <p:spPr bwMode="auto">
            <a:xfrm>
              <a:off x="4391" y="2522"/>
              <a:ext cx="27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43048" name="Oval 40"/>
            <p:cNvSpPr>
              <a:spLocks noChangeArrowheads="1"/>
            </p:cNvSpPr>
            <p:nvPr/>
          </p:nvSpPr>
          <p:spPr bwMode="auto">
            <a:xfrm>
              <a:off x="3529" y="3252"/>
              <a:ext cx="315" cy="326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43049" name="Text Box 41"/>
            <p:cNvSpPr txBox="1">
              <a:spLocks noChangeArrowheads="1"/>
            </p:cNvSpPr>
            <p:nvPr/>
          </p:nvSpPr>
          <p:spPr bwMode="auto">
            <a:xfrm>
              <a:off x="3325" y="2898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827E4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43050" name="Text Box 42"/>
            <p:cNvSpPr txBox="1">
              <a:spLocks noChangeArrowheads="1"/>
            </p:cNvSpPr>
            <p:nvPr/>
          </p:nvSpPr>
          <p:spPr bwMode="auto">
            <a:xfrm>
              <a:off x="3325" y="3452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827E4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43051" name="Text Box 43"/>
            <p:cNvSpPr txBox="1">
              <a:spLocks noChangeArrowheads="1"/>
            </p:cNvSpPr>
            <p:nvPr/>
          </p:nvSpPr>
          <p:spPr bwMode="auto">
            <a:xfrm>
              <a:off x="3129" y="3193"/>
              <a:ext cx="4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8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oc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52" name="Freeform 44"/>
            <p:cNvSpPr>
              <a:spLocks/>
            </p:cNvSpPr>
            <p:nvPr/>
          </p:nvSpPr>
          <p:spPr bwMode="auto">
            <a:xfrm>
              <a:off x="3686" y="2884"/>
              <a:ext cx="3" cy="1059"/>
            </a:xfrm>
            <a:custGeom>
              <a:avLst/>
              <a:gdLst>
                <a:gd name="T0" fmla="*/ 0 w 2"/>
                <a:gd name="T1" fmla="*/ 0 h 1059"/>
                <a:gd name="T2" fmla="*/ 2 w 2"/>
                <a:gd name="T3" fmla="*/ 1059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059">
                  <a:moveTo>
                    <a:pt x="0" y="0"/>
                  </a:moveTo>
                  <a:lnTo>
                    <a:pt x="2" y="1059"/>
                  </a:lnTo>
                </a:path>
              </a:pathLst>
            </a:custGeom>
            <a:noFill/>
            <a:ln w="38100" cmpd="sng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43053" name="Freeform 45"/>
            <p:cNvSpPr>
              <a:spLocks/>
            </p:cNvSpPr>
            <p:nvPr/>
          </p:nvSpPr>
          <p:spPr bwMode="auto">
            <a:xfrm flipV="1">
              <a:off x="3680" y="2862"/>
              <a:ext cx="937" cy="29"/>
            </a:xfrm>
            <a:custGeom>
              <a:avLst/>
              <a:gdLst>
                <a:gd name="T0" fmla="*/ 0 w 660"/>
                <a:gd name="T1" fmla="*/ 0 h 1"/>
                <a:gd name="T2" fmla="*/ 660 w 66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0" h="1">
                  <a:moveTo>
                    <a:pt x="0" y="0"/>
                  </a:moveTo>
                  <a:lnTo>
                    <a:pt x="660" y="0"/>
                  </a:lnTo>
                </a:path>
              </a:pathLst>
            </a:custGeom>
            <a:noFill/>
            <a:ln w="38100" cmpd="sng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43054" name="Text Box 46"/>
            <p:cNvSpPr txBox="1">
              <a:spLocks noChangeArrowheads="1"/>
            </p:cNvSpPr>
            <p:nvPr/>
          </p:nvSpPr>
          <p:spPr bwMode="auto">
            <a:xfrm>
              <a:off x="3982" y="2998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55" name="Text Box 47"/>
            <p:cNvSpPr txBox="1">
              <a:spLocks noChangeArrowheads="1"/>
            </p:cNvSpPr>
            <p:nvPr/>
          </p:nvSpPr>
          <p:spPr bwMode="auto">
            <a:xfrm>
              <a:off x="4549" y="2898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56" name="Text Box 48"/>
            <p:cNvSpPr txBox="1">
              <a:spLocks noChangeArrowheads="1"/>
            </p:cNvSpPr>
            <p:nvPr/>
          </p:nvSpPr>
          <p:spPr bwMode="auto">
            <a:xfrm>
              <a:off x="4549" y="3225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57" name="Text Box 49"/>
            <p:cNvSpPr txBox="1">
              <a:spLocks noChangeArrowheads="1"/>
            </p:cNvSpPr>
            <p:nvPr/>
          </p:nvSpPr>
          <p:spPr bwMode="auto">
            <a:xfrm>
              <a:off x="4572" y="3520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58" name="Oval 50"/>
            <p:cNvSpPr>
              <a:spLocks noChangeArrowheads="1"/>
            </p:cNvSpPr>
            <p:nvPr/>
          </p:nvSpPr>
          <p:spPr bwMode="auto">
            <a:xfrm>
              <a:off x="4617" y="2862"/>
              <a:ext cx="77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43059" name="Oval 51"/>
            <p:cNvSpPr>
              <a:spLocks noChangeArrowheads="1"/>
            </p:cNvSpPr>
            <p:nvPr/>
          </p:nvSpPr>
          <p:spPr bwMode="auto">
            <a:xfrm>
              <a:off x="4640" y="3905"/>
              <a:ext cx="77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43060" name="Line 52"/>
            <p:cNvSpPr>
              <a:spLocks noChangeShapeType="1"/>
            </p:cNvSpPr>
            <p:nvPr/>
          </p:nvSpPr>
          <p:spPr bwMode="auto">
            <a:xfrm flipH="1">
              <a:off x="4345" y="2817"/>
              <a:ext cx="250" cy="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43061" name="Rectangle 53"/>
            <p:cNvSpPr>
              <a:spLocks noChangeArrowheads="1"/>
            </p:cNvSpPr>
            <p:nvPr/>
          </p:nvSpPr>
          <p:spPr bwMode="auto">
            <a:xfrm>
              <a:off x="3937" y="2839"/>
              <a:ext cx="385" cy="113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43062" name="Line 54"/>
            <p:cNvSpPr>
              <a:spLocks noChangeShapeType="1"/>
            </p:cNvSpPr>
            <p:nvPr/>
          </p:nvSpPr>
          <p:spPr bwMode="auto">
            <a:xfrm>
              <a:off x="3688" y="3951"/>
              <a:ext cx="952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sp>
        <p:nvSpPr>
          <p:cNvPr id="43073" name="AutoShape 65"/>
          <p:cNvSpPr>
            <a:spLocks noChangeArrowheads="1"/>
          </p:cNvSpPr>
          <p:nvPr/>
        </p:nvSpPr>
        <p:spPr bwMode="auto">
          <a:xfrm>
            <a:off x="4144963" y="4827588"/>
            <a:ext cx="546100" cy="215900"/>
          </a:xfrm>
          <a:prstGeom prst="rightArrow">
            <a:avLst>
              <a:gd name="adj1" fmla="val 50000"/>
              <a:gd name="adj2" fmla="val 63235"/>
            </a:avLst>
          </a:prstGeom>
          <a:solidFill>
            <a:srgbClr val="FF9900"/>
          </a:solidFill>
          <a:ln w="38100">
            <a:solidFill>
              <a:srgbClr val="FFCC00"/>
            </a:solidFill>
            <a:miter lim="800000"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graphicFrame>
        <p:nvGraphicFramePr>
          <p:cNvPr id="43075" name="Object 67"/>
          <p:cNvGraphicFramePr>
            <a:graphicFrameLocks noChangeAspect="1"/>
          </p:cNvGraphicFramePr>
          <p:nvPr/>
        </p:nvGraphicFramePr>
        <p:xfrm>
          <a:off x="5403850" y="6013450"/>
          <a:ext cx="177958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1" name="公式" r:id="rId4" imgW="812520" imgH="228600" progId="Equation.3">
                  <p:embed/>
                </p:oleObj>
              </mc:Choice>
              <mc:Fallback>
                <p:oleObj name="公式" r:id="rId4" imgW="812520" imgH="228600" progId="Equation.3">
                  <p:embed/>
                  <p:pic>
                    <p:nvPicPr>
                      <p:cNvPr id="43075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3850" y="6013450"/>
                        <a:ext cx="1779588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076" name="Group 68"/>
          <p:cNvGrpSpPr>
            <a:grpSpLocks/>
          </p:cNvGrpSpPr>
          <p:nvPr/>
        </p:nvGrpSpPr>
        <p:grpSpPr bwMode="auto">
          <a:xfrm>
            <a:off x="1871664" y="4106864"/>
            <a:ext cx="2319337" cy="1436687"/>
            <a:chOff x="268" y="2888"/>
            <a:chExt cx="1461" cy="905"/>
          </a:xfrm>
        </p:grpSpPr>
        <p:sp>
          <p:nvSpPr>
            <p:cNvPr id="43077" name="Text Box 69"/>
            <p:cNvSpPr txBox="1">
              <a:spLocks noChangeArrowheads="1"/>
            </p:cNvSpPr>
            <p:nvPr/>
          </p:nvSpPr>
          <p:spPr bwMode="auto">
            <a:xfrm>
              <a:off x="1116" y="2888"/>
              <a:ext cx="30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78" name="Rectangle 70"/>
            <p:cNvSpPr>
              <a:spLocks noChangeArrowheads="1"/>
            </p:cNvSpPr>
            <p:nvPr/>
          </p:nvSpPr>
          <p:spPr bwMode="auto">
            <a:xfrm>
              <a:off x="268" y="3022"/>
              <a:ext cx="635" cy="771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66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N</a:t>
              </a:r>
            </a:p>
          </p:txBody>
        </p:sp>
        <p:sp>
          <p:nvSpPr>
            <p:cNvPr id="43079" name="Line 71"/>
            <p:cNvSpPr>
              <a:spLocks noChangeShapeType="1"/>
            </p:cNvSpPr>
            <p:nvPr/>
          </p:nvSpPr>
          <p:spPr bwMode="auto">
            <a:xfrm>
              <a:off x="912" y="3185"/>
              <a:ext cx="54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43080" name="Line 72"/>
            <p:cNvSpPr>
              <a:spLocks noChangeShapeType="1"/>
            </p:cNvSpPr>
            <p:nvPr/>
          </p:nvSpPr>
          <p:spPr bwMode="auto">
            <a:xfrm>
              <a:off x="912" y="3684"/>
              <a:ext cx="54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43081" name="Text Box 73"/>
            <p:cNvSpPr txBox="1">
              <a:spLocks noChangeArrowheads="1"/>
            </p:cNvSpPr>
            <p:nvPr/>
          </p:nvSpPr>
          <p:spPr bwMode="auto">
            <a:xfrm>
              <a:off x="1457" y="300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82" name="Text Box 74"/>
            <p:cNvSpPr txBox="1">
              <a:spLocks noChangeArrowheads="1"/>
            </p:cNvSpPr>
            <p:nvPr/>
          </p:nvSpPr>
          <p:spPr bwMode="auto">
            <a:xfrm>
              <a:off x="1480" y="3457"/>
              <a:ext cx="1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83" name="Text Box 75"/>
            <p:cNvSpPr txBox="1">
              <a:spLocks noChangeArrowheads="1"/>
            </p:cNvSpPr>
            <p:nvPr/>
          </p:nvSpPr>
          <p:spPr bwMode="auto">
            <a:xfrm>
              <a:off x="1411" y="3251"/>
              <a:ext cx="31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u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84" name="Line 76"/>
            <p:cNvSpPr>
              <a:spLocks noChangeShapeType="1"/>
            </p:cNvSpPr>
            <p:nvPr/>
          </p:nvSpPr>
          <p:spPr bwMode="auto">
            <a:xfrm flipH="1">
              <a:off x="1116" y="3185"/>
              <a:ext cx="29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grpSp>
        <p:nvGrpSpPr>
          <p:cNvPr id="43085" name="Group 77"/>
          <p:cNvGrpSpPr>
            <a:grpSpLocks/>
          </p:cNvGrpSpPr>
          <p:nvPr/>
        </p:nvGrpSpPr>
        <p:grpSpPr bwMode="auto">
          <a:xfrm>
            <a:off x="7858125" y="3140076"/>
            <a:ext cx="2279650" cy="1452563"/>
            <a:chOff x="317" y="2573"/>
            <a:chExt cx="1436" cy="915"/>
          </a:xfrm>
        </p:grpSpPr>
        <p:sp>
          <p:nvSpPr>
            <p:cNvPr id="43086" name="Text Box 78"/>
            <p:cNvSpPr txBox="1">
              <a:spLocks noChangeArrowheads="1"/>
            </p:cNvSpPr>
            <p:nvPr/>
          </p:nvSpPr>
          <p:spPr bwMode="auto">
            <a:xfrm>
              <a:off x="1081" y="2573"/>
              <a:ext cx="4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=0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87" name="Rectangle 79"/>
            <p:cNvSpPr>
              <a:spLocks noChangeArrowheads="1"/>
            </p:cNvSpPr>
            <p:nvPr/>
          </p:nvSpPr>
          <p:spPr bwMode="auto">
            <a:xfrm>
              <a:off x="317" y="2717"/>
              <a:ext cx="635" cy="771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66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N</a:t>
              </a:r>
            </a:p>
          </p:txBody>
        </p:sp>
        <p:sp>
          <p:nvSpPr>
            <p:cNvPr id="43088" name="Line 80"/>
            <p:cNvSpPr>
              <a:spLocks noChangeShapeType="1"/>
            </p:cNvSpPr>
            <p:nvPr/>
          </p:nvSpPr>
          <p:spPr bwMode="auto">
            <a:xfrm flipV="1">
              <a:off x="961" y="2873"/>
              <a:ext cx="490" cy="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43089" name="Line 81"/>
            <p:cNvSpPr>
              <a:spLocks noChangeShapeType="1"/>
            </p:cNvSpPr>
            <p:nvPr/>
          </p:nvSpPr>
          <p:spPr bwMode="auto">
            <a:xfrm>
              <a:off x="961" y="3379"/>
              <a:ext cx="490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43090" name="Text Box 82"/>
            <p:cNvSpPr txBox="1">
              <a:spLocks noChangeArrowheads="1"/>
            </p:cNvSpPr>
            <p:nvPr/>
          </p:nvSpPr>
          <p:spPr bwMode="auto">
            <a:xfrm>
              <a:off x="1530" y="2717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91" name="Text Box 83"/>
            <p:cNvSpPr txBox="1">
              <a:spLocks noChangeArrowheads="1"/>
            </p:cNvSpPr>
            <p:nvPr/>
          </p:nvSpPr>
          <p:spPr bwMode="auto">
            <a:xfrm>
              <a:off x="1530" y="3152"/>
              <a:ext cx="1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92" name="Text Box 84"/>
            <p:cNvSpPr txBox="1">
              <a:spLocks noChangeArrowheads="1"/>
            </p:cNvSpPr>
            <p:nvPr/>
          </p:nvSpPr>
          <p:spPr bwMode="auto">
            <a:xfrm>
              <a:off x="1376" y="294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400" b="1" i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oc</a:t>
              </a:r>
              <a:endParaRPr kumimoji="1"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93" name="Line 85"/>
            <p:cNvSpPr>
              <a:spLocks noChangeShapeType="1"/>
            </p:cNvSpPr>
            <p:nvPr/>
          </p:nvSpPr>
          <p:spPr bwMode="auto">
            <a:xfrm flipH="1">
              <a:off x="1081" y="2873"/>
              <a:ext cx="29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grpSp>
        <p:nvGrpSpPr>
          <p:cNvPr id="43094" name="Group 86"/>
          <p:cNvGrpSpPr>
            <a:grpSpLocks/>
          </p:cNvGrpSpPr>
          <p:nvPr/>
        </p:nvGrpSpPr>
        <p:grpSpPr bwMode="auto">
          <a:xfrm>
            <a:off x="7902575" y="5348288"/>
            <a:ext cx="2605088" cy="1223962"/>
            <a:chOff x="2034" y="3052"/>
            <a:chExt cx="1641" cy="771"/>
          </a:xfrm>
        </p:grpSpPr>
        <p:sp>
          <p:nvSpPr>
            <p:cNvPr id="43095" name="Rectangle 87"/>
            <p:cNvSpPr>
              <a:spLocks noChangeArrowheads="1"/>
            </p:cNvSpPr>
            <p:nvPr/>
          </p:nvSpPr>
          <p:spPr bwMode="auto">
            <a:xfrm>
              <a:off x="2034" y="3052"/>
              <a:ext cx="635" cy="771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66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N</a:t>
              </a:r>
              <a:r>
                <a:rPr lang="en-US" altLang="zh-CN" sz="2800" b="1" baseline="-250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</a:p>
          </p:txBody>
        </p:sp>
        <p:sp>
          <p:nvSpPr>
            <p:cNvPr id="43096" name="Line 88"/>
            <p:cNvSpPr>
              <a:spLocks noChangeShapeType="1"/>
            </p:cNvSpPr>
            <p:nvPr/>
          </p:nvSpPr>
          <p:spPr bwMode="auto">
            <a:xfrm flipV="1">
              <a:off x="2678" y="3208"/>
              <a:ext cx="490" cy="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43097" name="Line 89"/>
            <p:cNvSpPr>
              <a:spLocks noChangeShapeType="1"/>
            </p:cNvSpPr>
            <p:nvPr/>
          </p:nvSpPr>
          <p:spPr bwMode="auto">
            <a:xfrm>
              <a:off x="2678" y="3714"/>
              <a:ext cx="490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43098" name="Text Box 90"/>
            <p:cNvSpPr txBox="1">
              <a:spLocks noChangeArrowheads="1"/>
            </p:cNvSpPr>
            <p:nvPr/>
          </p:nvSpPr>
          <p:spPr bwMode="auto">
            <a:xfrm>
              <a:off x="3312" y="3453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i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o</a:t>
              </a:r>
              <a:endParaRPr kumimoji="1"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43099" name="Line 91"/>
            <p:cNvSpPr>
              <a:spLocks noChangeShapeType="1"/>
            </p:cNvSpPr>
            <p:nvPr/>
          </p:nvSpPr>
          <p:spPr bwMode="auto">
            <a:xfrm flipH="1">
              <a:off x="3024" y="3453"/>
              <a:ext cx="2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43100" name="Line 92"/>
            <p:cNvSpPr>
              <a:spLocks noChangeShapeType="1"/>
            </p:cNvSpPr>
            <p:nvPr/>
          </p:nvSpPr>
          <p:spPr bwMode="auto">
            <a:xfrm>
              <a:off x="3312" y="3453"/>
              <a:ext cx="0" cy="37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sp>
        <p:nvSpPr>
          <p:cNvPr id="43101" name="AutoShape 93"/>
          <p:cNvSpPr>
            <a:spLocks noChangeArrowheads="1"/>
          </p:cNvSpPr>
          <p:nvPr/>
        </p:nvSpPr>
        <p:spPr bwMode="auto">
          <a:xfrm>
            <a:off x="7175500" y="3729038"/>
            <a:ext cx="546100" cy="215900"/>
          </a:xfrm>
          <a:prstGeom prst="rightArrow">
            <a:avLst>
              <a:gd name="adj1" fmla="val 50000"/>
              <a:gd name="adj2" fmla="val 63235"/>
            </a:avLst>
          </a:prstGeom>
          <a:solidFill>
            <a:srgbClr val="FF9900"/>
          </a:solidFill>
          <a:ln w="38100">
            <a:solidFill>
              <a:srgbClr val="FFCC00"/>
            </a:solidFill>
            <a:miter lim="800000"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43102" name="AutoShape 94"/>
          <p:cNvSpPr>
            <a:spLocks noChangeArrowheads="1"/>
          </p:cNvSpPr>
          <p:nvPr/>
        </p:nvSpPr>
        <p:spPr bwMode="auto">
          <a:xfrm>
            <a:off x="7227888" y="6038850"/>
            <a:ext cx="546100" cy="215900"/>
          </a:xfrm>
          <a:prstGeom prst="rightArrow">
            <a:avLst>
              <a:gd name="adj1" fmla="val 50000"/>
              <a:gd name="adj2" fmla="val 63235"/>
            </a:avLst>
          </a:prstGeom>
          <a:solidFill>
            <a:srgbClr val="FF9900"/>
          </a:solidFill>
          <a:ln w="38100">
            <a:solidFill>
              <a:srgbClr val="FFCC00"/>
            </a:solidFill>
            <a:miter lim="800000"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43103" name="AutoShape 95"/>
          <p:cNvSpPr>
            <a:spLocks noChangeArrowheads="1"/>
          </p:cNvSpPr>
          <p:nvPr/>
        </p:nvSpPr>
        <p:spPr bwMode="auto">
          <a:xfrm>
            <a:off x="4916489" y="1016000"/>
            <a:ext cx="1296987" cy="215900"/>
          </a:xfrm>
          <a:prstGeom prst="rightArrow">
            <a:avLst>
              <a:gd name="adj1" fmla="val 50000"/>
              <a:gd name="adj2" fmla="val 150184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313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430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4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430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430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430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4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/>
      <p:bldP spid="43042" grpId="0"/>
      <p:bldP spid="43042" grpId="1"/>
      <p:bldP spid="43044" grpId="0"/>
      <p:bldP spid="43045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2090738" y="620714"/>
            <a:ext cx="80645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       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戴维宁定理可以在单口外加电流源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i 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，用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叠加定理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计算端口电压表达式的方法证明。</a:t>
            </a:r>
          </a:p>
        </p:txBody>
      </p:sp>
      <p:sp>
        <p:nvSpPr>
          <p:cNvPr id="135174" name="Rectangle 6"/>
          <p:cNvSpPr>
            <a:spLocks noChangeArrowheads="1"/>
          </p:cNvSpPr>
          <p:nvPr/>
        </p:nvSpPr>
        <p:spPr bwMode="auto">
          <a:xfrm>
            <a:off x="2243139" y="4200526"/>
            <a:ext cx="75263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        </a:t>
            </a:r>
            <a:r>
              <a:rPr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u'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是由外加电流源单独作用，单口内全部独立电源置零时产生的电压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u' = R</a:t>
            </a:r>
            <a:r>
              <a: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i 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。</a:t>
            </a:r>
          </a:p>
        </p:txBody>
      </p:sp>
      <p:sp>
        <p:nvSpPr>
          <p:cNvPr id="135176" name="Rectangle 8"/>
          <p:cNvSpPr>
            <a:spLocks noChangeArrowheads="1"/>
          </p:cNvSpPr>
          <p:nvPr/>
        </p:nvSpPr>
        <p:spPr bwMode="auto">
          <a:xfrm>
            <a:off x="2135189" y="5310189"/>
            <a:ext cx="76660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        </a:t>
            </a:r>
            <a:r>
              <a:rPr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u“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是单口端口开路</a:t>
            </a:r>
            <a:r>
              <a:rPr lang="en-US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(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i 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= 0</a:t>
            </a:r>
            <a:r>
              <a:rPr lang="en-US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)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时，由单口网络内部全部独立电源共同作用产生的电压 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u"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= 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0C</a:t>
            </a:r>
          </a:p>
        </p:txBody>
      </p:sp>
      <p:grpSp>
        <p:nvGrpSpPr>
          <p:cNvPr id="135202" name="Group 34"/>
          <p:cNvGrpSpPr>
            <a:grpSpLocks/>
          </p:cNvGrpSpPr>
          <p:nvPr/>
        </p:nvGrpSpPr>
        <p:grpSpPr bwMode="auto">
          <a:xfrm>
            <a:off x="7934326" y="1679576"/>
            <a:ext cx="2335213" cy="1452563"/>
            <a:chOff x="3836" y="2409"/>
            <a:chExt cx="1471" cy="915"/>
          </a:xfrm>
        </p:grpSpPr>
        <p:sp>
          <p:nvSpPr>
            <p:cNvPr id="135203" name="Text Box 35"/>
            <p:cNvSpPr txBox="1">
              <a:spLocks noChangeArrowheads="1"/>
            </p:cNvSpPr>
            <p:nvPr/>
          </p:nvSpPr>
          <p:spPr bwMode="auto">
            <a:xfrm>
              <a:off x="4600" y="2409"/>
              <a:ext cx="4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=0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35204" name="Rectangle 36"/>
            <p:cNvSpPr>
              <a:spLocks noChangeArrowheads="1"/>
            </p:cNvSpPr>
            <p:nvPr/>
          </p:nvSpPr>
          <p:spPr bwMode="auto">
            <a:xfrm>
              <a:off x="3836" y="2553"/>
              <a:ext cx="635" cy="771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66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N</a:t>
              </a:r>
            </a:p>
          </p:txBody>
        </p:sp>
        <p:sp>
          <p:nvSpPr>
            <p:cNvPr id="135205" name="Line 37"/>
            <p:cNvSpPr>
              <a:spLocks noChangeShapeType="1"/>
            </p:cNvSpPr>
            <p:nvPr/>
          </p:nvSpPr>
          <p:spPr bwMode="auto">
            <a:xfrm flipV="1">
              <a:off x="4480" y="2709"/>
              <a:ext cx="490" cy="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35206" name="Line 38"/>
            <p:cNvSpPr>
              <a:spLocks noChangeShapeType="1"/>
            </p:cNvSpPr>
            <p:nvPr/>
          </p:nvSpPr>
          <p:spPr bwMode="auto">
            <a:xfrm>
              <a:off x="4480" y="3215"/>
              <a:ext cx="490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35207" name="Text Box 39"/>
            <p:cNvSpPr txBox="1">
              <a:spLocks noChangeArrowheads="1"/>
            </p:cNvSpPr>
            <p:nvPr/>
          </p:nvSpPr>
          <p:spPr bwMode="auto">
            <a:xfrm>
              <a:off x="5012" y="255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35208" name="Text Box 40"/>
            <p:cNvSpPr txBox="1">
              <a:spLocks noChangeArrowheads="1"/>
            </p:cNvSpPr>
            <p:nvPr/>
          </p:nvSpPr>
          <p:spPr bwMode="auto">
            <a:xfrm>
              <a:off x="5024" y="2988"/>
              <a:ext cx="1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35209" name="Line 41"/>
            <p:cNvSpPr>
              <a:spLocks noChangeShapeType="1"/>
            </p:cNvSpPr>
            <p:nvPr/>
          </p:nvSpPr>
          <p:spPr bwMode="auto">
            <a:xfrm flipH="1">
              <a:off x="4600" y="2709"/>
              <a:ext cx="29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aphicFrame>
          <p:nvGraphicFramePr>
            <p:cNvPr id="135210" name="Object 42"/>
            <p:cNvGraphicFramePr>
              <a:graphicFrameLocks noChangeAspect="1"/>
            </p:cNvGraphicFramePr>
            <p:nvPr/>
          </p:nvGraphicFramePr>
          <p:xfrm>
            <a:off x="5024" y="2768"/>
            <a:ext cx="283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75" name="公式" r:id="rId3" imgW="177480" imgH="203040" progId="Equation.3">
                    <p:embed/>
                  </p:oleObj>
                </mc:Choice>
                <mc:Fallback>
                  <p:oleObj name="公式" r:id="rId3" imgW="177480" imgH="203040" progId="Equation.3">
                    <p:embed/>
                    <p:pic>
                      <p:nvPicPr>
                        <p:cNvPr id="13521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4" y="2768"/>
                          <a:ext cx="283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5211" name="Group 43"/>
          <p:cNvGrpSpPr>
            <a:grpSpLocks/>
          </p:cNvGrpSpPr>
          <p:nvPr/>
        </p:nvGrpSpPr>
        <p:grpSpPr bwMode="auto">
          <a:xfrm>
            <a:off x="5124450" y="1803400"/>
            <a:ext cx="2255838" cy="1308100"/>
            <a:chOff x="1544" y="2356"/>
            <a:chExt cx="1421" cy="824"/>
          </a:xfrm>
        </p:grpSpPr>
        <p:sp>
          <p:nvSpPr>
            <p:cNvPr id="135212" name="Rectangle 44"/>
            <p:cNvSpPr>
              <a:spLocks noChangeArrowheads="1"/>
            </p:cNvSpPr>
            <p:nvPr/>
          </p:nvSpPr>
          <p:spPr bwMode="auto">
            <a:xfrm>
              <a:off x="1544" y="2409"/>
              <a:ext cx="635" cy="771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66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N</a:t>
              </a:r>
              <a:r>
                <a:rPr lang="en-US" altLang="zh-CN" sz="2800" b="1" baseline="-250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</a:p>
          </p:txBody>
        </p:sp>
        <p:sp>
          <p:nvSpPr>
            <p:cNvPr id="135213" name="Line 45"/>
            <p:cNvSpPr>
              <a:spLocks noChangeShapeType="1"/>
            </p:cNvSpPr>
            <p:nvPr/>
          </p:nvSpPr>
          <p:spPr bwMode="auto">
            <a:xfrm flipV="1">
              <a:off x="2188" y="2500"/>
              <a:ext cx="490" cy="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35214" name="Line 46"/>
            <p:cNvSpPr>
              <a:spLocks noChangeShapeType="1"/>
            </p:cNvSpPr>
            <p:nvPr/>
          </p:nvSpPr>
          <p:spPr bwMode="auto">
            <a:xfrm>
              <a:off x="2188" y="3113"/>
              <a:ext cx="490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35215" name="Text Box 47"/>
            <p:cNvSpPr txBox="1">
              <a:spLocks noChangeArrowheads="1"/>
            </p:cNvSpPr>
            <p:nvPr/>
          </p:nvSpPr>
          <p:spPr bwMode="auto">
            <a:xfrm>
              <a:off x="2715" y="2356"/>
              <a:ext cx="2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135216" name="Object 48"/>
            <p:cNvGraphicFramePr>
              <a:graphicFrameLocks noChangeAspect="1"/>
            </p:cNvGraphicFramePr>
            <p:nvPr/>
          </p:nvGraphicFramePr>
          <p:xfrm>
            <a:off x="2237" y="2614"/>
            <a:ext cx="263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76" name="公式" r:id="rId5" imgW="164880" imgH="203040" progId="Equation.3">
                    <p:embed/>
                  </p:oleObj>
                </mc:Choice>
                <mc:Fallback>
                  <p:oleObj name="公式" r:id="rId5" imgW="164880" imgH="203040" progId="Equation.3">
                    <p:embed/>
                    <p:pic>
                      <p:nvPicPr>
                        <p:cNvPr id="135216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7" y="2614"/>
                          <a:ext cx="263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5217" name="Text Box 49"/>
            <p:cNvSpPr txBox="1">
              <a:spLocks noChangeArrowheads="1"/>
            </p:cNvSpPr>
            <p:nvPr/>
          </p:nvSpPr>
          <p:spPr bwMode="auto">
            <a:xfrm>
              <a:off x="2237" y="2409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35218" name="Text Box 50"/>
            <p:cNvSpPr txBox="1">
              <a:spLocks noChangeArrowheads="1"/>
            </p:cNvSpPr>
            <p:nvPr/>
          </p:nvSpPr>
          <p:spPr bwMode="auto">
            <a:xfrm>
              <a:off x="2260" y="2763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35219" name="Line 51"/>
            <p:cNvSpPr>
              <a:spLocks noChangeShapeType="1"/>
            </p:cNvSpPr>
            <p:nvPr/>
          </p:nvSpPr>
          <p:spPr bwMode="auto">
            <a:xfrm>
              <a:off x="2678" y="2500"/>
              <a:ext cx="0" cy="61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pSp>
          <p:nvGrpSpPr>
            <p:cNvPr id="135220" name="Group 52"/>
            <p:cNvGrpSpPr>
              <a:grpSpLocks/>
            </p:cNvGrpSpPr>
            <p:nvPr/>
          </p:nvGrpSpPr>
          <p:grpSpPr bwMode="auto">
            <a:xfrm>
              <a:off x="2517" y="2696"/>
              <a:ext cx="317" cy="275"/>
              <a:chOff x="696" y="2650"/>
              <a:chExt cx="317" cy="275"/>
            </a:xfrm>
          </p:grpSpPr>
          <p:sp>
            <p:nvSpPr>
              <p:cNvPr id="135221" name="Oval 53"/>
              <p:cNvSpPr>
                <a:spLocks noChangeArrowheads="1"/>
              </p:cNvSpPr>
              <p:nvPr/>
            </p:nvSpPr>
            <p:spPr bwMode="auto">
              <a:xfrm>
                <a:off x="702" y="2650"/>
                <a:ext cx="292" cy="275"/>
              </a:xfrm>
              <a:prstGeom prst="ellipse">
                <a:avLst/>
              </a:prstGeom>
              <a:solidFill>
                <a:srgbClr val="66CCFF"/>
              </a:solid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35222" name="Line 54"/>
              <p:cNvSpPr>
                <a:spLocks noChangeShapeType="1"/>
              </p:cNvSpPr>
              <p:nvPr/>
            </p:nvSpPr>
            <p:spPr bwMode="auto">
              <a:xfrm>
                <a:off x="696" y="2788"/>
                <a:ext cx="317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</p:grpSp>
        <p:sp>
          <p:nvSpPr>
            <p:cNvPr id="135223" name="Line 55"/>
            <p:cNvSpPr>
              <a:spLocks noChangeShapeType="1"/>
            </p:cNvSpPr>
            <p:nvPr/>
          </p:nvSpPr>
          <p:spPr bwMode="auto">
            <a:xfrm flipV="1">
              <a:off x="2678" y="2521"/>
              <a:ext cx="0" cy="129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graphicFrame>
        <p:nvGraphicFramePr>
          <p:cNvPr id="135224" name="Object 56"/>
          <p:cNvGraphicFramePr>
            <a:graphicFrameLocks noChangeAspect="1"/>
          </p:cNvGraphicFramePr>
          <p:nvPr/>
        </p:nvGraphicFramePr>
        <p:xfrm>
          <a:off x="2398713" y="3435351"/>
          <a:ext cx="302895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7" name="公式" r:id="rId7" imgW="1384200" imgH="241200" progId="Equation.3">
                  <p:embed/>
                </p:oleObj>
              </mc:Choice>
              <mc:Fallback>
                <p:oleObj name="公式" r:id="rId7" imgW="1384200" imgH="241200" progId="Equation.3">
                  <p:embed/>
                  <p:pic>
                    <p:nvPicPr>
                      <p:cNvPr id="135224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8713" y="3435351"/>
                        <a:ext cx="3028950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225" name="Text Box 57"/>
          <p:cNvSpPr txBox="1">
            <a:spLocks noChangeArrowheads="1"/>
          </p:cNvSpPr>
          <p:nvPr/>
        </p:nvSpPr>
        <p:spPr bwMode="auto">
          <a:xfrm>
            <a:off x="7142163" y="1998664"/>
            <a:ext cx="7921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6000" b="1">
                <a:solidFill>
                  <a:srgbClr val="FF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</a:p>
        </p:txBody>
      </p:sp>
      <p:sp>
        <p:nvSpPr>
          <p:cNvPr id="135226" name="Text Box 58"/>
          <p:cNvSpPr txBox="1">
            <a:spLocks noChangeArrowheads="1"/>
          </p:cNvSpPr>
          <p:nvPr/>
        </p:nvSpPr>
        <p:spPr bwMode="auto">
          <a:xfrm>
            <a:off x="4224338" y="1989139"/>
            <a:ext cx="7921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6000" b="1">
                <a:solidFill>
                  <a:srgbClr val="FF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</a:p>
        </p:txBody>
      </p:sp>
      <p:grpSp>
        <p:nvGrpSpPr>
          <p:cNvPr id="135227" name="Group 59"/>
          <p:cNvGrpSpPr>
            <a:grpSpLocks/>
          </p:cNvGrpSpPr>
          <p:nvPr/>
        </p:nvGrpSpPr>
        <p:grpSpPr bwMode="auto">
          <a:xfrm>
            <a:off x="2027239" y="1558926"/>
            <a:ext cx="1944687" cy="1546225"/>
            <a:chOff x="2268" y="986"/>
            <a:chExt cx="1225" cy="974"/>
          </a:xfrm>
        </p:grpSpPr>
        <p:sp>
          <p:nvSpPr>
            <p:cNvPr id="135228" name="Rectangle 60"/>
            <p:cNvSpPr>
              <a:spLocks noChangeArrowheads="1"/>
            </p:cNvSpPr>
            <p:nvPr/>
          </p:nvSpPr>
          <p:spPr bwMode="auto">
            <a:xfrm>
              <a:off x="2268" y="1189"/>
              <a:ext cx="635" cy="771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66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N</a:t>
              </a:r>
              <a:endParaRPr lang="en-US" altLang="zh-CN" sz="2800" b="1" baseline="-250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5229" name="Line 61"/>
            <p:cNvSpPr>
              <a:spLocks noChangeShapeType="1"/>
            </p:cNvSpPr>
            <p:nvPr/>
          </p:nvSpPr>
          <p:spPr bwMode="auto">
            <a:xfrm flipV="1">
              <a:off x="2912" y="1280"/>
              <a:ext cx="441" cy="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35230" name="Line 62"/>
            <p:cNvSpPr>
              <a:spLocks noChangeShapeType="1"/>
            </p:cNvSpPr>
            <p:nvPr/>
          </p:nvSpPr>
          <p:spPr bwMode="auto">
            <a:xfrm>
              <a:off x="2912" y="1893"/>
              <a:ext cx="441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35231" name="Text Box 63"/>
            <p:cNvSpPr txBox="1">
              <a:spLocks noChangeArrowheads="1"/>
            </p:cNvSpPr>
            <p:nvPr/>
          </p:nvSpPr>
          <p:spPr bwMode="auto">
            <a:xfrm>
              <a:off x="3212" y="1221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35232" name="Text Box 64"/>
            <p:cNvSpPr txBox="1">
              <a:spLocks noChangeArrowheads="1"/>
            </p:cNvSpPr>
            <p:nvPr/>
          </p:nvSpPr>
          <p:spPr bwMode="auto">
            <a:xfrm>
              <a:off x="3190" y="1502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35233" name="Text Box 65"/>
            <p:cNvSpPr txBox="1">
              <a:spLocks noChangeArrowheads="1"/>
            </p:cNvSpPr>
            <p:nvPr/>
          </p:nvSpPr>
          <p:spPr bwMode="auto">
            <a:xfrm>
              <a:off x="3084" y="986"/>
              <a:ext cx="30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35234" name="Text Box 66"/>
            <p:cNvSpPr txBox="1">
              <a:spLocks noChangeArrowheads="1"/>
            </p:cNvSpPr>
            <p:nvPr/>
          </p:nvSpPr>
          <p:spPr bwMode="auto">
            <a:xfrm>
              <a:off x="3175" y="1402"/>
              <a:ext cx="31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u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35235" name="Line 67"/>
            <p:cNvSpPr>
              <a:spLocks noChangeShapeType="1"/>
            </p:cNvSpPr>
            <p:nvPr/>
          </p:nvSpPr>
          <p:spPr bwMode="auto">
            <a:xfrm flipH="1">
              <a:off x="3130" y="1284"/>
              <a:ext cx="18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grpSp>
        <p:nvGrpSpPr>
          <p:cNvPr id="135236" name="Group 68"/>
          <p:cNvGrpSpPr>
            <a:grpSpLocks/>
          </p:cNvGrpSpPr>
          <p:nvPr/>
        </p:nvGrpSpPr>
        <p:grpSpPr bwMode="auto">
          <a:xfrm>
            <a:off x="3719513" y="1814514"/>
            <a:ext cx="715962" cy="1195387"/>
            <a:chOff x="3353" y="1140"/>
            <a:chExt cx="451" cy="753"/>
          </a:xfrm>
        </p:grpSpPr>
        <p:sp>
          <p:nvSpPr>
            <p:cNvPr id="135237" name="Text Box 69"/>
            <p:cNvSpPr txBox="1">
              <a:spLocks noChangeArrowheads="1"/>
            </p:cNvSpPr>
            <p:nvPr/>
          </p:nvSpPr>
          <p:spPr bwMode="auto">
            <a:xfrm>
              <a:off x="3554" y="1140"/>
              <a:ext cx="2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grpSp>
          <p:nvGrpSpPr>
            <p:cNvPr id="135238" name="Group 70"/>
            <p:cNvGrpSpPr>
              <a:grpSpLocks/>
            </p:cNvGrpSpPr>
            <p:nvPr/>
          </p:nvGrpSpPr>
          <p:grpSpPr bwMode="auto">
            <a:xfrm>
              <a:off x="3484" y="1471"/>
              <a:ext cx="248" cy="266"/>
              <a:chOff x="3930" y="1826"/>
              <a:chExt cx="248" cy="266"/>
            </a:xfrm>
          </p:grpSpPr>
          <p:sp>
            <p:nvSpPr>
              <p:cNvPr id="135239" name="Oval 71"/>
              <p:cNvSpPr>
                <a:spLocks noChangeArrowheads="1"/>
              </p:cNvSpPr>
              <p:nvPr/>
            </p:nvSpPr>
            <p:spPr bwMode="auto">
              <a:xfrm>
                <a:off x="3930" y="1826"/>
                <a:ext cx="248" cy="266"/>
              </a:xfrm>
              <a:prstGeom prst="ellipse">
                <a:avLst/>
              </a:prstGeom>
              <a:solidFill>
                <a:srgbClr val="66CCFF"/>
              </a:solid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35240" name="Line 72"/>
              <p:cNvSpPr>
                <a:spLocks noChangeShapeType="1"/>
              </p:cNvSpPr>
              <p:nvPr/>
            </p:nvSpPr>
            <p:spPr bwMode="auto">
              <a:xfrm>
                <a:off x="3942" y="1960"/>
                <a:ext cx="22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</p:grpSp>
        <p:sp>
          <p:nvSpPr>
            <p:cNvPr id="135241" name="Arc 73"/>
            <p:cNvSpPr>
              <a:spLocks/>
            </p:cNvSpPr>
            <p:nvPr/>
          </p:nvSpPr>
          <p:spPr bwMode="auto">
            <a:xfrm>
              <a:off x="3353" y="1280"/>
              <a:ext cx="255" cy="21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chemeClr val="bg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35242" name="Arc 74"/>
            <p:cNvSpPr>
              <a:spLocks/>
            </p:cNvSpPr>
            <p:nvPr/>
          </p:nvSpPr>
          <p:spPr bwMode="auto">
            <a:xfrm flipV="1">
              <a:off x="3353" y="1716"/>
              <a:ext cx="255" cy="17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chemeClr val="bg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88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35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5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5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52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5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5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5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5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5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35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0"/>
                                        <p:tgtEl>
                                          <p:spTgt spid="135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3" grpId="0"/>
      <p:bldP spid="135174" grpId="0"/>
      <p:bldP spid="135176" grpId="0"/>
      <p:bldP spid="135225" grpId="0" autoUpdateAnimBg="0"/>
      <p:bldP spid="135226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16" name="Group 128"/>
          <p:cNvGrpSpPr>
            <a:grpSpLocks/>
          </p:cNvGrpSpPr>
          <p:nvPr/>
        </p:nvGrpSpPr>
        <p:grpSpPr bwMode="auto">
          <a:xfrm>
            <a:off x="1774825" y="728663"/>
            <a:ext cx="4160838" cy="2074862"/>
            <a:chOff x="1034" y="1253"/>
            <a:chExt cx="2621" cy="1307"/>
          </a:xfrm>
        </p:grpSpPr>
        <p:sp>
          <p:nvSpPr>
            <p:cNvPr id="89187" name="Text Box 99"/>
            <p:cNvSpPr txBox="1">
              <a:spLocks noChangeArrowheads="1"/>
            </p:cNvSpPr>
            <p:nvPr/>
          </p:nvSpPr>
          <p:spPr bwMode="auto">
            <a:xfrm>
              <a:off x="1117" y="1603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89188" name="Text Box 100"/>
            <p:cNvSpPr txBox="1">
              <a:spLocks noChangeArrowheads="1"/>
            </p:cNvSpPr>
            <p:nvPr/>
          </p:nvSpPr>
          <p:spPr bwMode="auto">
            <a:xfrm>
              <a:off x="1140" y="2033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89190" name="Oval 102"/>
            <p:cNvSpPr>
              <a:spLocks noChangeArrowheads="1"/>
            </p:cNvSpPr>
            <p:nvPr/>
          </p:nvSpPr>
          <p:spPr bwMode="auto">
            <a:xfrm>
              <a:off x="1362" y="1880"/>
              <a:ext cx="344" cy="316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191" name="Line 103"/>
            <p:cNvSpPr>
              <a:spLocks noChangeShapeType="1"/>
            </p:cNvSpPr>
            <p:nvPr/>
          </p:nvSpPr>
          <p:spPr bwMode="auto">
            <a:xfrm>
              <a:off x="2508" y="1598"/>
              <a:ext cx="0" cy="93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192" name="Line 104"/>
            <p:cNvSpPr>
              <a:spLocks noChangeShapeType="1"/>
            </p:cNvSpPr>
            <p:nvPr/>
          </p:nvSpPr>
          <p:spPr bwMode="auto">
            <a:xfrm>
              <a:off x="1533" y="1597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193" name="Text Box 105"/>
            <p:cNvSpPr txBox="1">
              <a:spLocks noChangeArrowheads="1"/>
            </p:cNvSpPr>
            <p:nvPr/>
          </p:nvSpPr>
          <p:spPr bwMode="auto">
            <a:xfrm>
              <a:off x="3375" y="1550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89194" name="Text Box 106"/>
            <p:cNvSpPr txBox="1">
              <a:spLocks noChangeArrowheads="1"/>
            </p:cNvSpPr>
            <p:nvPr/>
          </p:nvSpPr>
          <p:spPr bwMode="auto">
            <a:xfrm>
              <a:off x="3375" y="2102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89195" name="Line 107"/>
            <p:cNvSpPr>
              <a:spLocks noChangeShapeType="1"/>
            </p:cNvSpPr>
            <p:nvPr/>
          </p:nvSpPr>
          <p:spPr bwMode="auto">
            <a:xfrm flipV="1">
              <a:off x="1533" y="1597"/>
              <a:ext cx="1926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196" name="Line 108"/>
            <p:cNvSpPr>
              <a:spLocks noChangeShapeType="1"/>
            </p:cNvSpPr>
            <p:nvPr/>
          </p:nvSpPr>
          <p:spPr bwMode="auto">
            <a:xfrm flipV="1">
              <a:off x="1533" y="2531"/>
              <a:ext cx="1926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198" name="Rectangle 110"/>
            <p:cNvSpPr>
              <a:spLocks noChangeArrowheads="1"/>
            </p:cNvSpPr>
            <p:nvPr/>
          </p:nvSpPr>
          <p:spPr bwMode="auto">
            <a:xfrm>
              <a:off x="1773" y="1541"/>
              <a:ext cx="339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199" name="Rectangle 111"/>
            <p:cNvSpPr>
              <a:spLocks noChangeArrowheads="1"/>
            </p:cNvSpPr>
            <p:nvPr/>
          </p:nvSpPr>
          <p:spPr bwMode="auto">
            <a:xfrm>
              <a:off x="2749" y="1541"/>
              <a:ext cx="347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200" name="Text Box 112"/>
            <p:cNvSpPr txBox="1">
              <a:spLocks noChangeArrowheads="1"/>
            </p:cNvSpPr>
            <p:nvPr/>
          </p:nvSpPr>
          <p:spPr bwMode="auto">
            <a:xfrm>
              <a:off x="1726" y="1253"/>
              <a:ext cx="4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89201" name="Text Box 113"/>
            <p:cNvSpPr txBox="1">
              <a:spLocks noChangeArrowheads="1"/>
            </p:cNvSpPr>
            <p:nvPr/>
          </p:nvSpPr>
          <p:spPr bwMode="auto">
            <a:xfrm>
              <a:off x="2749" y="1253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89202" name="Text Box 114"/>
            <p:cNvSpPr txBox="1">
              <a:spLocks noChangeArrowheads="1"/>
            </p:cNvSpPr>
            <p:nvPr/>
          </p:nvSpPr>
          <p:spPr bwMode="auto">
            <a:xfrm>
              <a:off x="1034" y="1930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9204" name="Text Box 116"/>
            <p:cNvSpPr txBox="1">
              <a:spLocks noChangeArrowheads="1"/>
            </p:cNvSpPr>
            <p:nvPr/>
          </p:nvSpPr>
          <p:spPr bwMode="auto">
            <a:xfrm>
              <a:off x="3240" y="1296"/>
              <a:ext cx="2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9208" name="Line 120"/>
            <p:cNvSpPr>
              <a:spLocks noChangeShapeType="1"/>
            </p:cNvSpPr>
            <p:nvPr/>
          </p:nvSpPr>
          <p:spPr bwMode="auto">
            <a:xfrm flipH="1">
              <a:off x="3157" y="1597"/>
              <a:ext cx="233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209" name="Text Box 121"/>
            <p:cNvSpPr txBox="1">
              <a:spLocks noChangeArrowheads="1"/>
            </p:cNvSpPr>
            <p:nvPr/>
          </p:nvSpPr>
          <p:spPr bwMode="auto">
            <a:xfrm>
              <a:off x="3383" y="1877"/>
              <a:ext cx="2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l-GR" altLang="zh-CN" sz="2400" b="1" i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9210" name="Rectangle 122"/>
            <p:cNvSpPr>
              <a:spLocks noChangeArrowheads="1"/>
            </p:cNvSpPr>
            <p:nvPr/>
          </p:nvSpPr>
          <p:spPr bwMode="auto">
            <a:xfrm>
              <a:off x="2453" y="1911"/>
              <a:ext cx="110" cy="30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212" name="Oval 124"/>
            <p:cNvSpPr>
              <a:spLocks noChangeArrowheads="1"/>
            </p:cNvSpPr>
            <p:nvPr/>
          </p:nvSpPr>
          <p:spPr bwMode="auto">
            <a:xfrm>
              <a:off x="3459" y="1568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213" name="Oval 125"/>
            <p:cNvSpPr>
              <a:spLocks noChangeArrowheads="1"/>
            </p:cNvSpPr>
            <p:nvPr/>
          </p:nvSpPr>
          <p:spPr bwMode="auto">
            <a:xfrm>
              <a:off x="3459" y="2502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215" name="Text Box 127"/>
            <p:cNvSpPr txBox="1">
              <a:spLocks noChangeArrowheads="1"/>
            </p:cNvSpPr>
            <p:nvPr/>
          </p:nvSpPr>
          <p:spPr bwMode="auto">
            <a:xfrm>
              <a:off x="2100" y="1930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</p:grpSp>
      <p:sp>
        <p:nvSpPr>
          <p:cNvPr id="89218" name="Text Box 130"/>
          <p:cNvSpPr txBox="1">
            <a:spLocks noChangeArrowheads="1"/>
          </p:cNvSpPr>
          <p:nvPr/>
        </p:nvSpPr>
        <p:spPr bwMode="auto">
          <a:xfrm>
            <a:off x="1997075" y="339726"/>
            <a:ext cx="863600" cy="519113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grpSp>
        <p:nvGrpSpPr>
          <p:cNvPr id="89279" name="Group 191"/>
          <p:cNvGrpSpPr>
            <a:grpSpLocks/>
          </p:cNvGrpSpPr>
          <p:nvPr/>
        </p:nvGrpSpPr>
        <p:grpSpPr bwMode="auto">
          <a:xfrm>
            <a:off x="3600450" y="722313"/>
            <a:ext cx="1055688" cy="977900"/>
            <a:chOff x="1546" y="431"/>
            <a:chExt cx="665" cy="616"/>
          </a:xfrm>
        </p:grpSpPr>
        <p:sp>
          <p:nvSpPr>
            <p:cNvPr id="89219" name="Line 131"/>
            <p:cNvSpPr>
              <a:spLocks noChangeShapeType="1"/>
            </p:cNvSpPr>
            <p:nvPr/>
          </p:nvSpPr>
          <p:spPr bwMode="auto">
            <a:xfrm>
              <a:off x="1877" y="781"/>
              <a:ext cx="0" cy="25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220" name="Line 132"/>
            <p:cNvSpPr>
              <a:spLocks noChangeShapeType="1"/>
            </p:cNvSpPr>
            <p:nvPr/>
          </p:nvSpPr>
          <p:spPr bwMode="auto">
            <a:xfrm flipH="1">
              <a:off x="1546" y="781"/>
              <a:ext cx="21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221" name="Text Box 133"/>
            <p:cNvSpPr txBox="1">
              <a:spLocks noChangeArrowheads="1"/>
            </p:cNvSpPr>
            <p:nvPr/>
          </p:nvSpPr>
          <p:spPr bwMode="auto">
            <a:xfrm>
              <a:off x="1932" y="759"/>
              <a:ext cx="2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9222" name="Text Box 134"/>
            <p:cNvSpPr txBox="1">
              <a:spLocks noChangeArrowheads="1"/>
            </p:cNvSpPr>
            <p:nvPr/>
          </p:nvSpPr>
          <p:spPr bwMode="auto">
            <a:xfrm>
              <a:off x="1593" y="431"/>
              <a:ext cx="2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89223" name="Object 135"/>
          <p:cNvGraphicFramePr>
            <a:graphicFrameLocks noChangeAspect="1"/>
          </p:cNvGraphicFramePr>
          <p:nvPr/>
        </p:nvGraphicFramePr>
        <p:xfrm>
          <a:off x="6834188" y="2768600"/>
          <a:ext cx="13081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9" name="公式" r:id="rId3" imgW="596880" imgH="215640" progId="Equation.3">
                  <p:embed/>
                </p:oleObj>
              </mc:Choice>
              <mc:Fallback>
                <p:oleObj name="公式" r:id="rId3" imgW="596880" imgH="215640" progId="Equation.3">
                  <p:embed/>
                  <p:pic>
                    <p:nvPicPr>
                      <p:cNvPr id="89223" name="Object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4188" y="2768600"/>
                        <a:ext cx="130810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224" name="Object 136"/>
          <p:cNvGraphicFramePr>
            <a:graphicFrameLocks noChangeAspect="1"/>
          </p:cNvGraphicFramePr>
          <p:nvPr/>
        </p:nvGraphicFramePr>
        <p:xfrm>
          <a:off x="6834189" y="2132013"/>
          <a:ext cx="1722437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0" name="公式" r:id="rId5" imgW="787320" imgH="215640" progId="Equation.3">
                  <p:embed/>
                </p:oleObj>
              </mc:Choice>
              <mc:Fallback>
                <p:oleObj name="公式" r:id="rId5" imgW="787320" imgH="215640" progId="Equation.3">
                  <p:embed/>
                  <p:pic>
                    <p:nvPicPr>
                      <p:cNvPr id="89224" name="Object 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4189" y="2132013"/>
                        <a:ext cx="1722437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225" name="Object 137"/>
          <p:cNvGraphicFramePr>
            <a:graphicFrameLocks noChangeAspect="1"/>
          </p:cNvGraphicFramePr>
          <p:nvPr/>
        </p:nvGraphicFramePr>
        <p:xfrm>
          <a:off x="6834189" y="1493838"/>
          <a:ext cx="15843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1" name="公式" r:id="rId7" imgW="723600" imgH="215640" progId="Equation.3">
                  <p:embed/>
                </p:oleObj>
              </mc:Choice>
              <mc:Fallback>
                <p:oleObj name="公式" r:id="rId7" imgW="723600" imgH="215640" progId="Equation.3">
                  <p:embed/>
                  <p:pic>
                    <p:nvPicPr>
                      <p:cNvPr id="89225" name="Object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4189" y="1493838"/>
                        <a:ext cx="1584325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226" name="Text Box 138"/>
          <p:cNvSpPr txBox="1">
            <a:spLocks noChangeArrowheads="1"/>
          </p:cNvSpPr>
          <p:nvPr/>
        </p:nvSpPr>
        <p:spPr bwMode="auto">
          <a:xfrm>
            <a:off x="6419850" y="836613"/>
            <a:ext cx="3576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法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、采用外加电源法</a:t>
            </a:r>
          </a:p>
        </p:txBody>
      </p:sp>
      <p:sp>
        <p:nvSpPr>
          <p:cNvPr id="89227" name="AutoShape 139"/>
          <p:cNvSpPr>
            <a:spLocks/>
          </p:cNvSpPr>
          <p:nvPr/>
        </p:nvSpPr>
        <p:spPr bwMode="auto">
          <a:xfrm>
            <a:off x="8556626" y="1662114"/>
            <a:ext cx="403225" cy="1476375"/>
          </a:xfrm>
          <a:prstGeom prst="rightBrace">
            <a:avLst>
              <a:gd name="adj1" fmla="val 30512"/>
              <a:gd name="adj2" fmla="val 50000"/>
            </a:avLst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graphicFrame>
        <p:nvGraphicFramePr>
          <p:cNvPr id="89228" name="Object 140"/>
          <p:cNvGraphicFramePr>
            <a:graphicFrameLocks noChangeAspect="1"/>
          </p:cNvGraphicFramePr>
          <p:nvPr/>
        </p:nvGraphicFramePr>
        <p:xfrm>
          <a:off x="9083675" y="2132014"/>
          <a:ext cx="13906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2" name="公式" r:id="rId9" imgW="634680" imgH="177480" progId="Equation.3">
                  <p:embed/>
                </p:oleObj>
              </mc:Choice>
              <mc:Fallback>
                <p:oleObj name="公式" r:id="rId9" imgW="634680" imgH="177480" progId="Equation.3">
                  <p:embed/>
                  <p:pic>
                    <p:nvPicPr>
                      <p:cNvPr id="89228" name="Object 1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3675" y="2132014"/>
                        <a:ext cx="139065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229" name="Text Box 141"/>
          <p:cNvSpPr txBox="1">
            <a:spLocks noChangeArrowheads="1"/>
          </p:cNvSpPr>
          <p:nvPr/>
        </p:nvSpPr>
        <p:spPr bwMode="auto">
          <a:xfrm>
            <a:off x="2044700" y="3357563"/>
            <a:ext cx="3576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法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、采用戴维南定理</a:t>
            </a:r>
          </a:p>
        </p:txBody>
      </p:sp>
      <p:grpSp>
        <p:nvGrpSpPr>
          <p:cNvPr id="89252" name="Group 164"/>
          <p:cNvGrpSpPr>
            <a:grpSpLocks/>
          </p:cNvGrpSpPr>
          <p:nvPr/>
        </p:nvGrpSpPr>
        <p:grpSpPr bwMode="auto">
          <a:xfrm>
            <a:off x="2068514" y="4021138"/>
            <a:ext cx="4256087" cy="2074862"/>
            <a:chOff x="403" y="2069"/>
            <a:chExt cx="2681" cy="1307"/>
          </a:xfrm>
        </p:grpSpPr>
        <p:sp>
          <p:nvSpPr>
            <p:cNvPr id="89231" name="Text Box 143"/>
            <p:cNvSpPr txBox="1">
              <a:spLocks noChangeArrowheads="1"/>
            </p:cNvSpPr>
            <p:nvPr/>
          </p:nvSpPr>
          <p:spPr bwMode="auto">
            <a:xfrm>
              <a:off x="486" y="2419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89232" name="Text Box 144"/>
            <p:cNvSpPr txBox="1">
              <a:spLocks noChangeArrowheads="1"/>
            </p:cNvSpPr>
            <p:nvPr/>
          </p:nvSpPr>
          <p:spPr bwMode="auto">
            <a:xfrm>
              <a:off x="509" y="2849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89233" name="Oval 145"/>
            <p:cNvSpPr>
              <a:spLocks noChangeArrowheads="1"/>
            </p:cNvSpPr>
            <p:nvPr/>
          </p:nvSpPr>
          <p:spPr bwMode="auto">
            <a:xfrm>
              <a:off x="737" y="2705"/>
              <a:ext cx="335" cy="343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234" name="Line 146"/>
            <p:cNvSpPr>
              <a:spLocks noChangeShapeType="1"/>
            </p:cNvSpPr>
            <p:nvPr/>
          </p:nvSpPr>
          <p:spPr bwMode="auto">
            <a:xfrm>
              <a:off x="1877" y="2414"/>
              <a:ext cx="0" cy="93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235" name="Line 147"/>
            <p:cNvSpPr>
              <a:spLocks noChangeShapeType="1"/>
            </p:cNvSpPr>
            <p:nvPr/>
          </p:nvSpPr>
          <p:spPr bwMode="auto">
            <a:xfrm>
              <a:off x="902" y="2413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236" name="Text Box 148"/>
            <p:cNvSpPr txBox="1">
              <a:spLocks noChangeArrowheads="1"/>
            </p:cNvSpPr>
            <p:nvPr/>
          </p:nvSpPr>
          <p:spPr bwMode="auto">
            <a:xfrm>
              <a:off x="2744" y="2366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89237" name="Text Box 149"/>
            <p:cNvSpPr txBox="1">
              <a:spLocks noChangeArrowheads="1"/>
            </p:cNvSpPr>
            <p:nvPr/>
          </p:nvSpPr>
          <p:spPr bwMode="auto">
            <a:xfrm>
              <a:off x="2744" y="2918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89238" name="Line 150"/>
            <p:cNvSpPr>
              <a:spLocks noChangeShapeType="1"/>
            </p:cNvSpPr>
            <p:nvPr/>
          </p:nvSpPr>
          <p:spPr bwMode="auto">
            <a:xfrm flipV="1">
              <a:off x="902" y="2413"/>
              <a:ext cx="1926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239" name="Line 151"/>
            <p:cNvSpPr>
              <a:spLocks noChangeShapeType="1"/>
            </p:cNvSpPr>
            <p:nvPr/>
          </p:nvSpPr>
          <p:spPr bwMode="auto">
            <a:xfrm flipV="1">
              <a:off x="902" y="3347"/>
              <a:ext cx="1926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240" name="Rectangle 152"/>
            <p:cNvSpPr>
              <a:spLocks noChangeArrowheads="1"/>
            </p:cNvSpPr>
            <p:nvPr/>
          </p:nvSpPr>
          <p:spPr bwMode="auto">
            <a:xfrm>
              <a:off x="1142" y="2357"/>
              <a:ext cx="339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241" name="Rectangle 153"/>
            <p:cNvSpPr>
              <a:spLocks noChangeArrowheads="1"/>
            </p:cNvSpPr>
            <p:nvPr/>
          </p:nvSpPr>
          <p:spPr bwMode="auto">
            <a:xfrm>
              <a:off x="2118" y="2357"/>
              <a:ext cx="347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242" name="Text Box 154"/>
            <p:cNvSpPr txBox="1">
              <a:spLocks noChangeArrowheads="1"/>
            </p:cNvSpPr>
            <p:nvPr/>
          </p:nvSpPr>
          <p:spPr bwMode="auto">
            <a:xfrm>
              <a:off x="1095" y="2069"/>
              <a:ext cx="4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89243" name="Text Box 155"/>
            <p:cNvSpPr txBox="1">
              <a:spLocks noChangeArrowheads="1"/>
            </p:cNvSpPr>
            <p:nvPr/>
          </p:nvSpPr>
          <p:spPr bwMode="auto">
            <a:xfrm>
              <a:off x="2118" y="2069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89244" name="Text Box 156"/>
            <p:cNvSpPr txBox="1">
              <a:spLocks noChangeArrowheads="1"/>
            </p:cNvSpPr>
            <p:nvPr/>
          </p:nvSpPr>
          <p:spPr bwMode="auto">
            <a:xfrm>
              <a:off x="403" y="2746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9245" name="Text Box 157"/>
            <p:cNvSpPr txBox="1">
              <a:spLocks noChangeArrowheads="1"/>
            </p:cNvSpPr>
            <p:nvPr/>
          </p:nvSpPr>
          <p:spPr bwMode="auto">
            <a:xfrm>
              <a:off x="2586" y="2078"/>
              <a:ext cx="4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9246" name="Line 158"/>
            <p:cNvSpPr>
              <a:spLocks noChangeShapeType="1"/>
            </p:cNvSpPr>
            <p:nvPr/>
          </p:nvSpPr>
          <p:spPr bwMode="auto">
            <a:xfrm flipH="1">
              <a:off x="2526" y="2413"/>
              <a:ext cx="233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247" name="Text Box 159"/>
            <p:cNvSpPr txBox="1">
              <a:spLocks noChangeArrowheads="1"/>
            </p:cNvSpPr>
            <p:nvPr/>
          </p:nvSpPr>
          <p:spPr bwMode="auto">
            <a:xfrm>
              <a:off x="2676" y="2693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oc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9248" name="Rectangle 160"/>
            <p:cNvSpPr>
              <a:spLocks noChangeArrowheads="1"/>
            </p:cNvSpPr>
            <p:nvPr/>
          </p:nvSpPr>
          <p:spPr bwMode="auto">
            <a:xfrm>
              <a:off x="1822" y="2727"/>
              <a:ext cx="110" cy="30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249" name="Oval 161"/>
            <p:cNvSpPr>
              <a:spLocks noChangeArrowheads="1"/>
            </p:cNvSpPr>
            <p:nvPr/>
          </p:nvSpPr>
          <p:spPr bwMode="auto">
            <a:xfrm>
              <a:off x="2828" y="2384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250" name="Oval 162"/>
            <p:cNvSpPr>
              <a:spLocks noChangeArrowheads="1"/>
            </p:cNvSpPr>
            <p:nvPr/>
          </p:nvSpPr>
          <p:spPr bwMode="auto">
            <a:xfrm>
              <a:off x="2828" y="3318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251" name="Text Box 163"/>
            <p:cNvSpPr txBox="1">
              <a:spLocks noChangeArrowheads="1"/>
            </p:cNvSpPr>
            <p:nvPr/>
          </p:nvSpPr>
          <p:spPr bwMode="auto">
            <a:xfrm>
              <a:off x="1469" y="2746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</p:grpSp>
      <p:graphicFrame>
        <p:nvGraphicFramePr>
          <p:cNvPr id="89253" name="Object 165"/>
          <p:cNvGraphicFramePr>
            <a:graphicFrameLocks noChangeAspect="1"/>
          </p:cNvGraphicFramePr>
          <p:nvPr/>
        </p:nvGraphicFramePr>
        <p:xfrm>
          <a:off x="7043738" y="5105400"/>
          <a:ext cx="27495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3" name="公式" r:id="rId11" imgW="1257120" imgH="406080" progId="Equation.3">
                  <p:embed/>
                </p:oleObj>
              </mc:Choice>
              <mc:Fallback>
                <p:oleObj name="公式" r:id="rId11" imgW="1257120" imgH="406080" progId="Equation.3">
                  <p:embed/>
                  <p:pic>
                    <p:nvPicPr>
                      <p:cNvPr id="89253" name="Object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3738" y="5105400"/>
                        <a:ext cx="274955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254" name="Text Box 166"/>
          <p:cNvSpPr txBox="1">
            <a:spLocks noChangeArrowheads="1"/>
          </p:cNvSpPr>
          <p:nvPr/>
        </p:nvSpPr>
        <p:spPr bwMode="auto">
          <a:xfrm>
            <a:off x="7043739" y="4568825"/>
            <a:ext cx="3265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求开路电压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oc</a:t>
            </a:r>
          </a:p>
        </p:txBody>
      </p:sp>
      <p:sp>
        <p:nvSpPr>
          <p:cNvPr id="89278" name="Text Box 190"/>
          <p:cNvSpPr txBox="1">
            <a:spLocks noChangeArrowheads="1"/>
          </p:cNvSpPr>
          <p:nvPr/>
        </p:nvSpPr>
        <p:spPr bwMode="auto">
          <a:xfrm>
            <a:off x="6324601" y="233363"/>
            <a:ext cx="576263" cy="51911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解</a:t>
            </a:r>
          </a:p>
        </p:txBody>
      </p:sp>
      <p:grpSp>
        <p:nvGrpSpPr>
          <p:cNvPr id="89280" name="Group 192"/>
          <p:cNvGrpSpPr>
            <a:grpSpLocks/>
          </p:cNvGrpSpPr>
          <p:nvPr/>
        </p:nvGrpSpPr>
        <p:grpSpPr bwMode="auto">
          <a:xfrm>
            <a:off x="5700713" y="1268414"/>
            <a:ext cx="806450" cy="1482725"/>
            <a:chOff x="2753" y="803"/>
            <a:chExt cx="508" cy="934"/>
          </a:xfrm>
        </p:grpSpPr>
        <p:sp>
          <p:nvSpPr>
            <p:cNvPr id="89281" name="Line 193"/>
            <p:cNvSpPr>
              <a:spLocks noChangeShapeType="1"/>
            </p:cNvSpPr>
            <p:nvPr/>
          </p:nvSpPr>
          <p:spPr bwMode="auto">
            <a:xfrm>
              <a:off x="2753" y="809"/>
              <a:ext cx="263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282" name="Line 194"/>
            <p:cNvSpPr>
              <a:spLocks noChangeShapeType="1"/>
            </p:cNvSpPr>
            <p:nvPr/>
          </p:nvSpPr>
          <p:spPr bwMode="auto">
            <a:xfrm>
              <a:off x="3016" y="803"/>
              <a:ext cx="0" cy="93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283" name="Line 195"/>
            <p:cNvSpPr>
              <a:spLocks noChangeShapeType="1"/>
            </p:cNvSpPr>
            <p:nvPr/>
          </p:nvSpPr>
          <p:spPr bwMode="auto">
            <a:xfrm>
              <a:off x="2761" y="1729"/>
              <a:ext cx="263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pSp>
          <p:nvGrpSpPr>
            <p:cNvPr id="89284" name="Group 196"/>
            <p:cNvGrpSpPr>
              <a:grpSpLocks/>
            </p:cNvGrpSpPr>
            <p:nvPr/>
          </p:nvGrpSpPr>
          <p:grpSpPr bwMode="auto">
            <a:xfrm>
              <a:off x="2854" y="1123"/>
              <a:ext cx="336" cy="326"/>
              <a:chOff x="696" y="2623"/>
              <a:chExt cx="336" cy="326"/>
            </a:xfrm>
          </p:grpSpPr>
          <p:sp>
            <p:nvSpPr>
              <p:cNvPr id="89285" name="Oval 197"/>
              <p:cNvSpPr>
                <a:spLocks noChangeArrowheads="1"/>
              </p:cNvSpPr>
              <p:nvPr/>
            </p:nvSpPr>
            <p:spPr bwMode="auto">
              <a:xfrm>
                <a:off x="702" y="2623"/>
                <a:ext cx="330" cy="326"/>
              </a:xfrm>
              <a:prstGeom prst="ellipse">
                <a:avLst/>
              </a:prstGeom>
              <a:solidFill>
                <a:srgbClr val="66CCFF"/>
              </a:solid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89286" name="Line 198"/>
              <p:cNvSpPr>
                <a:spLocks noChangeShapeType="1"/>
              </p:cNvSpPr>
              <p:nvPr/>
            </p:nvSpPr>
            <p:spPr bwMode="auto">
              <a:xfrm>
                <a:off x="696" y="2788"/>
                <a:ext cx="317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</p:grpSp>
        <p:sp>
          <p:nvSpPr>
            <p:cNvPr id="89287" name="Line 199"/>
            <p:cNvSpPr>
              <a:spLocks noChangeShapeType="1"/>
            </p:cNvSpPr>
            <p:nvPr/>
          </p:nvSpPr>
          <p:spPr bwMode="auto">
            <a:xfrm flipV="1">
              <a:off x="3016" y="935"/>
              <a:ext cx="0" cy="18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89288" name="Rectangle 200"/>
            <p:cNvSpPr>
              <a:spLocks noChangeArrowheads="1"/>
            </p:cNvSpPr>
            <p:nvPr/>
          </p:nvSpPr>
          <p:spPr bwMode="auto">
            <a:xfrm>
              <a:off x="3092" y="829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l-GR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88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9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9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9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9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9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9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9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0"/>
                                        <p:tgtEl>
                                          <p:spTgt spid="8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0"/>
                                        <p:tgtEl>
                                          <p:spTgt spid="8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0"/>
                                        <p:tgtEl>
                                          <p:spTgt spid="8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0"/>
                                        <p:tgtEl>
                                          <p:spTgt spid="8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9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9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9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9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9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9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8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3000"/>
                                        <p:tgtEl>
                                          <p:spTgt spid="89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218" grpId="0" animBg="1"/>
      <p:bldP spid="89226" grpId="0"/>
      <p:bldP spid="89229" grpId="0"/>
      <p:bldP spid="89254" grpId="0" autoUpdateAnimBg="0"/>
      <p:bldP spid="8927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2" name="Text Box 64"/>
          <p:cNvSpPr txBox="1">
            <a:spLocks noChangeArrowheads="1"/>
          </p:cNvSpPr>
          <p:nvPr/>
        </p:nvSpPr>
        <p:spPr bwMode="auto">
          <a:xfrm>
            <a:off x="2103438" y="339726"/>
            <a:ext cx="2341562" cy="5191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一</a:t>
            </a:r>
            <a:r>
              <a:rPr kumimoji="1" lang="en-US" altLang="zh-CN" sz="28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.</a:t>
            </a:r>
            <a:r>
              <a:rPr kumimoji="1" lang="zh-CN" altLang="en-US" sz="28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结点电压</a:t>
            </a:r>
          </a:p>
        </p:txBody>
      </p:sp>
      <p:sp>
        <p:nvSpPr>
          <p:cNvPr id="32833" name="AutoShape 65"/>
          <p:cNvSpPr>
            <a:spLocks noChangeArrowheads="1"/>
          </p:cNvSpPr>
          <p:nvPr/>
        </p:nvSpPr>
        <p:spPr bwMode="auto">
          <a:xfrm>
            <a:off x="5080001" y="1146175"/>
            <a:ext cx="576263" cy="215900"/>
          </a:xfrm>
          <a:prstGeom prst="rightArrow">
            <a:avLst>
              <a:gd name="adj1" fmla="val 50000"/>
              <a:gd name="adj2" fmla="val 66728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2836" name="Text Box 68"/>
          <p:cNvSpPr txBox="1">
            <a:spLocks noChangeArrowheads="1"/>
          </p:cNvSpPr>
          <p:nvPr/>
        </p:nvSpPr>
        <p:spPr bwMode="auto">
          <a:xfrm>
            <a:off x="2290764" y="1027114"/>
            <a:ext cx="2663825" cy="461665"/>
          </a:xfrm>
          <a:prstGeom prst="rect">
            <a:avLst/>
          </a:prstGeom>
          <a:noFill/>
          <a:ln w="38100">
            <a:solidFill>
              <a:srgbClr val="66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、参考结点</a:t>
            </a:r>
          </a:p>
        </p:txBody>
      </p:sp>
      <p:sp>
        <p:nvSpPr>
          <p:cNvPr id="32837" name="Rectangle 69"/>
          <p:cNvSpPr>
            <a:spLocks noChangeArrowheads="1"/>
          </p:cNvSpPr>
          <p:nvPr/>
        </p:nvSpPr>
        <p:spPr bwMode="auto">
          <a:xfrm>
            <a:off x="2179638" y="1665289"/>
            <a:ext cx="43751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       </a:t>
            </a: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又称参考点，任意选取的一个结点作为电位参考点或零电位点，用接地符号表示。</a:t>
            </a:r>
          </a:p>
        </p:txBody>
      </p:sp>
      <p:grpSp>
        <p:nvGrpSpPr>
          <p:cNvPr id="32838" name="Group 70"/>
          <p:cNvGrpSpPr>
            <a:grpSpLocks/>
          </p:cNvGrpSpPr>
          <p:nvPr/>
        </p:nvGrpSpPr>
        <p:grpSpPr bwMode="auto">
          <a:xfrm>
            <a:off x="7342189" y="827089"/>
            <a:ext cx="1933575" cy="1766887"/>
            <a:chOff x="2767" y="1653"/>
            <a:chExt cx="1218" cy="1113"/>
          </a:xfrm>
        </p:grpSpPr>
        <p:sp>
          <p:nvSpPr>
            <p:cNvPr id="32839" name="Arc 71"/>
            <p:cNvSpPr>
              <a:spLocks/>
            </p:cNvSpPr>
            <p:nvPr/>
          </p:nvSpPr>
          <p:spPr bwMode="auto">
            <a:xfrm>
              <a:off x="2767" y="1653"/>
              <a:ext cx="1211" cy="530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5715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2840" name="Line 72"/>
            <p:cNvSpPr>
              <a:spLocks noChangeShapeType="1"/>
            </p:cNvSpPr>
            <p:nvPr/>
          </p:nvSpPr>
          <p:spPr bwMode="auto">
            <a:xfrm>
              <a:off x="3381" y="2181"/>
              <a:ext cx="0" cy="585"/>
            </a:xfrm>
            <a:prstGeom prst="line">
              <a:avLst/>
            </a:prstGeom>
            <a:noFill/>
            <a:ln w="57150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2841" name="Line 73"/>
            <p:cNvSpPr>
              <a:spLocks noChangeShapeType="1"/>
            </p:cNvSpPr>
            <p:nvPr/>
          </p:nvSpPr>
          <p:spPr bwMode="auto">
            <a:xfrm>
              <a:off x="2767" y="2183"/>
              <a:ext cx="614" cy="583"/>
            </a:xfrm>
            <a:prstGeom prst="line">
              <a:avLst/>
            </a:prstGeom>
            <a:noFill/>
            <a:ln w="5715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2842" name="Line 74"/>
            <p:cNvSpPr>
              <a:spLocks noChangeShapeType="1"/>
            </p:cNvSpPr>
            <p:nvPr/>
          </p:nvSpPr>
          <p:spPr bwMode="auto">
            <a:xfrm flipH="1">
              <a:off x="3388" y="2181"/>
              <a:ext cx="597" cy="585"/>
            </a:xfrm>
            <a:prstGeom prst="line">
              <a:avLst/>
            </a:prstGeom>
            <a:noFill/>
            <a:ln w="5715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2843" name="Line 75"/>
            <p:cNvSpPr>
              <a:spLocks noChangeShapeType="1"/>
            </p:cNvSpPr>
            <p:nvPr/>
          </p:nvSpPr>
          <p:spPr bwMode="auto">
            <a:xfrm>
              <a:off x="2767" y="2181"/>
              <a:ext cx="1211" cy="0"/>
            </a:xfrm>
            <a:prstGeom prst="line">
              <a:avLst/>
            </a:prstGeom>
            <a:noFill/>
            <a:ln w="5715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</p:grpSp>
      <p:sp>
        <p:nvSpPr>
          <p:cNvPr id="32844" name="AutoShape 76"/>
          <p:cNvSpPr>
            <a:spLocks noChangeArrowheads="1"/>
          </p:cNvSpPr>
          <p:nvPr/>
        </p:nvSpPr>
        <p:spPr bwMode="auto">
          <a:xfrm>
            <a:off x="5080001" y="3176588"/>
            <a:ext cx="576263" cy="215900"/>
          </a:xfrm>
          <a:prstGeom prst="rightArrow">
            <a:avLst>
              <a:gd name="adj1" fmla="val 50000"/>
              <a:gd name="adj2" fmla="val 66728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2845" name="Text Box 77"/>
          <p:cNvSpPr txBox="1">
            <a:spLocks noChangeArrowheads="1"/>
          </p:cNvSpPr>
          <p:nvPr/>
        </p:nvSpPr>
        <p:spPr bwMode="auto">
          <a:xfrm>
            <a:off x="2290764" y="3041651"/>
            <a:ext cx="2663825" cy="461665"/>
          </a:xfrm>
          <a:prstGeom prst="rect">
            <a:avLst/>
          </a:prstGeom>
          <a:noFill/>
          <a:ln w="38100">
            <a:solidFill>
              <a:srgbClr val="66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、结点电压</a:t>
            </a:r>
          </a:p>
        </p:txBody>
      </p:sp>
      <p:sp>
        <p:nvSpPr>
          <p:cNvPr id="32846" name="Rectangle 78"/>
          <p:cNvSpPr>
            <a:spLocks noChangeArrowheads="1"/>
          </p:cNvSpPr>
          <p:nvPr/>
        </p:nvSpPr>
        <p:spPr bwMode="auto">
          <a:xfrm>
            <a:off x="2290764" y="3681414"/>
            <a:ext cx="783748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      </a:t>
            </a:r>
            <a:r>
              <a:rPr kumimoji="1" lang="zh-CN" altLang="en-US" sz="2400" b="1" dirty="0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选取零电位点后， 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10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， 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20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， 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30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kumimoji="1" lang="zh-CN" altLang="en-US" sz="2400" b="1" dirty="0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称为结点电压， 记为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e</a:t>
            </a:r>
            <a:r>
              <a:rPr kumimoji="1" lang="en-US" altLang="zh-CN" sz="2400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， 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en-US" altLang="zh-CN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e</a:t>
            </a:r>
            <a:r>
              <a:rPr kumimoji="1" lang="en-US" altLang="zh-CN" sz="2400" b="1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， 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en-US" altLang="zh-CN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e</a:t>
            </a:r>
            <a:r>
              <a:rPr kumimoji="1" lang="en-US" altLang="zh-CN" sz="2400" b="1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。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2847" name="Text Box 79"/>
          <p:cNvSpPr txBox="1">
            <a:spLocks noChangeArrowheads="1"/>
          </p:cNvSpPr>
          <p:nvPr/>
        </p:nvSpPr>
        <p:spPr bwMode="auto">
          <a:xfrm>
            <a:off x="2047875" y="4697413"/>
            <a:ext cx="3608388" cy="5191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二</a:t>
            </a:r>
            <a:r>
              <a:rPr kumimoji="1" lang="en-US" altLang="zh-CN" sz="28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.</a:t>
            </a:r>
            <a:r>
              <a:rPr kumimoji="1" lang="zh-CN" altLang="en-US" sz="28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结点电压的特点</a:t>
            </a:r>
          </a:p>
        </p:txBody>
      </p:sp>
      <p:sp>
        <p:nvSpPr>
          <p:cNvPr id="32848" name="Text Box 80"/>
          <p:cNvSpPr txBox="1">
            <a:spLocks noChangeArrowheads="1"/>
          </p:cNvSpPr>
          <p:nvPr/>
        </p:nvSpPr>
        <p:spPr bwMode="auto">
          <a:xfrm>
            <a:off x="2290763" y="5516564"/>
            <a:ext cx="1771650" cy="461665"/>
          </a:xfrm>
          <a:prstGeom prst="rect">
            <a:avLst/>
          </a:prstGeom>
          <a:noFill/>
          <a:ln w="38100">
            <a:solidFill>
              <a:srgbClr val="66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完备性</a:t>
            </a:r>
          </a:p>
        </p:txBody>
      </p:sp>
      <p:sp>
        <p:nvSpPr>
          <p:cNvPr id="32849" name="Text Box 81"/>
          <p:cNvSpPr txBox="1">
            <a:spLocks noChangeArrowheads="1"/>
          </p:cNvSpPr>
          <p:nvPr/>
        </p:nvSpPr>
        <p:spPr bwMode="auto">
          <a:xfrm>
            <a:off x="4327526" y="5481639"/>
            <a:ext cx="3990975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可以求出所有支路电压；</a:t>
            </a:r>
          </a:p>
        </p:txBody>
      </p:sp>
      <p:sp>
        <p:nvSpPr>
          <p:cNvPr id="32850" name="Text Box 82"/>
          <p:cNvSpPr txBox="1">
            <a:spLocks noChangeArrowheads="1"/>
          </p:cNvSpPr>
          <p:nvPr/>
        </p:nvSpPr>
        <p:spPr bwMode="auto">
          <a:xfrm>
            <a:off x="2290763" y="6215064"/>
            <a:ext cx="1771650" cy="461665"/>
          </a:xfrm>
          <a:prstGeom prst="rect">
            <a:avLst/>
          </a:prstGeom>
          <a:noFill/>
          <a:ln w="38100">
            <a:solidFill>
              <a:srgbClr val="66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独立性</a:t>
            </a:r>
          </a:p>
        </p:txBody>
      </p:sp>
      <p:sp>
        <p:nvSpPr>
          <p:cNvPr id="32851" name="Text Box 83"/>
          <p:cNvSpPr txBox="1">
            <a:spLocks noChangeArrowheads="1"/>
          </p:cNvSpPr>
          <p:nvPr/>
        </p:nvSpPr>
        <p:spPr bwMode="auto">
          <a:xfrm>
            <a:off x="4327525" y="6180139"/>
            <a:ext cx="4751388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结点电压相互独立，不能互求。</a:t>
            </a:r>
          </a:p>
        </p:txBody>
      </p:sp>
      <p:grpSp>
        <p:nvGrpSpPr>
          <p:cNvPr id="32871" name="Group 103"/>
          <p:cNvGrpSpPr>
            <a:grpSpLocks/>
          </p:cNvGrpSpPr>
          <p:nvPr/>
        </p:nvGrpSpPr>
        <p:grpSpPr bwMode="auto">
          <a:xfrm>
            <a:off x="6838951" y="1133476"/>
            <a:ext cx="2906713" cy="1838325"/>
            <a:chOff x="3348" y="714"/>
            <a:chExt cx="1831" cy="1158"/>
          </a:xfrm>
        </p:grpSpPr>
        <p:grpSp>
          <p:nvGrpSpPr>
            <p:cNvPr id="32854" name="Group 86"/>
            <p:cNvGrpSpPr>
              <a:grpSpLocks/>
            </p:cNvGrpSpPr>
            <p:nvPr/>
          </p:nvGrpSpPr>
          <p:grpSpPr bwMode="auto">
            <a:xfrm>
              <a:off x="4151" y="1634"/>
              <a:ext cx="270" cy="238"/>
              <a:chOff x="4606" y="1491"/>
              <a:chExt cx="270" cy="238"/>
            </a:xfrm>
          </p:grpSpPr>
          <p:sp>
            <p:nvSpPr>
              <p:cNvPr id="32852" name="Line 84"/>
              <p:cNvSpPr>
                <a:spLocks noChangeShapeType="1"/>
              </p:cNvSpPr>
              <p:nvPr/>
            </p:nvSpPr>
            <p:spPr bwMode="auto">
              <a:xfrm>
                <a:off x="4741" y="1491"/>
                <a:ext cx="0" cy="23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2853" name="Line 85"/>
              <p:cNvSpPr>
                <a:spLocks noChangeShapeType="1"/>
              </p:cNvSpPr>
              <p:nvPr/>
            </p:nvSpPr>
            <p:spPr bwMode="auto">
              <a:xfrm>
                <a:off x="4606" y="1729"/>
                <a:ext cx="27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32855" name="Group 87"/>
            <p:cNvGrpSpPr>
              <a:grpSpLocks/>
            </p:cNvGrpSpPr>
            <p:nvPr/>
          </p:nvGrpSpPr>
          <p:grpSpPr bwMode="auto">
            <a:xfrm>
              <a:off x="3348" y="858"/>
              <a:ext cx="198" cy="288"/>
              <a:chOff x="612" y="981"/>
              <a:chExt cx="198" cy="288"/>
            </a:xfrm>
          </p:grpSpPr>
          <p:sp>
            <p:nvSpPr>
              <p:cNvPr id="32856" name="Text Box 88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857" name="Oval 89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32861" name="Group 93"/>
            <p:cNvGrpSpPr>
              <a:grpSpLocks/>
            </p:cNvGrpSpPr>
            <p:nvPr/>
          </p:nvGrpSpPr>
          <p:grpSpPr bwMode="auto">
            <a:xfrm>
              <a:off x="4981" y="858"/>
              <a:ext cx="198" cy="288"/>
              <a:chOff x="612" y="981"/>
              <a:chExt cx="198" cy="288"/>
            </a:xfrm>
          </p:grpSpPr>
          <p:sp>
            <p:nvSpPr>
              <p:cNvPr id="32862" name="Text Box 94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863" name="Oval 95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32864" name="Group 96"/>
            <p:cNvGrpSpPr>
              <a:grpSpLocks/>
            </p:cNvGrpSpPr>
            <p:nvPr/>
          </p:nvGrpSpPr>
          <p:grpSpPr bwMode="auto">
            <a:xfrm>
              <a:off x="4177" y="714"/>
              <a:ext cx="198" cy="288"/>
              <a:chOff x="612" y="981"/>
              <a:chExt cx="198" cy="288"/>
            </a:xfrm>
          </p:grpSpPr>
          <p:sp>
            <p:nvSpPr>
              <p:cNvPr id="32865" name="Text Box 97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866" name="Oval 98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32868" name="Group 100"/>
            <p:cNvGrpSpPr>
              <a:grpSpLocks/>
            </p:cNvGrpSpPr>
            <p:nvPr/>
          </p:nvGrpSpPr>
          <p:grpSpPr bwMode="auto">
            <a:xfrm>
              <a:off x="4375" y="1509"/>
              <a:ext cx="198" cy="288"/>
              <a:chOff x="612" y="981"/>
              <a:chExt cx="198" cy="288"/>
            </a:xfrm>
          </p:grpSpPr>
          <p:sp>
            <p:nvSpPr>
              <p:cNvPr id="32869" name="Text Box 101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870" name="Oval 102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005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283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328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328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328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2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1" fill="hold"/>
                                        <p:tgtEl>
                                          <p:spTgt spid="3284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5" dur="80"/>
                                        <p:tgtEl>
                                          <p:spTgt spid="328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6" dur="80"/>
                                        <p:tgtEl>
                                          <p:spTgt spid="328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80"/>
                                        <p:tgtEl>
                                          <p:spTgt spid="328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32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32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32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7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" fill="hold"/>
                                        <p:tgtEl>
                                          <p:spTgt spid="32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fill="hold"/>
                                        <p:tgtEl>
                                          <p:spTgt spid="32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32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32" grpId="0" animBg="1"/>
      <p:bldP spid="32836" grpId="0" animBg="1"/>
      <p:bldP spid="32837" grpId="0"/>
      <p:bldP spid="32845" grpId="0" animBg="1"/>
      <p:bldP spid="32846" grpId="0"/>
      <p:bldP spid="32847" grpId="0" animBg="1"/>
      <p:bldP spid="32848" grpId="0" animBg="1" autoUpdateAnimBg="0"/>
      <p:bldP spid="32849" grpId="0" autoUpdateAnimBg="0"/>
      <p:bldP spid="32850" grpId="0" animBg="1" autoUpdateAnimBg="0"/>
      <p:bldP spid="32851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80" name="Group 4"/>
          <p:cNvGrpSpPr>
            <a:grpSpLocks/>
          </p:cNvGrpSpPr>
          <p:nvPr/>
        </p:nvGrpSpPr>
        <p:grpSpPr bwMode="auto">
          <a:xfrm>
            <a:off x="2495551" y="800101"/>
            <a:ext cx="3146425" cy="2074863"/>
            <a:chOff x="3301" y="2562"/>
            <a:chExt cx="1982" cy="1307"/>
          </a:xfrm>
        </p:grpSpPr>
        <p:sp>
          <p:nvSpPr>
            <p:cNvPr id="101381" name="Line 5"/>
            <p:cNvSpPr>
              <a:spLocks noChangeShapeType="1"/>
            </p:cNvSpPr>
            <p:nvPr/>
          </p:nvSpPr>
          <p:spPr bwMode="auto">
            <a:xfrm>
              <a:off x="4276" y="2907"/>
              <a:ext cx="0" cy="93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1382" name="Line 6"/>
            <p:cNvSpPr>
              <a:spLocks noChangeShapeType="1"/>
            </p:cNvSpPr>
            <p:nvPr/>
          </p:nvSpPr>
          <p:spPr bwMode="auto">
            <a:xfrm>
              <a:off x="3301" y="2906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1383" name="Line 7"/>
            <p:cNvSpPr>
              <a:spLocks noChangeShapeType="1"/>
            </p:cNvSpPr>
            <p:nvPr/>
          </p:nvSpPr>
          <p:spPr bwMode="auto">
            <a:xfrm flipV="1">
              <a:off x="3301" y="2906"/>
              <a:ext cx="1926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1384" name="Line 8"/>
            <p:cNvSpPr>
              <a:spLocks noChangeShapeType="1"/>
            </p:cNvSpPr>
            <p:nvPr/>
          </p:nvSpPr>
          <p:spPr bwMode="auto">
            <a:xfrm flipV="1">
              <a:off x="3301" y="3840"/>
              <a:ext cx="1926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1385" name="Rectangle 9"/>
            <p:cNvSpPr>
              <a:spLocks noChangeArrowheads="1"/>
            </p:cNvSpPr>
            <p:nvPr/>
          </p:nvSpPr>
          <p:spPr bwMode="auto">
            <a:xfrm>
              <a:off x="3541" y="2850"/>
              <a:ext cx="339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1386" name="Rectangle 10"/>
            <p:cNvSpPr>
              <a:spLocks noChangeArrowheads="1"/>
            </p:cNvSpPr>
            <p:nvPr/>
          </p:nvSpPr>
          <p:spPr bwMode="auto">
            <a:xfrm>
              <a:off x="4517" y="2850"/>
              <a:ext cx="347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1387" name="Text Box 11"/>
            <p:cNvSpPr txBox="1">
              <a:spLocks noChangeArrowheads="1"/>
            </p:cNvSpPr>
            <p:nvPr/>
          </p:nvSpPr>
          <p:spPr bwMode="auto">
            <a:xfrm>
              <a:off x="3494" y="2562"/>
              <a:ext cx="4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1388" name="Text Box 12"/>
            <p:cNvSpPr txBox="1">
              <a:spLocks noChangeArrowheads="1"/>
            </p:cNvSpPr>
            <p:nvPr/>
          </p:nvSpPr>
          <p:spPr bwMode="auto">
            <a:xfrm>
              <a:off x="4517" y="2562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1389" name="Rectangle 13"/>
            <p:cNvSpPr>
              <a:spLocks noChangeArrowheads="1"/>
            </p:cNvSpPr>
            <p:nvPr/>
          </p:nvSpPr>
          <p:spPr bwMode="auto">
            <a:xfrm>
              <a:off x="4221" y="3220"/>
              <a:ext cx="110" cy="30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1390" name="Oval 14"/>
            <p:cNvSpPr>
              <a:spLocks noChangeArrowheads="1"/>
            </p:cNvSpPr>
            <p:nvPr/>
          </p:nvSpPr>
          <p:spPr bwMode="auto">
            <a:xfrm>
              <a:off x="5227" y="2877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1391" name="Oval 15"/>
            <p:cNvSpPr>
              <a:spLocks noChangeArrowheads="1"/>
            </p:cNvSpPr>
            <p:nvPr/>
          </p:nvSpPr>
          <p:spPr bwMode="auto">
            <a:xfrm>
              <a:off x="5227" y="3811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1392" name="Text Box 16"/>
            <p:cNvSpPr txBox="1">
              <a:spLocks noChangeArrowheads="1"/>
            </p:cNvSpPr>
            <p:nvPr/>
          </p:nvSpPr>
          <p:spPr bwMode="auto">
            <a:xfrm>
              <a:off x="3868" y="3239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</p:grpSp>
      <p:graphicFrame>
        <p:nvGraphicFramePr>
          <p:cNvPr id="101393" name="Object 17"/>
          <p:cNvGraphicFramePr>
            <a:graphicFrameLocks noChangeAspect="1"/>
          </p:cNvGraphicFramePr>
          <p:nvPr/>
        </p:nvGraphicFramePr>
        <p:xfrm>
          <a:off x="6708776" y="1874838"/>
          <a:ext cx="3057525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8" name="公式" r:id="rId3" imgW="1320480" imgH="228600" progId="Equation.3">
                  <p:embed/>
                </p:oleObj>
              </mc:Choice>
              <mc:Fallback>
                <p:oleObj name="公式" r:id="rId3" imgW="1320480" imgH="228600" progId="Equation.3">
                  <p:embed/>
                  <p:pic>
                    <p:nvPicPr>
                      <p:cNvPr id="10139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8776" y="1874838"/>
                        <a:ext cx="3057525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94" name="Text Box 18"/>
          <p:cNvSpPr txBox="1">
            <a:spLocks noChangeArrowheads="1"/>
          </p:cNvSpPr>
          <p:nvPr/>
        </p:nvSpPr>
        <p:spPr bwMode="auto">
          <a:xfrm>
            <a:off x="2297114" y="3500438"/>
            <a:ext cx="5189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画出戴维南等效电路</a:t>
            </a:r>
          </a:p>
        </p:txBody>
      </p:sp>
      <p:grpSp>
        <p:nvGrpSpPr>
          <p:cNvPr id="101423" name="Group 47"/>
          <p:cNvGrpSpPr>
            <a:grpSpLocks/>
          </p:cNvGrpSpPr>
          <p:nvPr/>
        </p:nvGrpSpPr>
        <p:grpSpPr bwMode="auto">
          <a:xfrm>
            <a:off x="5383213" y="2046288"/>
            <a:ext cx="1141412" cy="900112"/>
            <a:chOff x="2431" y="1321"/>
            <a:chExt cx="719" cy="567"/>
          </a:xfrm>
        </p:grpSpPr>
        <p:sp>
          <p:nvSpPr>
            <p:cNvPr id="101395" name="Line 19"/>
            <p:cNvSpPr>
              <a:spLocks noChangeShapeType="1"/>
            </p:cNvSpPr>
            <p:nvPr/>
          </p:nvSpPr>
          <p:spPr bwMode="auto">
            <a:xfrm flipH="1">
              <a:off x="2431" y="1321"/>
              <a:ext cx="35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1396" name="Line 20"/>
            <p:cNvSpPr>
              <a:spLocks noChangeShapeType="1"/>
            </p:cNvSpPr>
            <p:nvPr/>
          </p:nvSpPr>
          <p:spPr bwMode="auto">
            <a:xfrm>
              <a:off x="2782" y="1321"/>
              <a:ext cx="0" cy="56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1397" name="Text Box 21"/>
            <p:cNvSpPr txBox="1">
              <a:spLocks noChangeArrowheads="1"/>
            </p:cNvSpPr>
            <p:nvPr/>
          </p:nvSpPr>
          <p:spPr bwMode="auto">
            <a:xfrm>
              <a:off x="2782" y="1362"/>
              <a:ext cx="3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1399" name="Text Box 23"/>
          <p:cNvSpPr txBox="1">
            <a:spLocks noChangeArrowheads="1"/>
          </p:cNvSpPr>
          <p:nvPr/>
        </p:nvSpPr>
        <p:spPr bwMode="auto">
          <a:xfrm>
            <a:off x="6708776" y="1163638"/>
            <a:ext cx="3311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求等效电阻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</a:p>
        </p:txBody>
      </p:sp>
      <p:grpSp>
        <p:nvGrpSpPr>
          <p:cNvPr id="101424" name="Group 48"/>
          <p:cNvGrpSpPr>
            <a:grpSpLocks/>
          </p:cNvGrpSpPr>
          <p:nvPr/>
        </p:nvGrpSpPr>
        <p:grpSpPr bwMode="auto">
          <a:xfrm>
            <a:off x="2644775" y="4011613"/>
            <a:ext cx="2813050" cy="2074862"/>
            <a:chOff x="343" y="2533"/>
            <a:chExt cx="1772" cy="1307"/>
          </a:xfrm>
        </p:grpSpPr>
        <p:sp>
          <p:nvSpPr>
            <p:cNvPr id="101401" name="Text Box 25"/>
            <p:cNvSpPr txBox="1">
              <a:spLocks noChangeArrowheads="1"/>
            </p:cNvSpPr>
            <p:nvPr/>
          </p:nvSpPr>
          <p:spPr bwMode="auto">
            <a:xfrm>
              <a:off x="426" y="2883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01402" name="Text Box 26"/>
            <p:cNvSpPr txBox="1">
              <a:spLocks noChangeArrowheads="1"/>
            </p:cNvSpPr>
            <p:nvPr/>
          </p:nvSpPr>
          <p:spPr bwMode="auto">
            <a:xfrm>
              <a:off x="449" y="3313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01403" name="Oval 27"/>
            <p:cNvSpPr>
              <a:spLocks noChangeArrowheads="1"/>
            </p:cNvSpPr>
            <p:nvPr/>
          </p:nvSpPr>
          <p:spPr bwMode="auto">
            <a:xfrm>
              <a:off x="666" y="3160"/>
              <a:ext cx="352" cy="343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1405" name="Line 29"/>
            <p:cNvSpPr>
              <a:spLocks noChangeShapeType="1"/>
            </p:cNvSpPr>
            <p:nvPr/>
          </p:nvSpPr>
          <p:spPr bwMode="auto">
            <a:xfrm>
              <a:off x="842" y="2877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1406" name="Text Box 30"/>
            <p:cNvSpPr txBox="1">
              <a:spLocks noChangeArrowheads="1"/>
            </p:cNvSpPr>
            <p:nvPr/>
          </p:nvSpPr>
          <p:spPr bwMode="auto">
            <a:xfrm>
              <a:off x="1835" y="2903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01407" name="Text Box 31"/>
            <p:cNvSpPr txBox="1">
              <a:spLocks noChangeArrowheads="1"/>
            </p:cNvSpPr>
            <p:nvPr/>
          </p:nvSpPr>
          <p:spPr bwMode="auto">
            <a:xfrm>
              <a:off x="1835" y="3455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01408" name="Line 32"/>
            <p:cNvSpPr>
              <a:spLocks noChangeShapeType="1"/>
            </p:cNvSpPr>
            <p:nvPr/>
          </p:nvSpPr>
          <p:spPr bwMode="auto">
            <a:xfrm flipV="1">
              <a:off x="842" y="2878"/>
              <a:ext cx="108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1409" name="Line 33"/>
            <p:cNvSpPr>
              <a:spLocks noChangeShapeType="1"/>
            </p:cNvSpPr>
            <p:nvPr/>
          </p:nvSpPr>
          <p:spPr bwMode="auto">
            <a:xfrm flipV="1">
              <a:off x="842" y="3811"/>
              <a:ext cx="108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1410" name="Rectangle 34"/>
            <p:cNvSpPr>
              <a:spLocks noChangeArrowheads="1"/>
            </p:cNvSpPr>
            <p:nvPr/>
          </p:nvSpPr>
          <p:spPr bwMode="auto">
            <a:xfrm>
              <a:off x="1082" y="2821"/>
              <a:ext cx="339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1412" name="Text Box 36"/>
            <p:cNvSpPr txBox="1">
              <a:spLocks noChangeArrowheads="1"/>
            </p:cNvSpPr>
            <p:nvPr/>
          </p:nvSpPr>
          <p:spPr bwMode="auto">
            <a:xfrm>
              <a:off x="1035" y="2533"/>
              <a:ext cx="4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1414" name="Text Box 38"/>
            <p:cNvSpPr txBox="1">
              <a:spLocks noChangeArrowheads="1"/>
            </p:cNvSpPr>
            <p:nvPr/>
          </p:nvSpPr>
          <p:spPr bwMode="auto">
            <a:xfrm>
              <a:off x="343" y="3210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1415" name="Text Box 39"/>
            <p:cNvSpPr txBox="1">
              <a:spLocks noChangeArrowheads="1"/>
            </p:cNvSpPr>
            <p:nvPr/>
          </p:nvSpPr>
          <p:spPr bwMode="auto">
            <a:xfrm>
              <a:off x="1646" y="2566"/>
              <a:ext cx="2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1416" name="Line 40"/>
            <p:cNvSpPr>
              <a:spLocks noChangeShapeType="1"/>
            </p:cNvSpPr>
            <p:nvPr/>
          </p:nvSpPr>
          <p:spPr bwMode="auto">
            <a:xfrm flipH="1">
              <a:off x="1636" y="2877"/>
              <a:ext cx="233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1417" name="Text Box 41"/>
            <p:cNvSpPr txBox="1">
              <a:spLocks noChangeArrowheads="1"/>
            </p:cNvSpPr>
            <p:nvPr/>
          </p:nvSpPr>
          <p:spPr bwMode="auto">
            <a:xfrm>
              <a:off x="1828" y="3230"/>
              <a:ext cx="2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1419" name="Oval 43"/>
            <p:cNvSpPr>
              <a:spLocks noChangeArrowheads="1"/>
            </p:cNvSpPr>
            <p:nvPr/>
          </p:nvSpPr>
          <p:spPr bwMode="auto">
            <a:xfrm>
              <a:off x="1927" y="2854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1420" name="Oval 44"/>
            <p:cNvSpPr>
              <a:spLocks noChangeArrowheads="1"/>
            </p:cNvSpPr>
            <p:nvPr/>
          </p:nvSpPr>
          <p:spPr bwMode="auto">
            <a:xfrm>
              <a:off x="1927" y="3782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graphicFrame>
        <p:nvGraphicFramePr>
          <p:cNvPr id="101422" name="Object 46"/>
          <p:cNvGraphicFramePr>
            <a:graphicFrameLocks noChangeAspect="1"/>
          </p:cNvGraphicFramePr>
          <p:nvPr/>
        </p:nvGraphicFramePr>
        <p:xfrm>
          <a:off x="6096000" y="5086351"/>
          <a:ext cx="13906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9" name="公式" r:id="rId5" imgW="634680" imgH="177480" progId="Equation.3">
                  <p:embed/>
                </p:oleObj>
              </mc:Choice>
              <mc:Fallback>
                <p:oleObj name="公式" r:id="rId5" imgW="634680" imgH="177480" progId="Equation.3">
                  <p:embed/>
                  <p:pic>
                    <p:nvPicPr>
                      <p:cNvPr id="101422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5086351"/>
                        <a:ext cx="139065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601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1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1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0"/>
                                        <p:tgtEl>
                                          <p:spTgt spid="10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1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1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1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0"/>
                                        <p:tgtEl>
                                          <p:spTgt spid="10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94" grpId="0" autoUpdateAnimBg="0"/>
      <p:bldP spid="101399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04" name="Group 4"/>
          <p:cNvGrpSpPr>
            <a:grpSpLocks/>
          </p:cNvGrpSpPr>
          <p:nvPr/>
        </p:nvGrpSpPr>
        <p:grpSpPr bwMode="auto">
          <a:xfrm>
            <a:off x="5089279" y="-12699"/>
            <a:ext cx="4767263" cy="2468563"/>
            <a:chOff x="516" y="476"/>
            <a:chExt cx="3003" cy="1555"/>
          </a:xfrm>
        </p:grpSpPr>
        <p:sp>
          <p:nvSpPr>
            <p:cNvPr id="102405" name="Text Box 5"/>
            <p:cNvSpPr txBox="1">
              <a:spLocks noChangeArrowheads="1"/>
            </p:cNvSpPr>
            <p:nvPr/>
          </p:nvSpPr>
          <p:spPr bwMode="auto">
            <a:xfrm>
              <a:off x="731" y="1096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02406" name="Text Box 6"/>
            <p:cNvSpPr txBox="1">
              <a:spLocks noChangeArrowheads="1"/>
            </p:cNvSpPr>
            <p:nvPr/>
          </p:nvSpPr>
          <p:spPr bwMode="auto">
            <a:xfrm>
              <a:off x="731" y="1515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02407" name="Oval 7"/>
            <p:cNvSpPr>
              <a:spLocks noChangeArrowheads="1"/>
            </p:cNvSpPr>
            <p:nvPr/>
          </p:nvSpPr>
          <p:spPr bwMode="auto">
            <a:xfrm>
              <a:off x="961" y="1407"/>
              <a:ext cx="309" cy="309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08" name="Line 8"/>
            <p:cNvSpPr>
              <a:spLocks noChangeShapeType="1"/>
            </p:cNvSpPr>
            <p:nvPr/>
          </p:nvSpPr>
          <p:spPr bwMode="auto">
            <a:xfrm>
              <a:off x="2131" y="1117"/>
              <a:ext cx="0" cy="91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09" name="Line 9"/>
            <p:cNvSpPr>
              <a:spLocks noChangeShapeType="1"/>
            </p:cNvSpPr>
            <p:nvPr/>
          </p:nvSpPr>
          <p:spPr bwMode="auto">
            <a:xfrm>
              <a:off x="1116" y="764"/>
              <a:ext cx="0" cy="126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10" name="Text Box 10"/>
            <p:cNvSpPr txBox="1">
              <a:spLocks noChangeArrowheads="1"/>
            </p:cNvSpPr>
            <p:nvPr/>
          </p:nvSpPr>
          <p:spPr bwMode="auto">
            <a:xfrm>
              <a:off x="2185" y="1142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02411" name="Text Box 11"/>
            <p:cNvSpPr txBox="1">
              <a:spLocks noChangeArrowheads="1"/>
            </p:cNvSpPr>
            <p:nvPr/>
          </p:nvSpPr>
          <p:spPr bwMode="auto">
            <a:xfrm>
              <a:off x="2177" y="1515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02412" name="Line 12"/>
            <p:cNvSpPr>
              <a:spLocks noChangeShapeType="1"/>
            </p:cNvSpPr>
            <p:nvPr/>
          </p:nvSpPr>
          <p:spPr bwMode="auto">
            <a:xfrm>
              <a:off x="1116" y="1117"/>
              <a:ext cx="1995" cy="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13" name="Line 13"/>
            <p:cNvSpPr>
              <a:spLocks noChangeShapeType="1"/>
            </p:cNvSpPr>
            <p:nvPr/>
          </p:nvSpPr>
          <p:spPr bwMode="auto">
            <a:xfrm flipV="1">
              <a:off x="1116" y="2030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14" name="Line 14"/>
            <p:cNvSpPr>
              <a:spLocks noChangeShapeType="1"/>
            </p:cNvSpPr>
            <p:nvPr/>
          </p:nvSpPr>
          <p:spPr bwMode="auto">
            <a:xfrm>
              <a:off x="3111" y="765"/>
              <a:ext cx="0" cy="126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15" name="Rectangle 15"/>
            <p:cNvSpPr>
              <a:spLocks noChangeArrowheads="1"/>
            </p:cNvSpPr>
            <p:nvPr/>
          </p:nvSpPr>
          <p:spPr bwMode="auto">
            <a:xfrm>
              <a:off x="2425" y="1060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16" name="Rectangle 16"/>
            <p:cNvSpPr>
              <a:spLocks noChangeArrowheads="1"/>
            </p:cNvSpPr>
            <p:nvPr/>
          </p:nvSpPr>
          <p:spPr bwMode="auto">
            <a:xfrm>
              <a:off x="2086" y="1369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17" name="Line 17"/>
            <p:cNvSpPr>
              <a:spLocks noChangeShapeType="1"/>
            </p:cNvSpPr>
            <p:nvPr/>
          </p:nvSpPr>
          <p:spPr bwMode="auto">
            <a:xfrm flipV="1">
              <a:off x="1116" y="764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18" name="Rectangle 18"/>
            <p:cNvSpPr>
              <a:spLocks noChangeArrowheads="1"/>
            </p:cNvSpPr>
            <p:nvPr/>
          </p:nvSpPr>
          <p:spPr bwMode="auto">
            <a:xfrm>
              <a:off x="1898" y="708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19" name="Text Box 19"/>
            <p:cNvSpPr txBox="1">
              <a:spLocks noChangeArrowheads="1"/>
            </p:cNvSpPr>
            <p:nvPr/>
          </p:nvSpPr>
          <p:spPr bwMode="auto">
            <a:xfrm>
              <a:off x="2425" y="1166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2420" name="Text Box 20"/>
            <p:cNvSpPr txBox="1">
              <a:spLocks noChangeArrowheads="1"/>
            </p:cNvSpPr>
            <p:nvPr/>
          </p:nvSpPr>
          <p:spPr bwMode="auto">
            <a:xfrm>
              <a:off x="1723" y="1371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2421" name="Text Box 21"/>
            <p:cNvSpPr txBox="1">
              <a:spLocks noChangeArrowheads="1"/>
            </p:cNvSpPr>
            <p:nvPr/>
          </p:nvSpPr>
          <p:spPr bwMode="auto">
            <a:xfrm>
              <a:off x="1898" y="476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2422" name="Text Box 22"/>
            <p:cNvSpPr txBox="1">
              <a:spLocks noChangeArrowheads="1"/>
            </p:cNvSpPr>
            <p:nvPr/>
          </p:nvSpPr>
          <p:spPr bwMode="auto">
            <a:xfrm>
              <a:off x="516" y="1392"/>
              <a:ext cx="4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12V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423" name="Text Box 23"/>
            <p:cNvSpPr txBox="1">
              <a:spLocks noChangeArrowheads="1"/>
            </p:cNvSpPr>
            <p:nvPr/>
          </p:nvSpPr>
          <p:spPr bwMode="auto">
            <a:xfrm>
              <a:off x="3111" y="163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3A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424" name="Text Box 24"/>
            <p:cNvSpPr txBox="1">
              <a:spLocks noChangeArrowheads="1"/>
            </p:cNvSpPr>
            <p:nvPr/>
          </p:nvSpPr>
          <p:spPr bwMode="auto">
            <a:xfrm>
              <a:off x="1717" y="829"/>
              <a:ext cx="36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425" name="Oval 25"/>
            <p:cNvSpPr>
              <a:spLocks noChangeArrowheads="1"/>
            </p:cNvSpPr>
            <p:nvPr/>
          </p:nvSpPr>
          <p:spPr bwMode="auto">
            <a:xfrm>
              <a:off x="1411" y="962"/>
              <a:ext cx="312" cy="303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26" name="Line 26"/>
            <p:cNvSpPr>
              <a:spLocks noChangeShapeType="1"/>
            </p:cNvSpPr>
            <p:nvPr/>
          </p:nvSpPr>
          <p:spPr bwMode="auto">
            <a:xfrm>
              <a:off x="1565" y="973"/>
              <a:ext cx="0" cy="295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27" name="Line 27"/>
            <p:cNvSpPr>
              <a:spLocks noChangeShapeType="1"/>
            </p:cNvSpPr>
            <p:nvPr/>
          </p:nvSpPr>
          <p:spPr bwMode="auto">
            <a:xfrm>
              <a:off x="1723" y="1117"/>
              <a:ext cx="29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28" name="Oval 28"/>
            <p:cNvSpPr>
              <a:spLocks noChangeArrowheads="1"/>
            </p:cNvSpPr>
            <p:nvPr/>
          </p:nvSpPr>
          <p:spPr bwMode="auto">
            <a:xfrm>
              <a:off x="2972" y="1355"/>
              <a:ext cx="319" cy="322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29" name="Line 29"/>
            <p:cNvSpPr>
              <a:spLocks noChangeShapeType="1"/>
            </p:cNvSpPr>
            <p:nvPr/>
          </p:nvSpPr>
          <p:spPr bwMode="auto">
            <a:xfrm>
              <a:off x="2952" y="1515"/>
              <a:ext cx="317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30" name="Line 30"/>
            <p:cNvSpPr>
              <a:spLocks noChangeShapeType="1"/>
            </p:cNvSpPr>
            <p:nvPr/>
          </p:nvSpPr>
          <p:spPr bwMode="auto">
            <a:xfrm>
              <a:off x="3111" y="1757"/>
              <a:ext cx="0" cy="16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31" name="Text Box 31"/>
            <p:cNvSpPr txBox="1">
              <a:spLocks noChangeArrowheads="1"/>
            </p:cNvSpPr>
            <p:nvPr/>
          </p:nvSpPr>
          <p:spPr bwMode="auto">
            <a:xfrm>
              <a:off x="2185" y="1392"/>
              <a:ext cx="3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2432" name="Text Box 32"/>
          <p:cNvSpPr txBox="1">
            <a:spLocks noChangeArrowheads="1"/>
          </p:cNvSpPr>
          <p:nvPr/>
        </p:nvSpPr>
        <p:spPr bwMode="auto">
          <a:xfrm>
            <a:off x="2012950" y="284163"/>
            <a:ext cx="863600" cy="51911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02433" name="Text Box 33"/>
          <p:cNvSpPr txBox="1">
            <a:spLocks noChangeArrowheads="1"/>
          </p:cNvSpPr>
          <p:nvPr/>
        </p:nvSpPr>
        <p:spPr bwMode="auto">
          <a:xfrm>
            <a:off x="2012951" y="923926"/>
            <a:ext cx="30829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电路如图所示，试用戴维南定理求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</a:p>
        </p:txBody>
      </p:sp>
      <p:grpSp>
        <p:nvGrpSpPr>
          <p:cNvPr id="102466" name="Group 66"/>
          <p:cNvGrpSpPr>
            <a:grpSpLocks/>
          </p:cNvGrpSpPr>
          <p:nvPr/>
        </p:nvGrpSpPr>
        <p:grpSpPr bwMode="auto">
          <a:xfrm>
            <a:off x="1804988" y="3322638"/>
            <a:ext cx="4767262" cy="2468562"/>
            <a:chOff x="609" y="1956"/>
            <a:chExt cx="3003" cy="1555"/>
          </a:xfrm>
        </p:grpSpPr>
        <p:sp>
          <p:nvSpPr>
            <p:cNvPr id="102435" name="Text Box 35"/>
            <p:cNvSpPr txBox="1">
              <a:spLocks noChangeArrowheads="1"/>
            </p:cNvSpPr>
            <p:nvPr/>
          </p:nvSpPr>
          <p:spPr bwMode="auto">
            <a:xfrm>
              <a:off x="824" y="2576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02436" name="Text Box 36"/>
            <p:cNvSpPr txBox="1">
              <a:spLocks noChangeArrowheads="1"/>
            </p:cNvSpPr>
            <p:nvPr/>
          </p:nvSpPr>
          <p:spPr bwMode="auto">
            <a:xfrm>
              <a:off x="824" y="2995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02437" name="Oval 37"/>
            <p:cNvSpPr>
              <a:spLocks noChangeArrowheads="1"/>
            </p:cNvSpPr>
            <p:nvPr/>
          </p:nvSpPr>
          <p:spPr bwMode="auto">
            <a:xfrm>
              <a:off x="1061" y="2854"/>
              <a:ext cx="331" cy="312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38" name="Line 38"/>
            <p:cNvSpPr>
              <a:spLocks noChangeShapeType="1"/>
            </p:cNvSpPr>
            <p:nvPr/>
          </p:nvSpPr>
          <p:spPr bwMode="auto">
            <a:xfrm>
              <a:off x="2224" y="2597"/>
              <a:ext cx="0" cy="25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39" name="Line 39"/>
            <p:cNvSpPr>
              <a:spLocks noChangeShapeType="1"/>
            </p:cNvSpPr>
            <p:nvPr/>
          </p:nvSpPr>
          <p:spPr bwMode="auto">
            <a:xfrm>
              <a:off x="1209" y="2244"/>
              <a:ext cx="0" cy="126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40" name="Text Box 40"/>
            <p:cNvSpPr txBox="1">
              <a:spLocks noChangeArrowheads="1"/>
            </p:cNvSpPr>
            <p:nvPr/>
          </p:nvSpPr>
          <p:spPr bwMode="auto">
            <a:xfrm>
              <a:off x="2278" y="2622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02441" name="Text Box 41"/>
            <p:cNvSpPr txBox="1">
              <a:spLocks noChangeArrowheads="1"/>
            </p:cNvSpPr>
            <p:nvPr/>
          </p:nvSpPr>
          <p:spPr bwMode="auto">
            <a:xfrm>
              <a:off x="2270" y="2995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02442" name="Line 42"/>
            <p:cNvSpPr>
              <a:spLocks noChangeShapeType="1"/>
            </p:cNvSpPr>
            <p:nvPr/>
          </p:nvSpPr>
          <p:spPr bwMode="auto">
            <a:xfrm>
              <a:off x="1209" y="2597"/>
              <a:ext cx="1995" cy="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43" name="Line 43"/>
            <p:cNvSpPr>
              <a:spLocks noChangeShapeType="1"/>
            </p:cNvSpPr>
            <p:nvPr/>
          </p:nvSpPr>
          <p:spPr bwMode="auto">
            <a:xfrm flipV="1">
              <a:off x="1209" y="3498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44" name="Line 44"/>
            <p:cNvSpPr>
              <a:spLocks noChangeShapeType="1"/>
            </p:cNvSpPr>
            <p:nvPr/>
          </p:nvSpPr>
          <p:spPr bwMode="auto">
            <a:xfrm>
              <a:off x="3204" y="2245"/>
              <a:ext cx="0" cy="126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45" name="Rectangle 45"/>
            <p:cNvSpPr>
              <a:spLocks noChangeArrowheads="1"/>
            </p:cNvSpPr>
            <p:nvPr/>
          </p:nvSpPr>
          <p:spPr bwMode="auto">
            <a:xfrm>
              <a:off x="2518" y="2540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47" name="Line 47"/>
            <p:cNvSpPr>
              <a:spLocks noChangeShapeType="1"/>
            </p:cNvSpPr>
            <p:nvPr/>
          </p:nvSpPr>
          <p:spPr bwMode="auto">
            <a:xfrm flipV="1">
              <a:off x="1209" y="2244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48" name="Rectangle 48"/>
            <p:cNvSpPr>
              <a:spLocks noChangeArrowheads="1"/>
            </p:cNvSpPr>
            <p:nvPr/>
          </p:nvSpPr>
          <p:spPr bwMode="auto">
            <a:xfrm>
              <a:off x="1991" y="2188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49" name="Text Box 49"/>
            <p:cNvSpPr txBox="1">
              <a:spLocks noChangeArrowheads="1"/>
            </p:cNvSpPr>
            <p:nvPr/>
          </p:nvSpPr>
          <p:spPr bwMode="auto">
            <a:xfrm>
              <a:off x="2518" y="2646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2451" name="Text Box 51"/>
            <p:cNvSpPr txBox="1">
              <a:spLocks noChangeArrowheads="1"/>
            </p:cNvSpPr>
            <p:nvPr/>
          </p:nvSpPr>
          <p:spPr bwMode="auto">
            <a:xfrm>
              <a:off x="1991" y="1956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2452" name="Text Box 52"/>
            <p:cNvSpPr txBox="1">
              <a:spLocks noChangeArrowheads="1"/>
            </p:cNvSpPr>
            <p:nvPr/>
          </p:nvSpPr>
          <p:spPr bwMode="auto">
            <a:xfrm>
              <a:off x="609" y="2872"/>
              <a:ext cx="4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12V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453" name="Text Box 53"/>
            <p:cNvSpPr txBox="1">
              <a:spLocks noChangeArrowheads="1"/>
            </p:cNvSpPr>
            <p:nvPr/>
          </p:nvSpPr>
          <p:spPr bwMode="auto">
            <a:xfrm>
              <a:off x="3204" y="311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3A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454" name="Text Box 54"/>
            <p:cNvSpPr txBox="1">
              <a:spLocks noChangeArrowheads="1"/>
            </p:cNvSpPr>
            <p:nvPr/>
          </p:nvSpPr>
          <p:spPr bwMode="auto">
            <a:xfrm>
              <a:off x="1810" y="2309"/>
              <a:ext cx="36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455" name="Oval 55"/>
            <p:cNvSpPr>
              <a:spLocks noChangeArrowheads="1"/>
            </p:cNvSpPr>
            <p:nvPr/>
          </p:nvSpPr>
          <p:spPr bwMode="auto">
            <a:xfrm>
              <a:off x="1515" y="2449"/>
              <a:ext cx="300" cy="297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56" name="Line 56"/>
            <p:cNvSpPr>
              <a:spLocks noChangeShapeType="1"/>
            </p:cNvSpPr>
            <p:nvPr/>
          </p:nvSpPr>
          <p:spPr bwMode="auto">
            <a:xfrm>
              <a:off x="1658" y="2453"/>
              <a:ext cx="0" cy="295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57" name="Line 57"/>
            <p:cNvSpPr>
              <a:spLocks noChangeShapeType="1"/>
            </p:cNvSpPr>
            <p:nvPr/>
          </p:nvSpPr>
          <p:spPr bwMode="auto">
            <a:xfrm>
              <a:off x="1816" y="2597"/>
              <a:ext cx="29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58" name="Oval 58"/>
            <p:cNvSpPr>
              <a:spLocks noChangeArrowheads="1"/>
            </p:cNvSpPr>
            <p:nvPr/>
          </p:nvSpPr>
          <p:spPr bwMode="auto">
            <a:xfrm>
              <a:off x="3056" y="2866"/>
              <a:ext cx="294" cy="280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59" name="Line 59"/>
            <p:cNvSpPr>
              <a:spLocks noChangeShapeType="1"/>
            </p:cNvSpPr>
            <p:nvPr/>
          </p:nvSpPr>
          <p:spPr bwMode="auto">
            <a:xfrm>
              <a:off x="3045" y="2995"/>
              <a:ext cx="317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60" name="Line 60"/>
            <p:cNvSpPr>
              <a:spLocks noChangeShapeType="1"/>
            </p:cNvSpPr>
            <p:nvPr/>
          </p:nvSpPr>
          <p:spPr bwMode="auto">
            <a:xfrm>
              <a:off x="3204" y="3237"/>
              <a:ext cx="0" cy="16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61" name="Text Box 61"/>
            <p:cNvSpPr txBox="1">
              <a:spLocks noChangeArrowheads="1"/>
            </p:cNvSpPr>
            <p:nvPr/>
          </p:nvSpPr>
          <p:spPr bwMode="auto">
            <a:xfrm>
              <a:off x="2278" y="2872"/>
              <a:ext cx="3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oc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462" name="Line 62"/>
            <p:cNvSpPr>
              <a:spLocks noChangeShapeType="1"/>
            </p:cNvSpPr>
            <p:nvPr/>
          </p:nvSpPr>
          <p:spPr bwMode="auto">
            <a:xfrm flipV="1">
              <a:off x="2224" y="3295"/>
              <a:ext cx="0" cy="20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63" name="Oval 63"/>
            <p:cNvSpPr>
              <a:spLocks noChangeArrowheads="1"/>
            </p:cNvSpPr>
            <p:nvPr/>
          </p:nvSpPr>
          <p:spPr bwMode="auto">
            <a:xfrm>
              <a:off x="2196" y="2843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2465" name="Oval 65"/>
            <p:cNvSpPr>
              <a:spLocks noChangeArrowheads="1"/>
            </p:cNvSpPr>
            <p:nvPr/>
          </p:nvSpPr>
          <p:spPr bwMode="auto">
            <a:xfrm>
              <a:off x="2202" y="3251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sp>
        <p:nvSpPr>
          <p:cNvPr id="102468" name="Text Box 68"/>
          <p:cNvSpPr txBox="1">
            <a:spLocks noChangeArrowheads="1"/>
          </p:cNvSpPr>
          <p:nvPr/>
        </p:nvSpPr>
        <p:spPr bwMode="auto">
          <a:xfrm>
            <a:off x="2554288" y="2781300"/>
            <a:ext cx="3541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kumimoji="1"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一</a:t>
            </a:r>
            <a:r>
              <a:rPr kumimoji="1" lang="en-US" altLang="zh-CN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求开路电压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oc</a:t>
            </a:r>
          </a:p>
        </p:txBody>
      </p:sp>
      <p:sp>
        <p:nvSpPr>
          <p:cNvPr id="102469" name="Text Box 69"/>
          <p:cNvSpPr txBox="1">
            <a:spLocks noChangeArrowheads="1"/>
          </p:cNvSpPr>
          <p:nvPr/>
        </p:nvSpPr>
        <p:spPr bwMode="auto">
          <a:xfrm>
            <a:off x="1979613" y="2490788"/>
            <a:ext cx="576262" cy="51911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解</a:t>
            </a:r>
          </a:p>
        </p:txBody>
      </p:sp>
      <p:sp>
        <p:nvSpPr>
          <p:cNvPr id="102470" name="Text Box 70"/>
          <p:cNvSpPr txBox="1">
            <a:spLocks noChangeArrowheads="1"/>
          </p:cNvSpPr>
          <p:nvPr/>
        </p:nvSpPr>
        <p:spPr bwMode="auto">
          <a:xfrm>
            <a:off x="6329364" y="2781300"/>
            <a:ext cx="3711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12V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电源单独作用</a:t>
            </a:r>
          </a:p>
        </p:txBody>
      </p:sp>
      <p:graphicFrame>
        <p:nvGraphicFramePr>
          <p:cNvPr id="102471" name="Object 71"/>
          <p:cNvGraphicFramePr>
            <a:graphicFrameLocks noChangeAspect="1"/>
          </p:cNvGraphicFramePr>
          <p:nvPr/>
        </p:nvGraphicFramePr>
        <p:xfrm>
          <a:off x="7323139" y="3238500"/>
          <a:ext cx="14192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2" name="公式" r:id="rId3" imgW="647640" imgH="241200" progId="Equation.3">
                  <p:embed/>
                </p:oleObj>
              </mc:Choice>
              <mc:Fallback>
                <p:oleObj name="公式" r:id="rId3" imgW="647640" imgH="241200" progId="Equation.3">
                  <p:embed/>
                  <p:pic>
                    <p:nvPicPr>
                      <p:cNvPr id="102471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3139" y="3238500"/>
                        <a:ext cx="1419225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72" name="Text Box 72"/>
          <p:cNvSpPr txBox="1">
            <a:spLocks noChangeArrowheads="1"/>
          </p:cNvSpPr>
          <p:nvPr/>
        </p:nvSpPr>
        <p:spPr bwMode="auto">
          <a:xfrm>
            <a:off x="6392864" y="3829050"/>
            <a:ext cx="3648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2A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电源单独作用</a:t>
            </a:r>
          </a:p>
        </p:txBody>
      </p:sp>
      <p:graphicFrame>
        <p:nvGraphicFramePr>
          <p:cNvPr id="102473" name="Object 73"/>
          <p:cNvGraphicFramePr>
            <a:graphicFrameLocks noChangeAspect="1"/>
          </p:cNvGraphicFramePr>
          <p:nvPr/>
        </p:nvGraphicFramePr>
        <p:xfrm>
          <a:off x="7067550" y="4340225"/>
          <a:ext cx="30607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3" name="公式" r:id="rId5" imgW="1396800" imgH="241200" progId="Equation.3">
                  <p:embed/>
                </p:oleObj>
              </mc:Choice>
              <mc:Fallback>
                <p:oleObj name="公式" r:id="rId5" imgW="1396800" imgH="241200" progId="Equation.3">
                  <p:embed/>
                  <p:pic>
                    <p:nvPicPr>
                      <p:cNvPr id="102473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7550" y="4340225"/>
                        <a:ext cx="30607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74" name="Text Box 74"/>
          <p:cNvSpPr txBox="1">
            <a:spLocks noChangeArrowheads="1"/>
          </p:cNvSpPr>
          <p:nvPr/>
        </p:nvSpPr>
        <p:spPr bwMode="auto">
          <a:xfrm>
            <a:off x="6473826" y="4921250"/>
            <a:ext cx="3648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3A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电源单独作用</a:t>
            </a:r>
          </a:p>
        </p:txBody>
      </p:sp>
      <p:graphicFrame>
        <p:nvGraphicFramePr>
          <p:cNvPr id="102475" name="Object 75"/>
          <p:cNvGraphicFramePr>
            <a:graphicFrameLocks noChangeAspect="1"/>
          </p:cNvGraphicFramePr>
          <p:nvPr/>
        </p:nvGraphicFramePr>
        <p:xfrm>
          <a:off x="7077076" y="5402263"/>
          <a:ext cx="27543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4" name="公式" r:id="rId7" imgW="1257120" imgH="241200" progId="Equation.3">
                  <p:embed/>
                </p:oleObj>
              </mc:Choice>
              <mc:Fallback>
                <p:oleObj name="公式" r:id="rId7" imgW="1257120" imgH="241200" progId="Equation.3">
                  <p:embed/>
                  <p:pic>
                    <p:nvPicPr>
                      <p:cNvPr id="102475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7076" y="5402263"/>
                        <a:ext cx="2754313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7" name="Object 77"/>
          <p:cNvGraphicFramePr>
            <a:graphicFrameLocks noChangeAspect="1"/>
          </p:cNvGraphicFramePr>
          <p:nvPr/>
        </p:nvGraphicFramePr>
        <p:xfrm>
          <a:off x="5038725" y="6096000"/>
          <a:ext cx="352583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5" name="公式" r:id="rId9" imgW="1650960" imgH="241200" progId="Equation.3">
                  <p:embed/>
                </p:oleObj>
              </mc:Choice>
              <mc:Fallback>
                <p:oleObj name="公式" r:id="rId9" imgW="1650960" imgH="241200" progId="Equation.3">
                  <p:embed/>
                  <p:pic>
                    <p:nvPicPr>
                      <p:cNvPr id="102477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8725" y="6096000"/>
                        <a:ext cx="3525838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78" name="Text Box 78"/>
          <p:cNvSpPr txBox="1">
            <a:spLocks noChangeArrowheads="1"/>
          </p:cNvSpPr>
          <p:nvPr/>
        </p:nvSpPr>
        <p:spPr bwMode="auto">
          <a:xfrm>
            <a:off x="1944689" y="6153150"/>
            <a:ext cx="3068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4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）根据叠加定理</a:t>
            </a: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05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2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102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0"/>
                                        <p:tgtEl>
                                          <p:spTgt spid="10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0"/>
                                        <p:tgtEl>
                                          <p:spTgt spid="10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2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2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0"/>
                                        <p:tgtEl>
                                          <p:spTgt spid="10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2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2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8" dur="2000"/>
                                        <p:tgtEl>
                                          <p:spTgt spid="10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2" grpId="0" animBg="1"/>
      <p:bldP spid="102433" grpId="0"/>
      <p:bldP spid="102468" grpId="0" autoUpdateAnimBg="0"/>
      <p:bldP spid="102469" grpId="0" animBg="1"/>
      <p:bldP spid="102470" grpId="0"/>
      <p:bldP spid="102472" grpId="0"/>
      <p:bldP spid="102474" grpId="0"/>
      <p:bldP spid="10247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57" name="Text Box 33"/>
          <p:cNvSpPr txBox="1">
            <a:spLocks noChangeArrowheads="1"/>
          </p:cNvSpPr>
          <p:nvPr/>
        </p:nvSpPr>
        <p:spPr bwMode="auto">
          <a:xfrm>
            <a:off x="1949451" y="584200"/>
            <a:ext cx="3089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kumimoji="1"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二</a:t>
            </a:r>
            <a:r>
              <a:rPr kumimoji="1" lang="en-US" altLang="zh-CN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求等效电阻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</a:p>
        </p:txBody>
      </p:sp>
      <p:grpSp>
        <p:nvGrpSpPr>
          <p:cNvPr id="103469" name="Group 45"/>
          <p:cNvGrpSpPr>
            <a:grpSpLocks/>
          </p:cNvGrpSpPr>
          <p:nvPr/>
        </p:nvGrpSpPr>
        <p:grpSpPr bwMode="auto">
          <a:xfrm>
            <a:off x="2543176" y="946151"/>
            <a:ext cx="3211513" cy="2557463"/>
            <a:chOff x="838" y="828"/>
            <a:chExt cx="2023" cy="1611"/>
          </a:xfrm>
        </p:grpSpPr>
        <p:sp>
          <p:nvSpPr>
            <p:cNvPr id="103432" name="Line 8"/>
            <p:cNvSpPr>
              <a:spLocks noChangeShapeType="1"/>
            </p:cNvSpPr>
            <p:nvPr/>
          </p:nvSpPr>
          <p:spPr bwMode="auto">
            <a:xfrm>
              <a:off x="1853" y="1525"/>
              <a:ext cx="0" cy="25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33" name="Line 9"/>
            <p:cNvSpPr>
              <a:spLocks noChangeShapeType="1"/>
            </p:cNvSpPr>
            <p:nvPr/>
          </p:nvSpPr>
          <p:spPr bwMode="auto">
            <a:xfrm>
              <a:off x="838" y="1172"/>
              <a:ext cx="0" cy="126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36" name="Line 12"/>
            <p:cNvSpPr>
              <a:spLocks noChangeShapeType="1"/>
            </p:cNvSpPr>
            <p:nvPr/>
          </p:nvSpPr>
          <p:spPr bwMode="auto">
            <a:xfrm>
              <a:off x="1620" y="1525"/>
              <a:ext cx="1213" cy="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37" name="Line 13"/>
            <p:cNvSpPr>
              <a:spLocks noChangeShapeType="1"/>
            </p:cNvSpPr>
            <p:nvPr/>
          </p:nvSpPr>
          <p:spPr bwMode="auto">
            <a:xfrm flipV="1">
              <a:off x="838" y="2426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38" name="Line 14"/>
            <p:cNvSpPr>
              <a:spLocks noChangeShapeType="1"/>
            </p:cNvSpPr>
            <p:nvPr/>
          </p:nvSpPr>
          <p:spPr bwMode="auto">
            <a:xfrm>
              <a:off x="2833" y="1173"/>
              <a:ext cx="0" cy="658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39" name="Rectangle 15"/>
            <p:cNvSpPr>
              <a:spLocks noChangeArrowheads="1"/>
            </p:cNvSpPr>
            <p:nvPr/>
          </p:nvSpPr>
          <p:spPr bwMode="auto">
            <a:xfrm>
              <a:off x="2147" y="1468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40" name="Line 16"/>
            <p:cNvSpPr>
              <a:spLocks noChangeShapeType="1"/>
            </p:cNvSpPr>
            <p:nvPr/>
          </p:nvSpPr>
          <p:spPr bwMode="auto">
            <a:xfrm flipV="1">
              <a:off x="838" y="1172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41" name="Rectangle 17"/>
            <p:cNvSpPr>
              <a:spLocks noChangeArrowheads="1"/>
            </p:cNvSpPr>
            <p:nvPr/>
          </p:nvSpPr>
          <p:spPr bwMode="auto">
            <a:xfrm>
              <a:off x="1620" y="1116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42" name="Text Box 18"/>
            <p:cNvSpPr txBox="1">
              <a:spLocks noChangeArrowheads="1"/>
            </p:cNvSpPr>
            <p:nvPr/>
          </p:nvSpPr>
          <p:spPr bwMode="auto">
            <a:xfrm>
              <a:off x="2147" y="1574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3443" name="Text Box 19"/>
            <p:cNvSpPr txBox="1">
              <a:spLocks noChangeArrowheads="1"/>
            </p:cNvSpPr>
            <p:nvPr/>
          </p:nvSpPr>
          <p:spPr bwMode="auto">
            <a:xfrm>
              <a:off x="1620" y="828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3454" name="Line 30"/>
            <p:cNvSpPr>
              <a:spLocks noChangeShapeType="1"/>
            </p:cNvSpPr>
            <p:nvPr/>
          </p:nvSpPr>
          <p:spPr bwMode="auto">
            <a:xfrm flipV="1">
              <a:off x="1853" y="2223"/>
              <a:ext cx="0" cy="20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55" name="Oval 31"/>
            <p:cNvSpPr>
              <a:spLocks noChangeArrowheads="1"/>
            </p:cNvSpPr>
            <p:nvPr/>
          </p:nvSpPr>
          <p:spPr bwMode="auto">
            <a:xfrm>
              <a:off x="1825" y="1771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56" name="Oval 32"/>
            <p:cNvSpPr>
              <a:spLocks noChangeArrowheads="1"/>
            </p:cNvSpPr>
            <p:nvPr/>
          </p:nvSpPr>
          <p:spPr bwMode="auto">
            <a:xfrm>
              <a:off x="1831" y="2179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58" name="Line 34"/>
            <p:cNvSpPr>
              <a:spLocks noChangeShapeType="1"/>
            </p:cNvSpPr>
            <p:nvPr/>
          </p:nvSpPr>
          <p:spPr bwMode="auto">
            <a:xfrm flipV="1">
              <a:off x="2833" y="2223"/>
              <a:ext cx="0" cy="20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59" name="Oval 35"/>
            <p:cNvSpPr>
              <a:spLocks noChangeArrowheads="1"/>
            </p:cNvSpPr>
            <p:nvPr/>
          </p:nvSpPr>
          <p:spPr bwMode="auto">
            <a:xfrm>
              <a:off x="2805" y="2179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60" name="Oval 36"/>
            <p:cNvSpPr>
              <a:spLocks noChangeArrowheads="1"/>
            </p:cNvSpPr>
            <p:nvPr/>
          </p:nvSpPr>
          <p:spPr bwMode="auto">
            <a:xfrm>
              <a:off x="2805" y="1819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61" name="Line 37"/>
            <p:cNvSpPr>
              <a:spLocks noChangeShapeType="1"/>
            </p:cNvSpPr>
            <p:nvPr/>
          </p:nvSpPr>
          <p:spPr bwMode="auto">
            <a:xfrm>
              <a:off x="838" y="1529"/>
              <a:ext cx="31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62" name="Oval 38"/>
            <p:cNvSpPr>
              <a:spLocks noChangeArrowheads="1"/>
            </p:cNvSpPr>
            <p:nvPr/>
          </p:nvSpPr>
          <p:spPr bwMode="auto">
            <a:xfrm>
              <a:off x="1564" y="1500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63" name="Oval 39"/>
            <p:cNvSpPr>
              <a:spLocks noChangeArrowheads="1"/>
            </p:cNvSpPr>
            <p:nvPr/>
          </p:nvSpPr>
          <p:spPr bwMode="auto">
            <a:xfrm>
              <a:off x="1156" y="1496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pSp>
          <p:nvGrpSpPr>
            <p:cNvPr id="103468" name="Group 44"/>
            <p:cNvGrpSpPr>
              <a:grpSpLocks/>
            </p:cNvGrpSpPr>
            <p:nvPr/>
          </p:nvGrpSpPr>
          <p:grpSpPr bwMode="auto">
            <a:xfrm>
              <a:off x="1764" y="1949"/>
              <a:ext cx="766" cy="288"/>
              <a:chOff x="1789" y="1994"/>
              <a:chExt cx="766" cy="288"/>
            </a:xfrm>
          </p:grpSpPr>
          <p:sp>
            <p:nvSpPr>
              <p:cNvPr id="103465" name="Line 41"/>
              <p:cNvSpPr>
                <a:spLocks noChangeShapeType="1"/>
              </p:cNvSpPr>
              <p:nvPr/>
            </p:nvSpPr>
            <p:spPr bwMode="auto">
              <a:xfrm flipH="1">
                <a:off x="1789" y="1994"/>
                <a:ext cx="358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3466" name="Line 42"/>
              <p:cNvSpPr>
                <a:spLocks noChangeShapeType="1"/>
              </p:cNvSpPr>
              <p:nvPr/>
            </p:nvSpPr>
            <p:spPr bwMode="auto">
              <a:xfrm>
                <a:off x="2147" y="199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3467" name="Text Box 43"/>
              <p:cNvSpPr txBox="1">
                <a:spLocks noChangeArrowheads="1"/>
              </p:cNvSpPr>
              <p:nvPr/>
            </p:nvSpPr>
            <p:spPr bwMode="auto">
              <a:xfrm>
                <a:off x="2187" y="1994"/>
                <a:ext cx="36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400" b="1" i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kumimoji="1" lang="en-US" altLang="zh-CN" sz="2400" b="1" baseline="-2500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kumimoji="1" lang="el-GR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aphicFrame>
        <p:nvGraphicFramePr>
          <p:cNvPr id="103470" name="Object 46"/>
          <p:cNvGraphicFramePr>
            <a:graphicFrameLocks noChangeAspect="1"/>
          </p:cNvGraphicFramePr>
          <p:nvPr/>
        </p:nvGraphicFramePr>
        <p:xfrm>
          <a:off x="6448426" y="2151063"/>
          <a:ext cx="2352675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6" name="公式" r:id="rId3" imgW="1015920" imgH="228600" progId="Equation.3">
                  <p:embed/>
                </p:oleObj>
              </mc:Choice>
              <mc:Fallback>
                <p:oleObj name="公式" r:id="rId3" imgW="1015920" imgH="228600" progId="Equation.3">
                  <p:embed/>
                  <p:pic>
                    <p:nvPicPr>
                      <p:cNvPr id="10347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8426" y="2151063"/>
                        <a:ext cx="2352675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71" name="Text Box 47"/>
          <p:cNvSpPr txBox="1">
            <a:spLocks noChangeArrowheads="1"/>
          </p:cNvSpPr>
          <p:nvPr/>
        </p:nvSpPr>
        <p:spPr bwMode="auto">
          <a:xfrm>
            <a:off x="1863726" y="3859213"/>
            <a:ext cx="6348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（三）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画出戴维南等效电路，计算结果</a:t>
            </a:r>
          </a:p>
        </p:txBody>
      </p:sp>
      <p:grpSp>
        <p:nvGrpSpPr>
          <p:cNvPr id="103499" name="Group 75"/>
          <p:cNvGrpSpPr>
            <a:grpSpLocks/>
          </p:cNvGrpSpPr>
          <p:nvPr/>
        </p:nvGrpSpPr>
        <p:grpSpPr bwMode="auto">
          <a:xfrm>
            <a:off x="2112964" y="4264026"/>
            <a:ext cx="3011487" cy="2074863"/>
            <a:chOff x="371" y="2686"/>
            <a:chExt cx="1897" cy="1307"/>
          </a:xfrm>
        </p:grpSpPr>
        <p:sp>
          <p:nvSpPr>
            <p:cNvPr id="103473" name="Text Box 49"/>
            <p:cNvSpPr txBox="1">
              <a:spLocks noChangeArrowheads="1"/>
            </p:cNvSpPr>
            <p:nvPr/>
          </p:nvSpPr>
          <p:spPr bwMode="auto">
            <a:xfrm>
              <a:off x="579" y="3036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03474" name="Text Box 50"/>
            <p:cNvSpPr txBox="1">
              <a:spLocks noChangeArrowheads="1"/>
            </p:cNvSpPr>
            <p:nvPr/>
          </p:nvSpPr>
          <p:spPr bwMode="auto">
            <a:xfrm>
              <a:off x="602" y="3466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03475" name="Oval 51"/>
            <p:cNvSpPr>
              <a:spLocks noChangeArrowheads="1"/>
            </p:cNvSpPr>
            <p:nvPr/>
          </p:nvSpPr>
          <p:spPr bwMode="auto">
            <a:xfrm>
              <a:off x="831" y="3324"/>
              <a:ext cx="334" cy="320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76" name="Line 52"/>
            <p:cNvSpPr>
              <a:spLocks noChangeShapeType="1"/>
            </p:cNvSpPr>
            <p:nvPr/>
          </p:nvSpPr>
          <p:spPr bwMode="auto">
            <a:xfrm>
              <a:off x="995" y="3030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77" name="Text Box 53"/>
            <p:cNvSpPr txBox="1">
              <a:spLocks noChangeArrowheads="1"/>
            </p:cNvSpPr>
            <p:nvPr/>
          </p:nvSpPr>
          <p:spPr bwMode="auto">
            <a:xfrm>
              <a:off x="1988" y="3056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03478" name="Text Box 54"/>
            <p:cNvSpPr txBox="1">
              <a:spLocks noChangeArrowheads="1"/>
            </p:cNvSpPr>
            <p:nvPr/>
          </p:nvSpPr>
          <p:spPr bwMode="auto">
            <a:xfrm>
              <a:off x="1988" y="3608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03479" name="Line 55"/>
            <p:cNvSpPr>
              <a:spLocks noChangeShapeType="1"/>
            </p:cNvSpPr>
            <p:nvPr/>
          </p:nvSpPr>
          <p:spPr bwMode="auto">
            <a:xfrm flipV="1">
              <a:off x="995" y="3031"/>
              <a:ext cx="108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80" name="Line 56"/>
            <p:cNvSpPr>
              <a:spLocks noChangeShapeType="1"/>
            </p:cNvSpPr>
            <p:nvPr/>
          </p:nvSpPr>
          <p:spPr bwMode="auto">
            <a:xfrm flipV="1">
              <a:off x="995" y="3964"/>
              <a:ext cx="108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81" name="Rectangle 57"/>
            <p:cNvSpPr>
              <a:spLocks noChangeArrowheads="1"/>
            </p:cNvSpPr>
            <p:nvPr/>
          </p:nvSpPr>
          <p:spPr bwMode="auto">
            <a:xfrm>
              <a:off x="1235" y="2974"/>
              <a:ext cx="339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82" name="Text Box 58"/>
            <p:cNvSpPr txBox="1">
              <a:spLocks noChangeArrowheads="1"/>
            </p:cNvSpPr>
            <p:nvPr/>
          </p:nvSpPr>
          <p:spPr bwMode="auto">
            <a:xfrm>
              <a:off x="1188" y="2686"/>
              <a:ext cx="4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3483" name="Text Box 59"/>
            <p:cNvSpPr txBox="1">
              <a:spLocks noChangeArrowheads="1"/>
            </p:cNvSpPr>
            <p:nvPr/>
          </p:nvSpPr>
          <p:spPr bwMode="auto">
            <a:xfrm>
              <a:off x="371" y="3356"/>
              <a:ext cx="4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12V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484" name="Text Box 60"/>
            <p:cNvSpPr txBox="1">
              <a:spLocks noChangeArrowheads="1"/>
            </p:cNvSpPr>
            <p:nvPr/>
          </p:nvSpPr>
          <p:spPr bwMode="auto">
            <a:xfrm>
              <a:off x="1799" y="2719"/>
              <a:ext cx="2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485" name="Line 61"/>
            <p:cNvSpPr>
              <a:spLocks noChangeShapeType="1"/>
            </p:cNvSpPr>
            <p:nvPr/>
          </p:nvSpPr>
          <p:spPr bwMode="auto">
            <a:xfrm flipH="1">
              <a:off x="1789" y="3030"/>
              <a:ext cx="233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86" name="Text Box 62"/>
            <p:cNvSpPr txBox="1">
              <a:spLocks noChangeArrowheads="1"/>
            </p:cNvSpPr>
            <p:nvPr/>
          </p:nvSpPr>
          <p:spPr bwMode="auto">
            <a:xfrm>
              <a:off x="1981" y="3383"/>
              <a:ext cx="2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487" name="Oval 63"/>
            <p:cNvSpPr>
              <a:spLocks noChangeArrowheads="1"/>
            </p:cNvSpPr>
            <p:nvPr/>
          </p:nvSpPr>
          <p:spPr bwMode="auto">
            <a:xfrm>
              <a:off x="2080" y="3007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88" name="Oval 64"/>
            <p:cNvSpPr>
              <a:spLocks noChangeArrowheads="1"/>
            </p:cNvSpPr>
            <p:nvPr/>
          </p:nvSpPr>
          <p:spPr bwMode="auto">
            <a:xfrm>
              <a:off x="2080" y="3935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grpSp>
        <p:nvGrpSpPr>
          <p:cNvPr id="103498" name="Group 74"/>
          <p:cNvGrpSpPr>
            <a:grpSpLocks/>
          </p:cNvGrpSpPr>
          <p:nvPr/>
        </p:nvGrpSpPr>
        <p:grpSpPr bwMode="auto">
          <a:xfrm>
            <a:off x="5192713" y="4810126"/>
            <a:ext cx="1262062" cy="1482725"/>
            <a:chOff x="2311" y="3030"/>
            <a:chExt cx="795" cy="934"/>
          </a:xfrm>
        </p:grpSpPr>
        <p:sp>
          <p:nvSpPr>
            <p:cNvPr id="103490" name="Line 66"/>
            <p:cNvSpPr>
              <a:spLocks noChangeShapeType="1"/>
            </p:cNvSpPr>
            <p:nvPr/>
          </p:nvSpPr>
          <p:spPr bwMode="auto">
            <a:xfrm>
              <a:off x="2311" y="3030"/>
              <a:ext cx="456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91" name="Line 67"/>
            <p:cNvSpPr>
              <a:spLocks noChangeShapeType="1"/>
            </p:cNvSpPr>
            <p:nvPr/>
          </p:nvSpPr>
          <p:spPr bwMode="auto">
            <a:xfrm>
              <a:off x="2767" y="3030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92" name="Line 68"/>
            <p:cNvSpPr>
              <a:spLocks noChangeShapeType="1"/>
            </p:cNvSpPr>
            <p:nvPr/>
          </p:nvSpPr>
          <p:spPr bwMode="auto">
            <a:xfrm>
              <a:off x="2311" y="3964"/>
              <a:ext cx="456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93" name="Rectangle 69"/>
            <p:cNvSpPr>
              <a:spLocks noChangeArrowheads="1"/>
            </p:cNvSpPr>
            <p:nvPr/>
          </p:nvSpPr>
          <p:spPr bwMode="auto">
            <a:xfrm>
              <a:off x="2721" y="3356"/>
              <a:ext cx="91" cy="283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3494" name="Text Box 70"/>
            <p:cNvSpPr txBox="1">
              <a:spLocks noChangeArrowheads="1"/>
            </p:cNvSpPr>
            <p:nvPr/>
          </p:nvSpPr>
          <p:spPr bwMode="auto">
            <a:xfrm>
              <a:off x="2812" y="3088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03495" name="Text Box 71"/>
            <p:cNvSpPr txBox="1">
              <a:spLocks noChangeArrowheads="1"/>
            </p:cNvSpPr>
            <p:nvPr/>
          </p:nvSpPr>
          <p:spPr bwMode="auto">
            <a:xfrm>
              <a:off x="2819" y="3528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03496" name="Text Box 72"/>
            <p:cNvSpPr txBox="1">
              <a:spLocks noChangeArrowheads="1"/>
            </p:cNvSpPr>
            <p:nvPr/>
          </p:nvSpPr>
          <p:spPr bwMode="auto">
            <a:xfrm>
              <a:off x="2819" y="3351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497" name="Text Box 73"/>
            <p:cNvSpPr txBox="1">
              <a:spLocks noChangeArrowheads="1"/>
            </p:cNvSpPr>
            <p:nvPr/>
          </p:nvSpPr>
          <p:spPr bwMode="auto">
            <a:xfrm>
              <a:off x="2358" y="3351"/>
              <a:ext cx="46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</p:grpSp>
      <p:graphicFrame>
        <p:nvGraphicFramePr>
          <p:cNvPr id="103500" name="Object 76"/>
          <p:cNvGraphicFramePr>
            <a:graphicFrameLocks noChangeAspect="1"/>
          </p:cNvGraphicFramePr>
          <p:nvPr/>
        </p:nvGraphicFramePr>
        <p:xfrm>
          <a:off x="6926264" y="4902201"/>
          <a:ext cx="2670175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7" name="公式" r:id="rId5" imgW="1218960" imgH="406080" progId="Equation.3">
                  <p:embed/>
                </p:oleObj>
              </mc:Choice>
              <mc:Fallback>
                <p:oleObj name="公式" r:id="rId5" imgW="1218960" imgH="406080" progId="Equation.3">
                  <p:embed/>
                  <p:pic>
                    <p:nvPicPr>
                      <p:cNvPr id="10350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4" y="4902201"/>
                        <a:ext cx="2670175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555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3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3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103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3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3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0"/>
                                        <p:tgtEl>
                                          <p:spTgt spid="10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57" grpId="0" autoUpdateAnimBg="0"/>
      <p:bldP spid="103471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90" name="Text Box 274"/>
          <p:cNvSpPr txBox="1">
            <a:spLocks noChangeArrowheads="1"/>
          </p:cNvSpPr>
          <p:nvPr/>
        </p:nvSpPr>
        <p:spPr bwMode="auto">
          <a:xfrm>
            <a:off x="2012950" y="284163"/>
            <a:ext cx="863600" cy="51911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grpSp>
        <p:nvGrpSpPr>
          <p:cNvPr id="60720" name="Group 304"/>
          <p:cNvGrpSpPr>
            <a:grpSpLocks/>
          </p:cNvGrpSpPr>
          <p:nvPr/>
        </p:nvGrpSpPr>
        <p:grpSpPr bwMode="auto">
          <a:xfrm>
            <a:off x="3340100" y="90488"/>
            <a:ext cx="5022850" cy="2209800"/>
            <a:chOff x="570" y="1621"/>
            <a:chExt cx="3164" cy="1392"/>
          </a:xfrm>
        </p:grpSpPr>
        <p:sp>
          <p:nvSpPr>
            <p:cNvPr id="60714" name="AutoShape 298"/>
            <p:cNvSpPr>
              <a:spLocks noChangeArrowheads="1"/>
            </p:cNvSpPr>
            <p:nvPr/>
          </p:nvSpPr>
          <p:spPr bwMode="auto">
            <a:xfrm>
              <a:off x="2814" y="1948"/>
              <a:ext cx="404" cy="204"/>
            </a:xfrm>
            <a:prstGeom prst="diamond">
              <a:avLst/>
            </a:prstGeom>
            <a:solidFill>
              <a:srgbClr val="00CCFF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693" name="Text Box 277"/>
            <p:cNvSpPr txBox="1">
              <a:spLocks noChangeArrowheads="1"/>
            </p:cNvSpPr>
            <p:nvPr/>
          </p:nvSpPr>
          <p:spPr bwMode="auto">
            <a:xfrm>
              <a:off x="653" y="2056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0694" name="Text Box 278"/>
            <p:cNvSpPr txBox="1">
              <a:spLocks noChangeArrowheads="1"/>
            </p:cNvSpPr>
            <p:nvPr/>
          </p:nvSpPr>
          <p:spPr bwMode="auto">
            <a:xfrm>
              <a:off x="676" y="2486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60695" name="Oval 279"/>
            <p:cNvSpPr>
              <a:spLocks noChangeArrowheads="1"/>
            </p:cNvSpPr>
            <p:nvPr/>
          </p:nvSpPr>
          <p:spPr bwMode="auto">
            <a:xfrm>
              <a:off x="893" y="2333"/>
              <a:ext cx="352" cy="316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696" name="Line 280"/>
            <p:cNvSpPr>
              <a:spLocks noChangeShapeType="1"/>
            </p:cNvSpPr>
            <p:nvPr/>
          </p:nvSpPr>
          <p:spPr bwMode="auto">
            <a:xfrm>
              <a:off x="2044" y="2051"/>
              <a:ext cx="0" cy="93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697" name="Line 281"/>
            <p:cNvSpPr>
              <a:spLocks noChangeShapeType="1"/>
            </p:cNvSpPr>
            <p:nvPr/>
          </p:nvSpPr>
          <p:spPr bwMode="auto">
            <a:xfrm>
              <a:off x="1069" y="2050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698" name="Text Box 282"/>
            <p:cNvSpPr txBox="1">
              <a:spLocks noChangeArrowheads="1"/>
            </p:cNvSpPr>
            <p:nvPr/>
          </p:nvSpPr>
          <p:spPr bwMode="auto">
            <a:xfrm>
              <a:off x="3454" y="2056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0699" name="Text Box 283"/>
            <p:cNvSpPr txBox="1">
              <a:spLocks noChangeArrowheads="1"/>
            </p:cNvSpPr>
            <p:nvPr/>
          </p:nvSpPr>
          <p:spPr bwMode="auto">
            <a:xfrm>
              <a:off x="3454" y="2608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60700" name="Line 284"/>
            <p:cNvSpPr>
              <a:spLocks noChangeShapeType="1"/>
            </p:cNvSpPr>
            <p:nvPr/>
          </p:nvSpPr>
          <p:spPr bwMode="auto">
            <a:xfrm flipV="1">
              <a:off x="1069" y="2050"/>
              <a:ext cx="2514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701" name="Line 285"/>
            <p:cNvSpPr>
              <a:spLocks noChangeShapeType="1"/>
            </p:cNvSpPr>
            <p:nvPr/>
          </p:nvSpPr>
          <p:spPr bwMode="auto">
            <a:xfrm flipV="1">
              <a:off x="1069" y="2984"/>
              <a:ext cx="2514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702" name="Rectangle 286"/>
            <p:cNvSpPr>
              <a:spLocks noChangeArrowheads="1"/>
            </p:cNvSpPr>
            <p:nvPr/>
          </p:nvSpPr>
          <p:spPr bwMode="auto">
            <a:xfrm>
              <a:off x="1309" y="1994"/>
              <a:ext cx="339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703" name="Rectangle 287"/>
            <p:cNvSpPr>
              <a:spLocks noChangeArrowheads="1"/>
            </p:cNvSpPr>
            <p:nvPr/>
          </p:nvSpPr>
          <p:spPr bwMode="auto">
            <a:xfrm>
              <a:off x="2285" y="1994"/>
              <a:ext cx="347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704" name="Text Box 288"/>
            <p:cNvSpPr txBox="1">
              <a:spLocks noChangeArrowheads="1"/>
            </p:cNvSpPr>
            <p:nvPr/>
          </p:nvSpPr>
          <p:spPr bwMode="auto">
            <a:xfrm>
              <a:off x="1262" y="1706"/>
              <a:ext cx="4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60705" name="Text Box 289"/>
            <p:cNvSpPr txBox="1">
              <a:spLocks noChangeArrowheads="1"/>
            </p:cNvSpPr>
            <p:nvPr/>
          </p:nvSpPr>
          <p:spPr bwMode="auto">
            <a:xfrm>
              <a:off x="2285" y="1706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60706" name="Text Box 290"/>
            <p:cNvSpPr txBox="1">
              <a:spLocks noChangeArrowheads="1"/>
            </p:cNvSpPr>
            <p:nvPr/>
          </p:nvSpPr>
          <p:spPr bwMode="auto">
            <a:xfrm>
              <a:off x="570" y="2383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707" name="Text Box 291"/>
            <p:cNvSpPr txBox="1">
              <a:spLocks noChangeArrowheads="1"/>
            </p:cNvSpPr>
            <p:nvPr/>
          </p:nvSpPr>
          <p:spPr bwMode="auto">
            <a:xfrm>
              <a:off x="3420" y="1706"/>
              <a:ext cx="2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708" name="Line 292"/>
            <p:cNvSpPr>
              <a:spLocks noChangeShapeType="1"/>
            </p:cNvSpPr>
            <p:nvPr/>
          </p:nvSpPr>
          <p:spPr bwMode="auto">
            <a:xfrm flipH="1">
              <a:off x="3358" y="2043"/>
              <a:ext cx="233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709" name="Text Box 293"/>
            <p:cNvSpPr txBox="1">
              <a:spLocks noChangeArrowheads="1"/>
            </p:cNvSpPr>
            <p:nvPr/>
          </p:nvSpPr>
          <p:spPr bwMode="auto">
            <a:xfrm>
              <a:off x="3462" y="2383"/>
              <a:ext cx="2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l-GR" altLang="zh-CN" sz="2400" b="1" i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710" name="Rectangle 294"/>
            <p:cNvSpPr>
              <a:spLocks noChangeArrowheads="1"/>
            </p:cNvSpPr>
            <p:nvPr/>
          </p:nvSpPr>
          <p:spPr bwMode="auto">
            <a:xfrm>
              <a:off x="1989" y="2364"/>
              <a:ext cx="110" cy="30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711" name="Oval 295"/>
            <p:cNvSpPr>
              <a:spLocks noChangeArrowheads="1"/>
            </p:cNvSpPr>
            <p:nvPr/>
          </p:nvSpPr>
          <p:spPr bwMode="auto">
            <a:xfrm>
              <a:off x="3583" y="2021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712" name="Oval 296"/>
            <p:cNvSpPr>
              <a:spLocks noChangeArrowheads="1"/>
            </p:cNvSpPr>
            <p:nvPr/>
          </p:nvSpPr>
          <p:spPr bwMode="auto">
            <a:xfrm>
              <a:off x="3583" y="2955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713" name="Text Box 297"/>
            <p:cNvSpPr txBox="1">
              <a:spLocks noChangeArrowheads="1"/>
            </p:cNvSpPr>
            <p:nvPr/>
          </p:nvSpPr>
          <p:spPr bwMode="auto">
            <a:xfrm>
              <a:off x="1636" y="2383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60715" name="Text Box 299"/>
            <p:cNvSpPr txBox="1">
              <a:spLocks noChangeArrowheads="1"/>
            </p:cNvSpPr>
            <p:nvPr/>
          </p:nvSpPr>
          <p:spPr bwMode="auto">
            <a:xfrm>
              <a:off x="2674" y="1729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0716" name="Text Box 300"/>
            <p:cNvSpPr txBox="1">
              <a:spLocks noChangeArrowheads="1"/>
            </p:cNvSpPr>
            <p:nvPr/>
          </p:nvSpPr>
          <p:spPr bwMode="auto">
            <a:xfrm>
              <a:off x="3163" y="1621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60717" name="Text Box 301"/>
            <p:cNvSpPr txBox="1">
              <a:spLocks noChangeArrowheads="1"/>
            </p:cNvSpPr>
            <p:nvPr/>
          </p:nvSpPr>
          <p:spPr bwMode="auto">
            <a:xfrm>
              <a:off x="2877" y="1660"/>
              <a:ext cx="34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718" name="Line 302"/>
            <p:cNvSpPr>
              <a:spLocks noChangeShapeType="1"/>
            </p:cNvSpPr>
            <p:nvPr/>
          </p:nvSpPr>
          <p:spPr bwMode="auto">
            <a:xfrm>
              <a:off x="2044" y="2079"/>
              <a:ext cx="0" cy="25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719" name="Text Box 303"/>
            <p:cNvSpPr txBox="1">
              <a:spLocks noChangeArrowheads="1"/>
            </p:cNvSpPr>
            <p:nvPr/>
          </p:nvSpPr>
          <p:spPr bwMode="auto">
            <a:xfrm>
              <a:off x="1813" y="2056"/>
              <a:ext cx="28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60721" name="Object 305"/>
          <p:cNvGraphicFramePr>
            <a:graphicFrameLocks noChangeAspect="1"/>
          </p:cNvGraphicFramePr>
          <p:nvPr/>
        </p:nvGraphicFramePr>
        <p:xfrm>
          <a:off x="3230563" y="5795963"/>
          <a:ext cx="2082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5" name="公式" r:id="rId3" imgW="952200" imgH="406080" progId="Equation.3">
                  <p:embed/>
                </p:oleObj>
              </mc:Choice>
              <mc:Fallback>
                <p:oleObj name="公式" r:id="rId3" imgW="952200" imgH="406080" progId="Equation.3">
                  <p:embed/>
                  <p:pic>
                    <p:nvPicPr>
                      <p:cNvPr id="60721" name="Object 3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3" y="5795963"/>
                        <a:ext cx="20828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722" name="Text Box 306"/>
          <p:cNvSpPr txBox="1">
            <a:spLocks noChangeArrowheads="1"/>
          </p:cNvSpPr>
          <p:nvPr/>
        </p:nvSpPr>
        <p:spPr bwMode="auto">
          <a:xfrm>
            <a:off x="2824164" y="2540000"/>
            <a:ext cx="3305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求开路电压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oc</a:t>
            </a:r>
          </a:p>
        </p:txBody>
      </p:sp>
      <p:graphicFrame>
        <p:nvGraphicFramePr>
          <p:cNvPr id="60723" name="Object 307"/>
          <p:cNvGraphicFramePr>
            <a:graphicFrameLocks noChangeAspect="1"/>
          </p:cNvGraphicFramePr>
          <p:nvPr/>
        </p:nvGraphicFramePr>
        <p:xfrm>
          <a:off x="2968625" y="5327651"/>
          <a:ext cx="3887788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6" name="公式" r:id="rId5" imgW="1777680" imgH="228600" progId="Equation.3">
                  <p:embed/>
                </p:oleObj>
              </mc:Choice>
              <mc:Fallback>
                <p:oleObj name="公式" r:id="rId5" imgW="1777680" imgH="228600" progId="Equation.3">
                  <p:embed/>
                  <p:pic>
                    <p:nvPicPr>
                      <p:cNvPr id="60723" name="Object 3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25" y="5327651"/>
                        <a:ext cx="3887788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773" name="Group 357"/>
          <p:cNvGrpSpPr>
            <a:grpSpLocks/>
          </p:cNvGrpSpPr>
          <p:nvPr/>
        </p:nvGrpSpPr>
        <p:grpSpPr bwMode="auto">
          <a:xfrm>
            <a:off x="3148013" y="2909888"/>
            <a:ext cx="5346700" cy="2209800"/>
            <a:chOff x="424" y="2607"/>
            <a:chExt cx="3368" cy="1392"/>
          </a:xfrm>
        </p:grpSpPr>
        <p:sp>
          <p:nvSpPr>
            <p:cNvPr id="60746" name="AutoShape 330"/>
            <p:cNvSpPr>
              <a:spLocks noChangeArrowheads="1"/>
            </p:cNvSpPr>
            <p:nvPr/>
          </p:nvSpPr>
          <p:spPr bwMode="auto">
            <a:xfrm>
              <a:off x="2668" y="2934"/>
              <a:ext cx="404" cy="204"/>
            </a:xfrm>
            <a:prstGeom prst="diamond">
              <a:avLst/>
            </a:prstGeom>
            <a:solidFill>
              <a:srgbClr val="00CCFF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747" name="Text Box 331"/>
            <p:cNvSpPr txBox="1">
              <a:spLocks noChangeArrowheads="1"/>
            </p:cNvSpPr>
            <p:nvPr/>
          </p:nvSpPr>
          <p:spPr bwMode="auto">
            <a:xfrm>
              <a:off x="507" y="3042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0748" name="Text Box 332"/>
            <p:cNvSpPr txBox="1">
              <a:spLocks noChangeArrowheads="1"/>
            </p:cNvSpPr>
            <p:nvPr/>
          </p:nvSpPr>
          <p:spPr bwMode="auto">
            <a:xfrm>
              <a:off x="530" y="3472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60749" name="Oval 333"/>
            <p:cNvSpPr>
              <a:spLocks noChangeArrowheads="1"/>
            </p:cNvSpPr>
            <p:nvPr/>
          </p:nvSpPr>
          <p:spPr bwMode="auto">
            <a:xfrm>
              <a:off x="747" y="3322"/>
              <a:ext cx="352" cy="318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750" name="Line 334"/>
            <p:cNvSpPr>
              <a:spLocks noChangeShapeType="1"/>
            </p:cNvSpPr>
            <p:nvPr/>
          </p:nvSpPr>
          <p:spPr bwMode="auto">
            <a:xfrm>
              <a:off x="1898" y="3037"/>
              <a:ext cx="0" cy="93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751" name="Line 335"/>
            <p:cNvSpPr>
              <a:spLocks noChangeShapeType="1"/>
            </p:cNvSpPr>
            <p:nvPr/>
          </p:nvSpPr>
          <p:spPr bwMode="auto">
            <a:xfrm>
              <a:off x="923" y="3036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752" name="Text Box 336"/>
            <p:cNvSpPr txBox="1">
              <a:spLocks noChangeArrowheads="1"/>
            </p:cNvSpPr>
            <p:nvPr/>
          </p:nvSpPr>
          <p:spPr bwMode="auto">
            <a:xfrm>
              <a:off x="3308" y="3042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0753" name="Text Box 337"/>
            <p:cNvSpPr txBox="1">
              <a:spLocks noChangeArrowheads="1"/>
            </p:cNvSpPr>
            <p:nvPr/>
          </p:nvSpPr>
          <p:spPr bwMode="auto">
            <a:xfrm>
              <a:off x="3308" y="3594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60754" name="Line 338"/>
            <p:cNvSpPr>
              <a:spLocks noChangeShapeType="1"/>
            </p:cNvSpPr>
            <p:nvPr/>
          </p:nvSpPr>
          <p:spPr bwMode="auto">
            <a:xfrm flipV="1">
              <a:off x="923" y="3036"/>
              <a:ext cx="2514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755" name="Line 339"/>
            <p:cNvSpPr>
              <a:spLocks noChangeShapeType="1"/>
            </p:cNvSpPr>
            <p:nvPr/>
          </p:nvSpPr>
          <p:spPr bwMode="auto">
            <a:xfrm flipV="1">
              <a:off x="923" y="3970"/>
              <a:ext cx="2514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756" name="Rectangle 340"/>
            <p:cNvSpPr>
              <a:spLocks noChangeArrowheads="1"/>
            </p:cNvSpPr>
            <p:nvPr/>
          </p:nvSpPr>
          <p:spPr bwMode="auto">
            <a:xfrm>
              <a:off x="1163" y="2980"/>
              <a:ext cx="339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757" name="Rectangle 341"/>
            <p:cNvSpPr>
              <a:spLocks noChangeArrowheads="1"/>
            </p:cNvSpPr>
            <p:nvPr/>
          </p:nvSpPr>
          <p:spPr bwMode="auto">
            <a:xfrm>
              <a:off x="2139" y="2980"/>
              <a:ext cx="347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758" name="Text Box 342"/>
            <p:cNvSpPr txBox="1">
              <a:spLocks noChangeArrowheads="1"/>
            </p:cNvSpPr>
            <p:nvPr/>
          </p:nvSpPr>
          <p:spPr bwMode="auto">
            <a:xfrm>
              <a:off x="1116" y="2692"/>
              <a:ext cx="4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60759" name="Text Box 343"/>
            <p:cNvSpPr txBox="1">
              <a:spLocks noChangeArrowheads="1"/>
            </p:cNvSpPr>
            <p:nvPr/>
          </p:nvSpPr>
          <p:spPr bwMode="auto">
            <a:xfrm>
              <a:off x="2139" y="2692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60760" name="Text Box 344"/>
            <p:cNvSpPr txBox="1">
              <a:spLocks noChangeArrowheads="1"/>
            </p:cNvSpPr>
            <p:nvPr/>
          </p:nvSpPr>
          <p:spPr bwMode="auto">
            <a:xfrm>
              <a:off x="424" y="3369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761" name="Text Box 345"/>
            <p:cNvSpPr txBox="1">
              <a:spLocks noChangeArrowheads="1"/>
            </p:cNvSpPr>
            <p:nvPr/>
          </p:nvSpPr>
          <p:spPr bwMode="auto">
            <a:xfrm>
              <a:off x="3261" y="2692"/>
              <a:ext cx="4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762" name="Line 346"/>
            <p:cNvSpPr>
              <a:spLocks noChangeShapeType="1"/>
            </p:cNvSpPr>
            <p:nvPr/>
          </p:nvSpPr>
          <p:spPr bwMode="auto">
            <a:xfrm flipH="1">
              <a:off x="3212" y="3029"/>
              <a:ext cx="233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763" name="Text Box 347"/>
            <p:cNvSpPr txBox="1">
              <a:spLocks noChangeArrowheads="1"/>
            </p:cNvSpPr>
            <p:nvPr/>
          </p:nvSpPr>
          <p:spPr bwMode="auto">
            <a:xfrm>
              <a:off x="3316" y="3369"/>
              <a:ext cx="4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oc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764" name="Rectangle 348"/>
            <p:cNvSpPr>
              <a:spLocks noChangeArrowheads="1"/>
            </p:cNvSpPr>
            <p:nvPr/>
          </p:nvSpPr>
          <p:spPr bwMode="auto">
            <a:xfrm>
              <a:off x="1843" y="3350"/>
              <a:ext cx="110" cy="30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765" name="Oval 349"/>
            <p:cNvSpPr>
              <a:spLocks noChangeArrowheads="1"/>
            </p:cNvSpPr>
            <p:nvPr/>
          </p:nvSpPr>
          <p:spPr bwMode="auto">
            <a:xfrm>
              <a:off x="3437" y="3007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766" name="Oval 350"/>
            <p:cNvSpPr>
              <a:spLocks noChangeArrowheads="1"/>
            </p:cNvSpPr>
            <p:nvPr/>
          </p:nvSpPr>
          <p:spPr bwMode="auto">
            <a:xfrm>
              <a:off x="3437" y="3941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767" name="Text Box 351"/>
            <p:cNvSpPr txBox="1">
              <a:spLocks noChangeArrowheads="1"/>
            </p:cNvSpPr>
            <p:nvPr/>
          </p:nvSpPr>
          <p:spPr bwMode="auto">
            <a:xfrm>
              <a:off x="1490" y="3369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60768" name="Text Box 352"/>
            <p:cNvSpPr txBox="1">
              <a:spLocks noChangeArrowheads="1"/>
            </p:cNvSpPr>
            <p:nvPr/>
          </p:nvSpPr>
          <p:spPr bwMode="auto">
            <a:xfrm>
              <a:off x="2528" y="2715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0769" name="Text Box 353"/>
            <p:cNvSpPr txBox="1">
              <a:spLocks noChangeArrowheads="1"/>
            </p:cNvSpPr>
            <p:nvPr/>
          </p:nvSpPr>
          <p:spPr bwMode="auto">
            <a:xfrm>
              <a:off x="3017" y="2607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60770" name="Text Box 354"/>
            <p:cNvSpPr txBox="1">
              <a:spLocks noChangeArrowheads="1"/>
            </p:cNvSpPr>
            <p:nvPr/>
          </p:nvSpPr>
          <p:spPr bwMode="auto">
            <a:xfrm>
              <a:off x="2731" y="2646"/>
              <a:ext cx="34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771" name="Line 355"/>
            <p:cNvSpPr>
              <a:spLocks noChangeShapeType="1"/>
            </p:cNvSpPr>
            <p:nvPr/>
          </p:nvSpPr>
          <p:spPr bwMode="auto">
            <a:xfrm>
              <a:off x="1898" y="3065"/>
              <a:ext cx="0" cy="25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60772" name="Text Box 356"/>
            <p:cNvSpPr txBox="1">
              <a:spLocks noChangeArrowheads="1"/>
            </p:cNvSpPr>
            <p:nvPr/>
          </p:nvSpPr>
          <p:spPr bwMode="auto">
            <a:xfrm>
              <a:off x="1667" y="3042"/>
              <a:ext cx="28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0774" name="Text Box 358"/>
          <p:cNvSpPr txBox="1">
            <a:spLocks noChangeArrowheads="1"/>
          </p:cNvSpPr>
          <p:nvPr/>
        </p:nvSpPr>
        <p:spPr bwMode="auto">
          <a:xfrm>
            <a:off x="2012951" y="2208213"/>
            <a:ext cx="576263" cy="51911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解</a:t>
            </a:r>
          </a:p>
        </p:txBody>
      </p:sp>
      <p:graphicFrame>
        <p:nvGraphicFramePr>
          <p:cNvPr id="60775" name="Object 359"/>
          <p:cNvGraphicFramePr>
            <a:graphicFrameLocks noChangeAspect="1"/>
          </p:cNvGraphicFramePr>
          <p:nvPr/>
        </p:nvGraphicFramePr>
        <p:xfrm>
          <a:off x="7726364" y="5734051"/>
          <a:ext cx="1804987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7" name="公式" r:id="rId7" imgW="825480" imgH="228600" progId="Equation.3">
                  <p:embed/>
                </p:oleObj>
              </mc:Choice>
              <mc:Fallback>
                <p:oleObj name="公式" r:id="rId7" imgW="825480" imgH="228600" progId="Equation.3">
                  <p:embed/>
                  <p:pic>
                    <p:nvPicPr>
                      <p:cNvPr id="60775" name="Object 3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6364" y="5734051"/>
                        <a:ext cx="1804987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776" name="AutoShape 360"/>
          <p:cNvSpPr>
            <a:spLocks/>
          </p:cNvSpPr>
          <p:nvPr/>
        </p:nvSpPr>
        <p:spPr bwMode="auto">
          <a:xfrm>
            <a:off x="7002464" y="5516564"/>
            <a:ext cx="403225" cy="1081087"/>
          </a:xfrm>
          <a:prstGeom prst="rightBrace">
            <a:avLst>
              <a:gd name="adj1" fmla="val 22343"/>
              <a:gd name="adj2" fmla="val 50000"/>
            </a:avLst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541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0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0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0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0"/>
                                        <p:tgtEl>
                                          <p:spTgt spid="6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0"/>
                                        <p:tgtEl>
                                          <p:spTgt spid="60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0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0"/>
                                        <p:tgtEl>
                                          <p:spTgt spid="60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90" grpId="0" animBg="1"/>
      <p:bldP spid="60722" grpId="0" autoUpdateAnimBg="0"/>
      <p:bldP spid="6077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1912938" y="5132388"/>
            <a:ext cx="4392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画出戴维南等效电路</a:t>
            </a:r>
          </a:p>
        </p:txBody>
      </p:sp>
      <p:sp>
        <p:nvSpPr>
          <p:cNvPr id="104453" name="Text Box 5"/>
          <p:cNvSpPr txBox="1">
            <a:spLocks noChangeArrowheads="1"/>
          </p:cNvSpPr>
          <p:nvPr/>
        </p:nvSpPr>
        <p:spPr bwMode="auto">
          <a:xfrm>
            <a:off x="2017713" y="320675"/>
            <a:ext cx="3243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求等效电阻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</a:p>
        </p:txBody>
      </p:sp>
      <p:graphicFrame>
        <p:nvGraphicFramePr>
          <p:cNvPr id="104454" name="Object 6"/>
          <p:cNvGraphicFramePr>
            <a:graphicFrameLocks noChangeAspect="1"/>
          </p:cNvGraphicFramePr>
          <p:nvPr/>
        </p:nvGraphicFramePr>
        <p:xfrm>
          <a:off x="2560638" y="3781426"/>
          <a:ext cx="2474912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9" name="公式" r:id="rId3" imgW="1130040" imgH="406080" progId="Equation.3">
                  <p:embed/>
                </p:oleObj>
              </mc:Choice>
              <mc:Fallback>
                <p:oleObj name="公式" r:id="rId3" imgW="1130040" imgH="406080" progId="Equation.3">
                  <p:embed/>
                  <p:pic>
                    <p:nvPicPr>
                      <p:cNvPr id="1044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0638" y="3781426"/>
                        <a:ext cx="2474912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4483" name="Group 35"/>
          <p:cNvGrpSpPr>
            <a:grpSpLocks/>
          </p:cNvGrpSpPr>
          <p:nvPr/>
        </p:nvGrpSpPr>
        <p:grpSpPr bwMode="auto">
          <a:xfrm>
            <a:off x="2179639" y="654050"/>
            <a:ext cx="4230687" cy="2209800"/>
            <a:chOff x="834" y="838"/>
            <a:chExt cx="2665" cy="1392"/>
          </a:xfrm>
        </p:grpSpPr>
        <p:sp>
          <p:nvSpPr>
            <p:cNvPr id="104456" name="AutoShape 8"/>
            <p:cNvSpPr>
              <a:spLocks noChangeArrowheads="1"/>
            </p:cNvSpPr>
            <p:nvPr/>
          </p:nvSpPr>
          <p:spPr bwMode="auto">
            <a:xfrm>
              <a:off x="2579" y="1165"/>
              <a:ext cx="404" cy="204"/>
            </a:xfrm>
            <a:prstGeom prst="diamond">
              <a:avLst/>
            </a:prstGeom>
            <a:solidFill>
              <a:srgbClr val="00CCFF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4460" name="Line 12"/>
            <p:cNvSpPr>
              <a:spLocks noChangeShapeType="1"/>
            </p:cNvSpPr>
            <p:nvPr/>
          </p:nvSpPr>
          <p:spPr bwMode="auto">
            <a:xfrm>
              <a:off x="1809" y="1268"/>
              <a:ext cx="0" cy="93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4461" name="Line 13"/>
            <p:cNvSpPr>
              <a:spLocks noChangeShapeType="1"/>
            </p:cNvSpPr>
            <p:nvPr/>
          </p:nvSpPr>
          <p:spPr bwMode="auto">
            <a:xfrm>
              <a:off x="834" y="1267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4462" name="Text Box 14"/>
            <p:cNvSpPr txBox="1">
              <a:spLocks noChangeArrowheads="1"/>
            </p:cNvSpPr>
            <p:nvPr/>
          </p:nvSpPr>
          <p:spPr bwMode="auto">
            <a:xfrm>
              <a:off x="3219" y="1273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04463" name="Text Box 15"/>
            <p:cNvSpPr txBox="1">
              <a:spLocks noChangeArrowheads="1"/>
            </p:cNvSpPr>
            <p:nvPr/>
          </p:nvSpPr>
          <p:spPr bwMode="auto">
            <a:xfrm>
              <a:off x="3219" y="1825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04464" name="Line 16"/>
            <p:cNvSpPr>
              <a:spLocks noChangeShapeType="1"/>
            </p:cNvSpPr>
            <p:nvPr/>
          </p:nvSpPr>
          <p:spPr bwMode="auto">
            <a:xfrm flipV="1">
              <a:off x="834" y="1267"/>
              <a:ext cx="2514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4465" name="Line 17"/>
            <p:cNvSpPr>
              <a:spLocks noChangeShapeType="1"/>
            </p:cNvSpPr>
            <p:nvPr/>
          </p:nvSpPr>
          <p:spPr bwMode="auto">
            <a:xfrm flipV="1">
              <a:off x="834" y="2201"/>
              <a:ext cx="2514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4466" name="Rectangle 18"/>
            <p:cNvSpPr>
              <a:spLocks noChangeArrowheads="1"/>
            </p:cNvSpPr>
            <p:nvPr/>
          </p:nvSpPr>
          <p:spPr bwMode="auto">
            <a:xfrm>
              <a:off x="1074" y="1211"/>
              <a:ext cx="339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4467" name="Rectangle 19"/>
            <p:cNvSpPr>
              <a:spLocks noChangeArrowheads="1"/>
            </p:cNvSpPr>
            <p:nvPr/>
          </p:nvSpPr>
          <p:spPr bwMode="auto">
            <a:xfrm>
              <a:off x="2050" y="1211"/>
              <a:ext cx="347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4468" name="Text Box 20"/>
            <p:cNvSpPr txBox="1">
              <a:spLocks noChangeArrowheads="1"/>
            </p:cNvSpPr>
            <p:nvPr/>
          </p:nvSpPr>
          <p:spPr bwMode="auto">
            <a:xfrm>
              <a:off x="1027" y="923"/>
              <a:ext cx="4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4469" name="Text Box 21"/>
            <p:cNvSpPr txBox="1">
              <a:spLocks noChangeArrowheads="1"/>
            </p:cNvSpPr>
            <p:nvPr/>
          </p:nvSpPr>
          <p:spPr bwMode="auto">
            <a:xfrm>
              <a:off x="2050" y="923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4471" name="Text Box 23"/>
            <p:cNvSpPr txBox="1">
              <a:spLocks noChangeArrowheads="1"/>
            </p:cNvSpPr>
            <p:nvPr/>
          </p:nvSpPr>
          <p:spPr bwMode="auto">
            <a:xfrm>
              <a:off x="3185" y="923"/>
              <a:ext cx="2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472" name="Line 24"/>
            <p:cNvSpPr>
              <a:spLocks noChangeShapeType="1"/>
            </p:cNvSpPr>
            <p:nvPr/>
          </p:nvSpPr>
          <p:spPr bwMode="auto">
            <a:xfrm flipH="1">
              <a:off x="3123" y="1260"/>
              <a:ext cx="233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4473" name="Text Box 25"/>
            <p:cNvSpPr txBox="1">
              <a:spLocks noChangeArrowheads="1"/>
            </p:cNvSpPr>
            <p:nvPr/>
          </p:nvSpPr>
          <p:spPr bwMode="auto">
            <a:xfrm>
              <a:off x="3227" y="1600"/>
              <a:ext cx="2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l-GR" altLang="zh-CN" sz="2400" b="1" i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474" name="Rectangle 26"/>
            <p:cNvSpPr>
              <a:spLocks noChangeArrowheads="1"/>
            </p:cNvSpPr>
            <p:nvPr/>
          </p:nvSpPr>
          <p:spPr bwMode="auto">
            <a:xfrm>
              <a:off x="1754" y="1581"/>
              <a:ext cx="110" cy="30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4475" name="Oval 27"/>
            <p:cNvSpPr>
              <a:spLocks noChangeArrowheads="1"/>
            </p:cNvSpPr>
            <p:nvPr/>
          </p:nvSpPr>
          <p:spPr bwMode="auto">
            <a:xfrm>
              <a:off x="3348" y="1238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4476" name="Oval 28"/>
            <p:cNvSpPr>
              <a:spLocks noChangeArrowheads="1"/>
            </p:cNvSpPr>
            <p:nvPr/>
          </p:nvSpPr>
          <p:spPr bwMode="auto">
            <a:xfrm>
              <a:off x="3348" y="2172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4477" name="Text Box 29"/>
            <p:cNvSpPr txBox="1">
              <a:spLocks noChangeArrowheads="1"/>
            </p:cNvSpPr>
            <p:nvPr/>
          </p:nvSpPr>
          <p:spPr bwMode="auto">
            <a:xfrm>
              <a:off x="1401" y="1600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4478" name="Text Box 30"/>
            <p:cNvSpPr txBox="1">
              <a:spLocks noChangeArrowheads="1"/>
            </p:cNvSpPr>
            <p:nvPr/>
          </p:nvSpPr>
          <p:spPr bwMode="auto">
            <a:xfrm>
              <a:off x="2439" y="946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04479" name="Text Box 31"/>
            <p:cNvSpPr txBox="1">
              <a:spLocks noChangeArrowheads="1"/>
            </p:cNvSpPr>
            <p:nvPr/>
          </p:nvSpPr>
          <p:spPr bwMode="auto">
            <a:xfrm>
              <a:off x="2928" y="838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04480" name="Text Box 32"/>
            <p:cNvSpPr txBox="1">
              <a:spLocks noChangeArrowheads="1"/>
            </p:cNvSpPr>
            <p:nvPr/>
          </p:nvSpPr>
          <p:spPr bwMode="auto">
            <a:xfrm>
              <a:off x="2642" y="877"/>
              <a:ext cx="34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481" name="Line 33"/>
            <p:cNvSpPr>
              <a:spLocks noChangeShapeType="1"/>
            </p:cNvSpPr>
            <p:nvPr/>
          </p:nvSpPr>
          <p:spPr bwMode="auto">
            <a:xfrm>
              <a:off x="1809" y="1296"/>
              <a:ext cx="0" cy="25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4482" name="Text Box 34"/>
            <p:cNvSpPr txBox="1">
              <a:spLocks noChangeArrowheads="1"/>
            </p:cNvSpPr>
            <p:nvPr/>
          </p:nvSpPr>
          <p:spPr bwMode="auto">
            <a:xfrm>
              <a:off x="1578" y="1273"/>
              <a:ext cx="28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4484" name="Text Box 36"/>
          <p:cNvSpPr txBox="1">
            <a:spLocks noChangeArrowheads="1"/>
          </p:cNvSpPr>
          <p:nvPr/>
        </p:nvSpPr>
        <p:spPr bwMode="auto">
          <a:xfrm>
            <a:off x="6851650" y="1166813"/>
            <a:ext cx="356393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含受控源的单口网络，求等效电阻时不能用简单的串并联，只能用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外加电源法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，列出端口的</a:t>
            </a:r>
            <a:r>
              <a:rPr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VCR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。</a:t>
            </a:r>
            <a:endParaRPr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04485" name="Text Box 37"/>
          <p:cNvSpPr txBox="1">
            <a:spLocks noChangeArrowheads="1"/>
          </p:cNvSpPr>
          <p:nvPr/>
        </p:nvSpPr>
        <p:spPr bwMode="auto">
          <a:xfrm>
            <a:off x="6851650" y="565151"/>
            <a:ext cx="1093788" cy="519113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注意</a:t>
            </a:r>
          </a:p>
        </p:txBody>
      </p:sp>
      <p:graphicFrame>
        <p:nvGraphicFramePr>
          <p:cNvPr id="104486" name="Object 38"/>
          <p:cNvGraphicFramePr>
            <a:graphicFrameLocks noChangeAspect="1"/>
          </p:cNvGraphicFramePr>
          <p:nvPr/>
        </p:nvGraphicFramePr>
        <p:xfrm>
          <a:off x="2578100" y="3190876"/>
          <a:ext cx="2471738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0" name="公式" r:id="rId5" imgW="1130040" imgH="215640" progId="Equation.3">
                  <p:embed/>
                </p:oleObj>
              </mc:Choice>
              <mc:Fallback>
                <p:oleObj name="公式" r:id="rId5" imgW="1130040" imgH="215640" progId="Equation.3">
                  <p:embed/>
                  <p:pic>
                    <p:nvPicPr>
                      <p:cNvPr id="104486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0" y="3190876"/>
                        <a:ext cx="2471738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87" name="AutoShape 39"/>
          <p:cNvSpPr>
            <a:spLocks/>
          </p:cNvSpPr>
          <p:nvPr/>
        </p:nvSpPr>
        <p:spPr bwMode="auto">
          <a:xfrm>
            <a:off x="5260975" y="3351213"/>
            <a:ext cx="331788" cy="1300162"/>
          </a:xfrm>
          <a:prstGeom prst="rightBrace">
            <a:avLst>
              <a:gd name="adj1" fmla="val 32655"/>
              <a:gd name="adj2" fmla="val 50000"/>
            </a:avLst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graphicFrame>
        <p:nvGraphicFramePr>
          <p:cNvPr id="104488" name="Object 40"/>
          <p:cNvGraphicFramePr>
            <a:graphicFrameLocks noChangeAspect="1"/>
          </p:cNvGraphicFramePr>
          <p:nvPr/>
        </p:nvGraphicFramePr>
        <p:xfrm>
          <a:off x="5813425" y="3003551"/>
          <a:ext cx="3475038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1" name="公式" r:id="rId7" imgW="1587240" imgH="406080" progId="Equation.3">
                  <p:embed/>
                </p:oleObj>
              </mc:Choice>
              <mc:Fallback>
                <p:oleObj name="公式" r:id="rId7" imgW="1587240" imgH="406080" progId="Equation.3">
                  <p:embed/>
                  <p:pic>
                    <p:nvPicPr>
                      <p:cNvPr id="104488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3425" y="3003551"/>
                        <a:ext cx="3475038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89" name="Object 41"/>
          <p:cNvGraphicFramePr>
            <a:graphicFrameLocks noChangeAspect="1"/>
          </p:cNvGraphicFramePr>
          <p:nvPr/>
        </p:nvGraphicFramePr>
        <p:xfrm>
          <a:off x="5911850" y="3784600"/>
          <a:ext cx="141128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2" name="公式" r:id="rId9" imgW="609480" imgH="406080" progId="Equation.3">
                  <p:embed/>
                </p:oleObj>
              </mc:Choice>
              <mc:Fallback>
                <p:oleObj name="公式" r:id="rId9" imgW="609480" imgH="406080" progId="Equation.3">
                  <p:embed/>
                  <p:pic>
                    <p:nvPicPr>
                      <p:cNvPr id="104489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1850" y="3784600"/>
                        <a:ext cx="1411288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4508" name="Group 60"/>
          <p:cNvGrpSpPr>
            <a:grpSpLocks/>
          </p:cNvGrpSpPr>
          <p:nvPr/>
        </p:nvGrpSpPr>
        <p:grpSpPr bwMode="auto">
          <a:xfrm>
            <a:off x="6259514" y="4522788"/>
            <a:ext cx="3011487" cy="2074862"/>
            <a:chOff x="3438" y="2849"/>
            <a:chExt cx="1897" cy="1307"/>
          </a:xfrm>
        </p:grpSpPr>
        <p:sp>
          <p:nvSpPr>
            <p:cNvPr id="104491" name="Text Box 43"/>
            <p:cNvSpPr txBox="1">
              <a:spLocks noChangeArrowheads="1"/>
            </p:cNvSpPr>
            <p:nvPr/>
          </p:nvSpPr>
          <p:spPr bwMode="auto">
            <a:xfrm>
              <a:off x="3646" y="3199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04492" name="Text Box 44"/>
            <p:cNvSpPr txBox="1">
              <a:spLocks noChangeArrowheads="1"/>
            </p:cNvSpPr>
            <p:nvPr/>
          </p:nvSpPr>
          <p:spPr bwMode="auto">
            <a:xfrm>
              <a:off x="3669" y="3629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04493" name="Oval 45"/>
            <p:cNvSpPr>
              <a:spLocks noChangeArrowheads="1"/>
            </p:cNvSpPr>
            <p:nvPr/>
          </p:nvSpPr>
          <p:spPr bwMode="auto">
            <a:xfrm>
              <a:off x="3927" y="3510"/>
              <a:ext cx="294" cy="273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4494" name="Line 46"/>
            <p:cNvSpPr>
              <a:spLocks noChangeShapeType="1"/>
            </p:cNvSpPr>
            <p:nvPr/>
          </p:nvSpPr>
          <p:spPr bwMode="auto">
            <a:xfrm>
              <a:off x="4062" y="3193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4495" name="Text Box 47"/>
            <p:cNvSpPr txBox="1">
              <a:spLocks noChangeArrowheads="1"/>
            </p:cNvSpPr>
            <p:nvPr/>
          </p:nvSpPr>
          <p:spPr bwMode="auto">
            <a:xfrm>
              <a:off x="5055" y="3219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04496" name="Text Box 48"/>
            <p:cNvSpPr txBox="1">
              <a:spLocks noChangeArrowheads="1"/>
            </p:cNvSpPr>
            <p:nvPr/>
          </p:nvSpPr>
          <p:spPr bwMode="auto">
            <a:xfrm>
              <a:off x="5055" y="3771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04497" name="Line 49"/>
            <p:cNvSpPr>
              <a:spLocks noChangeShapeType="1"/>
            </p:cNvSpPr>
            <p:nvPr/>
          </p:nvSpPr>
          <p:spPr bwMode="auto">
            <a:xfrm flipV="1">
              <a:off x="4062" y="3194"/>
              <a:ext cx="108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4498" name="Line 50"/>
            <p:cNvSpPr>
              <a:spLocks noChangeShapeType="1"/>
            </p:cNvSpPr>
            <p:nvPr/>
          </p:nvSpPr>
          <p:spPr bwMode="auto">
            <a:xfrm flipV="1">
              <a:off x="4062" y="4127"/>
              <a:ext cx="108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4499" name="Rectangle 51"/>
            <p:cNvSpPr>
              <a:spLocks noChangeArrowheads="1"/>
            </p:cNvSpPr>
            <p:nvPr/>
          </p:nvSpPr>
          <p:spPr bwMode="auto">
            <a:xfrm>
              <a:off x="4302" y="3137"/>
              <a:ext cx="339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4500" name="Text Box 52"/>
            <p:cNvSpPr txBox="1">
              <a:spLocks noChangeArrowheads="1"/>
            </p:cNvSpPr>
            <p:nvPr/>
          </p:nvSpPr>
          <p:spPr bwMode="auto">
            <a:xfrm>
              <a:off x="4221" y="2849"/>
              <a:ext cx="6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8/3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4501" name="Text Box 53"/>
            <p:cNvSpPr txBox="1">
              <a:spLocks noChangeArrowheads="1"/>
            </p:cNvSpPr>
            <p:nvPr/>
          </p:nvSpPr>
          <p:spPr bwMode="auto">
            <a:xfrm>
              <a:off x="3438" y="3519"/>
              <a:ext cx="4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502" name="Text Box 54"/>
            <p:cNvSpPr txBox="1">
              <a:spLocks noChangeArrowheads="1"/>
            </p:cNvSpPr>
            <p:nvPr/>
          </p:nvSpPr>
          <p:spPr bwMode="auto">
            <a:xfrm>
              <a:off x="4866" y="2882"/>
              <a:ext cx="2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503" name="Line 55"/>
            <p:cNvSpPr>
              <a:spLocks noChangeShapeType="1"/>
            </p:cNvSpPr>
            <p:nvPr/>
          </p:nvSpPr>
          <p:spPr bwMode="auto">
            <a:xfrm flipH="1">
              <a:off x="4856" y="3193"/>
              <a:ext cx="233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4504" name="Text Box 56"/>
            <p:cNvSpPr txBox="1">
              <a:spLocks noChangeArrowheads="1"/>
            </p:cNvSpPr>
            <p:nvPr/>
          </p:nvSpPr>
          <p:spPr bwMode="auto">
            <a:xfrm>
              <a:off x="5048" y="3546"/>
              <a:ext cx="2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505" name="Oval 57"/>
            <p:cNvSpPr>
              <a:spLocks noChangeArrowheads="1"/>
            </p:cNvSpPr>
            <p:nvPr/>
          </p:nvSpPr>
          <p:spPr bwMode="auto">
            <a:xfrm>
              <a:off x="5147" y="3170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4506" name="Oval 58"/>
            <p:cNvSpPr>
              <a:spLocks noChangeArrowheads="1"/>
            </p:cNvSpPr>
            <p:nvPr/>
          </p:nvSpPr>
          <p:spPr bwMode="auto">
            <a:xfrm>
              <a:off x="5147" y="4098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graphicFrame>
        <p:nvGraphicFramePr>
          <p:cNvPr id="104507" name="Object 59"/>
          <p:cNvGraphicFramePr>
            <a:graphicFrameLocks noChangeAspect="1"/>
          </p:cNvGraphicFramePr>
          <p:nvPr/>
        </p:nvGraphicFramePr>
        <p:xfrm>
          <a:off x="3487738" y="5688013"/>
          <a:ext cx="1446212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3" name="公式" r:id="rId11" imgW="660240" imgH="406080" progId="Equation.3">
                  <p:embed/>
                </p:oleObj>
              </mc:Choice>
              <mc:Fallback>
                <p:oleObj name="公式" r:id="rId11" imgW="660240" imgH="406080" progId="Equation.3">
                  <p:embed/>
                  <p:pic>
                    <p:nvPicPr>
                      <p:cNvPr id="104507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7738" y="5688013"/>
                        <a:ext cx="1446212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727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4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4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4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4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1044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1044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1044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0"/>
                                        <p:tgtEl>
                                          <p:spTgt spid="104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4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3000"/>
                                        <p:tgtEl>
                                          <p:spTgt spid="104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3000"/>
                                        <p:tgtEl>
                                          <p:spTgt spid="104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4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0"/>
                                        <p:tgtEl>
                                          <p:spTgt spid="104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2" grpId="0" autoUpdateAnimBg="0"/>
      <p:bldP spid="104453" grpId="0" autoUpdateAnimBg="0"/>
      <p:bldP spid="104484" grpId="0"/>
      <p:bldP spid="10448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586" name="Group 90"/>
          <p:cNvGrpSpPr>
            <a:grpSpLocks/>
          </p:cNvGrpSpPr>
          <p:nvPr/>
        </p:nvGrpSpPr>
        <p:grpSpPr bwMode="auto">
          <a:xfrm>
            <a:off x="5481638" y="165100"/>
            <a:ext cx="4248150" cy="2159000"/>
            <a:chOff x="329" y="1556"/>
            <a:chExt cx="2676" cy="1360"/>
          </a:xfrm>
        </p:grpSpPr>
        <p:sp>
          <p:nvSpPr>
            <p:cNvPr id="106568" name="Oval 72"/>
            <p:cNvSpPr>
              <a:spLocks noChangeArrowheads="1"/>
            </p:cNvSpPr>
            <p:nvPr/>
          </p:nvSpPr>
          <p:spPr bwMode="auto">
            <a:xfrm>
              <a:off x="622" y="2061"/>
              <a:ext cx="364" cy="333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544" name="Text Box 48"/>
            <p:cNvSpPr txBox="1">
              <a:spLocks noChangeArrowheads="1"/>
            </p:cNvSpPr>
            <p:nvPr/>
          </p:nvSpPr>
          <p:spPr bwMode="auto">
            <a:xfrm>
              <a:off x="1133" y="2055"/>
              <a:ext cx="2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50" name="AutoShape 54"/>
            <p:cNvSpPr>
              <a:spLocks noChangeArrowheads="1"/>
            </p:cNvSpPr>
            <p:nvPr/>
          </p:nvSpPr>
          <p:spPr bwMode="auto">
            <a:xfrm>
              <a:off x="1383" y="1556"/>
              <a:ext cx="1316" cy="1360"/>
            </a:xfrm>
            <a:prstGeom prst="diamond">
              <a:avLst/>
            </a:prstGeom>
            <a:noFill/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551" name="Rectangle 55"/>
            <p:cNvSpPr>
              <a:spLocks noChangeArrowheads="1"/>
            </p:cNvSpPr>
            <p:nvPr/>
          </p:nvSpPr>
          <p:spPr bwMode="auto">
            <a:xfrm rot="-24335528">
              <a:off x="1542" y="1873"/>
              <a:ext cx="318" cy="90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552" name="Rectangle 56"/>
            <p:cNvSpPr>
              <a:spLocks noChangeArrowheads="1"/>
            </p:cNvSpPr>
            <p:nvPr/>
          </p:nvSpPr>
          <p:spPr bwMode="auto">
            <a:xfrm rot="-24335528">
              <a:off x="2222" y="2531"/>
              <a:ext cx="318" cy="9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554" name="Rectangle 58"/>
            <p:cNvSpPr>
              <a:spLocks noChangeArrowheads="1"/>
            </p:cNvSpPr>
            <p:nvPr/>
          </p:nvSpPr>
          <p:spPr bwMode="auto">
            <a:xfrm rot="-40466781">
              <a:off x="1542" y="2531"/>
              <a:ext cx="318" cy="9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555" name="Rectangle 59"/>
            <p:cNvSpPr>
              <a:spLocks noChangeArrowheads="1"/>
            </p:cNvSpPr>
            <p:nvPr/>
          </p:nvSpPr>
          <p:spPr bwMode="auto">
            <a:xfrm rot="-40466781">
              <a:off x="2222" y="1851"/>
              <a:ext cx="318" cy="9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556" name="Line 60"/>
            <p:cNvSpPr>
              <a:spLocks noChangeShapeType="1"/>
            </p:cNvSpPr>
            <p:nvPr/>
          </p:nvSpPr>
          <p:spPr bwMode="auto">
            <a:xfrm>
              <a:off x="1383" y="2228"/>
              <a:ext cx="1316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557" name="Text Box 61"/>
            <p:cNvSpPr txBox="1">
              <a:spLocks noChangeArrowheads="1"/>
            </p:cNvSpPr>
            <p:nvPr/>
          </p:nvSpPr>
          <p:spPr bwMode="auto">
            <a:xfrm>
              <a:off x="1428" y="1593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58" name="Text Box 62"/>
            <p:cNvSpPr txBox="1">
              <a:spLocks noChangeArrowheads="1"/>
            </p:cNvSpPr>
            <p:nvPr/>
          </p:nvSpPr>
          <p:spPr bwMode="auto">
            <a:xfrm>
              <a:off x="1428" y="2538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59" name="Text Box 63"/>
            <p:cNvSpPr txBox="1">
              <a:spLocks noChangeArrowheads="1"/>
            </p:cNvSpPr>
            <p:nvPr/>
          </p:nvSpPr>
          <p:spPr bwMode="auto">
            <a:xfrm>
              <a:off x="2426" y="2538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60" name="Text Box 64"/>
            <p:cNvSpPr txBox="1">
              <a:spLocks noChangeArrowheads="1"/>
            </p:cNvSpPr>
            <p:nvPr/>
          </p:nvSpPr>
          <p:spPr bwMode="auto">
            <a:xfrm>
              <a:off x="2381" y="1615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61" name="Text Box 65"/>
            <p:cNvSpPr txBox="1">
              <a:spLocks noChangeArrowheads="1"/>
            </p:cNvSpPr>
            <p:nvPr/>
          </p:nvSpPr>
          <p:spPr bwMode="auto">
            <a:xfrm>
              <a:off x="2755" y="2084"/>
              <a:ext cx="2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62" name="Rectangle 66"/>
            <p:cNvSpPr>
              <a:spLocks noChangeArrowheads="1"/>
            </p:cNvSpPr>
            <p:nvPr/>
          </p:nvSpPr>
          <p:spPr bwMode="auto">
            <a:xfrm>
              <a:off x="1882" y="2171"/>
              <a:ext cx="408" cy="113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563" name="Line 67"/>
            <p:cNvSpPr>
              <a:spLocks noChangeShapeType="1"/>
            </p:cNvSpPr>
            <p:nvPr/>
          </p:nvSpPr>
          <p:spPr bwMode="auto">
            <a:xfrm>
              <a:off x="793" y="1556"/>
              <a:ext cx="0" cy="136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564" name="Line 68"/>
            <p:cNvSpPr>
              <a:spLocks noChangeShapeType="1"/>
            </p:cNvSpPr>
            <p:nvPr/>
          </p:nvSpPr>
          <p:spPr bwMode="auto">
            <a:xfrm>
              <a:off x="804" y="2916"/>
              <a:ext cx="124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565" name="Text Box 69"/>
            <p:cNvSpPr txBox="1">
              <a:spLocks noChangeArrowheads="1"/>
            </p:cNvSpPr>
            <p:nvPr/>
          </p:nvSpPr>
          <p:spPr bwMode="auto">
            <a:xfrm>
              <a:off x="1927" y="1881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66" name="Line 70"/>
            <p:cNvSpPr>
              <a:spLocks noChangeShapeType="1"/>
            </p:cNvSpPr>
            <p:nvPr/>
          </p:nvSpPr>
          <p:spPr bwMode="auto">
            <a:xfrm>
              <a:off x="1542" y="2228"/>
              <a:ext cx="29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567" name="Line 71"/>
            <p:cNvSpPr>
              <a:spLocks noChangeShapeType="1"/>
            </p:cNvSpPr>
            <p:nvPr/>
          </p:nvSpPr>
          <p:spPr bwMode="auto">
            <a:xfrm>
              <a:off x="793" y="1556"/>
              <a:ext cx="124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570" name="Text Box 74"/>
            <p:cNvSpPr txBox="1">
              <a:spLocks noChangeArrowheads="1"/>
            </p:cNvSpPr>
            <p:nvPr/>
          </p:nvSpPr>
          <p:spPr bwMode="auto">
            <a:xfrm>
              <a:off x="482" y="1739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06571" name="Text Box 75"/>
            <p:cNvSpPr txBox="1">
              <a:spLocks noChangeArrowheads="1"/>
            </p:cNvSpPr>
            <p:nvPr/>
          </p:nvSpPr>
          <p:spPr bwMode="auto">
            <a:xfrm>
              <a:off x="470" y="2189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06581" name="Text Box 85"/>
            <p:cNvSpPr txBox="1">
              <a:spLocks noChangeArrowheads="1"/>
            </p:cNvSpPr>
            <p:nvPr/>
          </p:nvSpPr>
          <p:spPr bwMode="auto">
            <a:xfrm>
              <a:off x="1685" y="2199"/>
              <a:ext cx="2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583" name="Text Box 87"/>
            <p:cNvSpPr txBox="1">
              <a:spLocks noChangeArrowheads="1"/>
            </p:cNvSpPr>
            <p:nvPr/>
          </p:nvSpPr>
          <p:spPr bwMode="auto">
            <a:xfrm>
              <a:off x="329" y="2025"/>
              <a:ext cx="3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6617" name="Group 121"/>
          <p:cNvGrpSpPr>
            <a:grpSpLocks/>
          </p:cNvGrpSpPr>
          <p:nvPr/>
        </p:nvGrpSpPr>
        <p:grpSpPr bwMode="auto">
          <a:xfrm>
            <a:off x="1990725" y="2733675"/>
            <a:ext cx="4248150" cy="2159000"/>
            <a:chOff x="244" y="2319"/>
            <a:chExt cx="2676" cy="1360"/>
          </a:xfrm>
        </p:grpSpPr>
        <p:sp>
          <p:nvSpPr>
            <p:cNvPr id="106574" name="Text Box 78"/>
            <p:cNvSpPr txBox="1">
              <a:spLocks noChangeArrowheads="1"/>
            </p:cNvSpPr>
            <p:nvPr/>
          </p:nvSpPr>
          <p:spPr bwMode="auto">
            <a:xfrm>
              <a:off x="1651" y="2676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06575" name="Text Box 79"/>
            <p:cNvSpPr txBox="1">
              <a:spLocks noChangeArrowheads="1"/>
            </p:cNvSpPr>
            <p:nvPr/>
          </p:nvSpPr>
          <p:spPr bwMode="auto">
            <a:xfrm>
              <a:off x="2033" y="2571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06588" name="Oval 92"/>
            <p:cNvSpPr>
              <a:spLocks noChangeArrowheads="1"/>
            </p:cNvSpPr>
            <p:nvPr/>
          </p:nvSpPr>
          <p:spPr bwMode="auto">
            <a:xfrm>
              <a:off x="537" y="2824"/>
              <a:ext cx="364" cy="333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589" name="Text Box 93"/>
            <p:cNvSpPr txBox="1">
              <a:spLocks noChangeArrowheads="1"/>
            </p:cNvSpPr>
            <p:nvPr/>
          </p:nvSpPr>
          <p:spPr bwMode="auto">
            <a:xfrm>
              <a:off x="1048" y="2818"/>
              <a:ext cx="2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90" name="AutoShape 94"/>
            <p:cNvSpPr>
              <a:spLocks noChangeArrowheads="1"/>
            </p:cNvSpPr>
            <p:nvPr/>
          </p:nvSpPr>
          <p:spPr bwMode="auto">
            <a:xfrm>
              <a:off x="1298" y="2319"/>
              <a:ext cx="1316" cy="1360"/>
            </a:xfrm>
            <a:prstGeom prst="diamond">
              <a:avLst/>
            </a:prstGeom>
            <a:noFill/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591" name="Rectangle 95"/>
            <p:cNvSpPr>
              <a:spLocks noChangeArrowheads="1"/>
            </p:cNvSpPr>
            <p:nvPr/>
          </p:nvSpPr>
          <p:spPr bwMode="auto">
            <a:xfrm rot="-24335528">
              <a:off x="1457" y="2636"/>
              <a:ext cx="318" cy="90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592" name="Rectangle 96"/>
            <p:cNvSpPr>
              <a:spLocks noChangeArrowheads="1"/>
            </p:cNvSpPr>
            <p:nvPr/>
          </p:nvSpPr>
          <p:spPr bwMode="auto">
            <a:xfrm rot="-24335528">
              <a:off x="2137" y="3294"/>
              <a:ext cx="318" cy="90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593" name="Rectangle 97"/>
            <p:cNvSpPr>
              <a:spLocks noChangeArrowheads="1"/>
            </p:cNvSpPr>
            <p:nvPr/>
          </p:nvSpPr>
          <p:spPr bwMode="auto">
            <a:xfrm rot="-40466781">
              <a:off x="1457" y="3294"/>
              <a:ext cx="318" cy="90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594" name="Rectangle 98"/>
            <p:cNvSpPr>
              <a:spLocks noChangeArrowheads="1"/>
            </p:cNvSpPr>
            <p:nvPr/>
          </p:nvSpPr>
          <p:spPr bwMode="auto">
            <a:xfrm rot="-40466781">
              <a:off x="2137" y="2614"/>
              <a:ext cx="318" cy="90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596" name="Text Box 100"/>
            <p:cNvSpPr txBox="1">
              <a:spLocks noChangeArrowheads="1"/>
            </p:cNvSpPr>
            <p:nvPr/>
          </p:nvSpPr>
          <p:spPr bwMode="auto">
            <a:xfrm>
              <a:off x="1343" y="2356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97" name="Text Box 101"/>
            <p:cNvSpPr txBox="1">
              <a:spLocks noChangeArrowheads="1"/>
            </p:cNvSpPr>
            <p:nvPr/>
          </p:nvSpPr>
          <p:spPr bwMode="auto">
            <a:xfrm>
              <a:off x="1343" y="3301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98" name="Text Box 102"/>
            <p:cNvSpPr txBox="1">
              <a:spLocks noChangeArrowheads="1"/>
            </p:cNvSpPr>
            <p:nvPr/>
          </p:nvSpPr>
          <p:spPr bwMode="auto">
            <a:xfrm>
              <a:off x="2341" y="3301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99" name="Text Box 103"/>
            <p:cNvSpPr txBox="1">
              <a:spLocks noChangeArrowheads="1"/>
            </p:cNvSpPr>
            <p:nvPr/>
          </p:nvSpPr>
          <p:spPr bwMode="auto">
            <a:xfrm>
              <a:off x="2296" y="2378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600" name="Text Box 104"/>
            <p:cNvSpPr txBox="1">
              <a:spLocks noChangeArrowheads="1"/>
            </p:cNvSpPr>
            <p:nvPr/>
          </p:nvSpPr>
          <p:spPr bwMode="auto">
            <a:xfrm>
              <a:off x="2670" y="2847"/>
              <a:ext cx="2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602" name="Line 106"/>
            <p:cNvSpPr>
              <a:spLocks noChangeShapeType="1"/>
            </p:cNvSpPr>
            <p:nvPr/>
          </p:nvSpPr>
          <p:spPr bwMode="auto">
            <a:xfrm>
              <a:off x="708" y="2319"/>
              <a:ext cx="0" cy="136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603" name="Line 107"/>
            <p:cNvSpPr>
              <a:spLocks noChangeShapeType="1"/>
            </p:cNvSpPr>
            <p:nvPr/>
          </p:nvSpPr>
          <p:spPr bwMode="auto">
            <a:xfrm>
              <a:off x="719" y="3679"/>
              <a:ext cx="124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606" name="Line 110"/>
            <p:cNvSpPr>
              <a:spLocks noChangeShapeType="1"/>
            </p:cNvSpPr>
            <p:nvPr/>
          </p:nvSpPr>
          <p:spPr bwMode="auto">
            <a:xfrm>
              <a:off x="708" y="2319"/>
              <a:ext cx="124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607" name="Text Box 111"/>
            <p:cNvSpPr txBox="1">
              <a:spLocks noChangeArrowheads="1"/>
            </p:cNvSpPr>
            <p:nvPr/>
          </p:nvSpPr>
          <p:spPr bwMode="auto">
            <a:xfrm>
              <a:off x="397" y="2502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06608" name="Text Box 112"/>
            <p:cNvSpPr txBox="1">
              <a:spLocks noChangeArrowheads="1"/>
            </p:cNvSpPr>
            <p:nvPr/>
          </p:nvSpPr>
          <p:spPr bwMode="auto">
            <a:xfrm>
              <a:off x="385" y="2952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06610" name="Text Box 114"/>
            <p:cNvSpPr txBox="1">
              <a:spLocks noChangeArrowheads="1"/>
            </p:cNvSpPr>
            <p:nvPr/>
          </p:nvSpPr>
          <p:spPr bwMode="auto">
            <a:xfrm>
              <a:off x="244" y="2788"/>
              <a:ext cx="3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611" name="Line 115"/>
            <p:cNvSpPr>
              <a:spLocks noChangeShapeType="1"/>
            </p:cNvSpPr>
            <p:nvPr/>
          </p:nvSpPr>
          <p:spPr bwMode="auto">
            <a:xfrm>
              <a:off x="1298" y="2999"/>
              <a:ext cx="437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612" name="Line 116"/>
            <p:cNvSpPr>
              <a:spLocks noChangeShapeType="1"/>
            </p:cNvSpPr>
            <p:nvPr/>
          </p:nvSpPr>
          <p:spPr bwMode="auto">
            <a:xfrm>
              <a:off x="2182" y="2999"/>
              <a:ext cx="432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613" name="Oval 117"/>
            <p:cNvSpPr>
              <a:spLocks noChangeArrowheads="1"/>
            </p:cNvSpPr>
            <p:nvPr/>
          </p:nvSpPr>
          <p:spPr bwMode="auto">
            <a:xfrm>
              <a:off x="1735" y="2965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614" name="Oval 118"/>
            <p:cNvSpPr>
              <a:spLocks noChangeArrowheads="1"/>
            </p:cNvSpPr>
            <p:nvPr/>
          </p:nvSpPr>
          <p:spPr bwMode="auto">
            <a:xfrm>
              <a:off x="2126" y="2970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615" name="Text Box 119"/>
            <p:cNvSpPr txBox="1">
              <a:spLocks noChangeArrowheads="1"/>
            </p:cNvSpPr>
            <p:nvPr/>
          </p:nvSpPr>
          <p:spPr bwMode="auto">
            <a:xfrm>
              <a:off x="1791" y="2847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oc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106618" name="Text Box 122"/>
          <p:cNvSpPr txBox="1">
            <a:spLocks noChangeArrowheads="1"/>
          </p:cNvSpPr>
          <p:nvPr/>
        </p:nvSpPr>
        <p:spPr bwMode="auto">
          <a:xfrm>
            <a:off x="1955801" y="284163"/>
            <a:ext cx="1141413" cy="51911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补充</a:t>
            </a:r>
          </a:p>
        </p:txBody>
      </p:sp>
      <p:sp>
        <p:nvSpPr>
          <p:cNvPr id="106619" name="Text Box 123"/>
          <p:cNvSpPr txBox="1">
            <a:spLocks noChangeArrowheads="1"/>
          </p:cNvSpPr>
          <p:nvPr/>
        </p:nvSpPr>
        <p:spPr bwMode="auto">
          <a:xfrm>
            <a:off x="2405064" y="1808163"/>
            <a:ext cx="3527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求开路电压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oc</a:t>
            </a:r>
          </a:p>
        </p:txBody>
      </p:sp>
      <p:sp>
        <p:nvSpPr>
          <p:cNvPr id="106620" name="Text Box 124"/>
          <p:cNvSpPr txBox="1">
            <a:spLocks noChangeArrowheads="1"/>
          </p:cNvSpPr>
          <p:nvPr/>
        </p:nvSpPr>
        <p:spPr bwMode="auto">
          <a:xfrm>
            <a:off x="1828801" y="1643063"/>
            <a:ext cx="576263" cy="51911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解</a:t>
            </a:r>
          </a:p>
        </p:txBody>
      </p:sp>
      <p:sp>
        <p:nvSpPr>
          <p:cNvPr id="106621" name="Text Box 125"/>
          <p:cNvSpPr txBox="1">
            <a:spLocks noChangeArrowheads="1"/>
          </p:cNvSpPr>
          <p:nvPr/>
        </p:nvSpPr>
        <p:spPr bwMode="auto">
          <a:xfrm>
            <a:off x="1960564" y="974725"/>
            <a:ext cx="3406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求负载电阻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上电流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</a:p>
        </p:txBody>
      </p:sp>
      <p:graphicFrame>
        <p:nvGraphicFramePr>
          <p:cNvPr id="106622" name="Object 126"/>
          <p:cNvGraphicFramePr>
            <a:graphicFrameLocks noChangeAspect="1"/>
          </p:cNvGraphicFramePr>
          <p:nvPr/>
        </p:nvGraphicFramePr>
        <p:xfrm>
          <a:off x="1639888" y="5095875"/>
          <a:ext cx="474980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8" name="公式" r:id="rId3" imgW="2171520" imgH="482400" progId="Equation.3">
                  <p:embed/>
                </p:oleObj>
              </mc:Choice>
              <mc:Fallback>
                <p:oleObj name="公式" r:id="rId3" imgW="2171520" imgH="482400" progId="Equation.3">
                  <p:embed/>
                  <p:pic>
                    <p:nvPicPr>
                      <p:cNvPr id="106622" name="Object 1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8" y="5095875"/>
                        <a:ext cx="4749800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6623" name="Group 127"/>
          <p:cNvGrpSpPr>
            <a:grpSpLocks/>
          </p:cNvGrpSpPr>
          <p:nvPr/>
        </p:nvGrpSpPr>
        <p:grpSpPr bwMode="auto">
          <a:xfrm>
            <a:off x="7015164" y="3454400"/>
            <a:ext cx="3305175" cy="2159000"/>
            <a:chOff x="907" y="436"/>
            <a:chExt cx="2082" cy="1360"/>
          </a:xfrm>
        </p:grpSpPr>
        <p:sp>
          <p:nvSpPr>
            <p:cNvPr id="106624" name="Text Box 128"/>
            <p:cNvSpPr txBox="1">
              <a:spLocks noChangeArrowheads="1"/>
            </p:cNvSpPr>
            <p:nvPr/>
          </p:nvSpPr>
          <p:spPr bwMode="auto">
            <a:xfrm>
              <a:off x="1117" y="935"/>
              <a:ext cx="2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625" name="AutoShape 129"/>
            <p:cNvSpPr>
              <a:spLocks noChangeArrowheads="1"/>
            </p:cNvSpPr>
            <p:nvPr/>
          </p:nvSpPr>
          <p:spPr bwMode="auto">
            <a:xfrm>
              <a:off x="1367" y="436"/>
              <a:ext cx="1316" cy="1360"/>
            </a:xfrm>
            <a:prstGeom prst="diamond">
              <a:avLst/>
            </a:prstGeom>
            <a:noFill/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626" name="Rectangle 130"/>
            <p:cNvSpPr>
              <a:spLocks noChangeArrowheads="1"/>
            </p:cNvSpPr>
            <p:nvPr/>
          </p:nvSpPr>
          <p:spPr bwMode="auto">
            <a:xfrm rot="-24335528">
              <a:off x="1526" y="753"/>
              <a:ext cx="318" cy="9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627" name="Rectangle 131"/>
            <p:cNvSpPr>
              <a:spLocks noChangeArrowheads="1"/>
            </p:cNvSpPr>
            <p:nvPr/>
          </p:nvSpPr>
          <p:spPr bwMode="auto">
            <a:xfrm rot="-24335528">
              <a:off x="2206" y="1411"/>
              <a:ext cx="318" cy="9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628" name="Rectangle 132"/>
            <p:cNvSpPr>
              <a:spLocks noChangeArrowheads="1"/>
            </p:cNvSpPr>
            <p:nvPr/>
          </p:nvSpPr>
          <p:spPr bwMode="auto">
            <a:xfrm rot="-40466781">
              <a:off x="1526" y="1411"/>
              <a:ext cx="318" cy="9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629" name="Rectangle 133"/>
            <p:cNvSpPr>
              <a:spLocks noChangeArrowheads="1"/>
            </p:cNvSpPr>
            <p:nvPr/>
          </p:nvSpPr>
          <p:spPr bwMode="auto">
            <a:xfrm rot="-40466781">
              <a:off x="2206" y="731"/>
              <a:ext cx="318" cy="90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630" name="Text Box 134"/>
            <p:cNvSpPr txBox="1">
              <a:spLocks noChangeArrowheads="1"/>
            </p:cNvSpPr>
            <p:nvPr/>
          </p:nvSpPr>
          <p:spPr bwMode="auto">
            <a:xfrm>
              <a:off x="1412" y="473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631" name="Text Box 135"/>
            <p:cNvSpPr txBox="1">
              <a:spLocks noChangeArrowheads="1"/>
            </p:cNvSpPr>
            <p:nvPr/>
          </p:nvSpPr>
          <p:spPr bwMode="auto">
            <a:xfrm>
              <a:off x="1412" y="1418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632" name="Text Box 136"/>
            <p:cNvSpPr txBox="1">
              <a:spLocks noChangeArrowheads="1"/>
            </p:cNvSpPr>
            <p:nvPr/>
          </p:nvSpPr>
          <p:spPr bwMode="auto">
            <a:xfrm>
              <a:off x="2410" y="1418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633" name="Text Box 137"/>
            <p:cNvSpPr txBox="1">
              <a:spLocks noChangeArrowheads="1"/>
            </p:cNvSpPr>
            <p:nvPr/>
          </p:nvSpPr>
          <p:spPr bwMode="auto">
            <a:xfrm>
              <a:off x="2365" y="495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634" name="Text Box 138"/>
            <p:cNvSpPr txBox="1">
              <a:spLocks noChangeArrowheads="1"/>
            </p:cNvSpPr>
            <p:nvPr/>
          </p:nvSpPr>
          <p:spPr bwMode="auto">
            <a:xfrm>
              <a:off x="2739" y="964"/>
              <a:ext cx="2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635" name="Line 139"/>
            <p:cNvSpPr>
              <a:spLocks noChangeShapeType="1"/>
            </p:cNvSpPr>
            <p:nvPr/>
          </p:nvSpPr>
          <p:spPr bwMode="auto">
            <a:xfrm>
              <a:off x="907" y="436"/>
              <a:ext cx="0" cy="136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636" name="Line 140"/>
            <p:cNvSpPr>
              <a:spLocks noChangeShapeType="1"/>
            </p:cNvSpPr>
            <p:nvPr/>
          </p:nvSpPr>
          <p:spPr bwMode="auto">
            <a:xfrm>
              <a:off x="907" y="1796"/>
              <a:ext cx="1129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637" name="Line 141"/>
            <p:cNvSpPr>
              <a:spLocks noChangeShapeType="1"/>
            </p:cNvSpPr>
            <p:nvPr/>
          </p:nvSpPr>
          <p:spPr bwMode="auto">
            <a:xfrm>
              <a:off x="907" y="436"/>
              <a:ext cx="111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638" name="Line 142"/>
            <p:cNvSpPr>
              <a:spLocks noChangeShapeType="1"/>
            </p:cNvSpPr>
            <p:nvPr/>
          </p:nvSpPr>
          <p:spPr bwMode="auto">
            <a:xfrm>
              <a:off x="1367" y="1116"/>
              <a:ext cx="437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639" name="Line 143"/>
            <p:cNvSpPr>
              <a:spLocks noChangeShapeType="1"/>
            </p:cNvSpPr>
            <p:nvPr/>
          </p:nvSpPr>
          <p:spPr bwMode="auto">
            <a:xfrm>
              <a:off x="2251" y="1116"/>
              <a:ext cx="432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640" name="Oval 144"/>
            <p:cNvSpPr>
              <a:spLocks noChangeArrowheads="1"/>
            </p:cNvSpPr>
            <p:nvPr/>
          </p:nvSpPr>
          <p:spPr bwMode="auto">
            <a:xfrm>
              <a:off x="1804" y="1082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641" name="Oval 145"/>
            <p:cNvSpPr>
              <a:spLocks noChangeArrowheads="1"/>
            </p:cNvSpPr>
            <p:nvPr/>
          </p:nvSpPr>
          <p:spPr bwMode="auto">
            <a:xfrm>
              <a:off x="2195" y="1087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6642" name="Text Box 146"/>
            <p:cNvSpPr txBox="1">
              <a:spLocks noChangeArrowheads="1"/>
            </p:cNvSpPr>
            <p:nvPr/>
          </p:nvSpPr>
          <p:spPr bwMode="auto">
            <a:xfrm>
              <a:off x="1883" y="957"/>
              <a:ext cx="3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6643" name="Text Box 147"/>
          <p:cNvSpPr txBox="1">
            <a:spLocks noChangeArrowheads="1"/>
          </p:cNvSpPr>
          <p:nvPr/>
        </p:nvSpPr>
        <p:spPr bwMode="auto">
          <a:xfrm>
            <a:off x="6594476" y="2827338"/>
            <a:ext cx="3243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求等效电阻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</a:p>
        </p:txBody>
      </p:sp>
      <p:graphicFrame>
        <p:nvGraphicFramePr>
          <p:cNvPr id="106644" name="Object 148"/>
          <p:cNvGraphicFramePr>
            <a:graphicFrameLocks noChangeAspect="1"/>
          </p:cNvGraphicFramePr>
          <p:nvPr/>
        </p:nvGraphicFramePr>
        <p:xfrm>
          <a:off x="6389688" y="5684839"/>
          <a:ext cx="408305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9" name="公式" r:id="rId5" imgW="1866600" imgH="444240" progId="Equation.3">
                  <p:embed/>
                </p:oleObj>
              </mc:Choice>
              <mc:Fallback>
                <p:oleObj name="公式" r:id="rId5" imgW="1866600" imgH="444240" progId="Equation.3">
                  <p:embed/>
                  <p:pic>
                    <p:nvPicPr>
                      <p:cNvPr id="106644" name="Object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688" y="5684839"/>
                        <a:ext cx="4083050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941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6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6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6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6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6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6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6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6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6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6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6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6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6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6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6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0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0"/>
                                        <p:tgtEl>
                                          <p:spTgt spid="106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6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6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6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6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106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000"/>
                                        <p:tgtEl>
                                          <p:spTgt spid="106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618" grpId="0" animBg="1"/>
      <p:bldP spid="106619" grpId="0" autoUpdateAnimBg="0"/>
      <p:bldP spid="106620" grpId="0" animBg="1"/>
      <p:bldP spid="106621" grpId="0" autoUpdateAnimBg="0"/>
      <p:bldP spid="106643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78" name="Group 58"/>
          <p:cNvGrpSpPr>
            <a:grpSpLocks/>
          </p:cNvGrpSpPr>
          <p:nvPr/>
        </p:nvGrpSpPr>
        <p:grpSpPr bwMode="auto">
          <a:xfrm>
            <a:off x="7254876" y="57151"/>
            <a:ext cx="3336925" cy="2074863"/>
            <a:chOff x="1655" y="2769"/>
            <a:chExt cx="2102" cy="1307"/>
          </a:xfrm>
        </p:grpSpPr>
        <p:sp>
          <p:nvSpPr>
            <p:cNvPr id="107555" name="Oval 35"/>
            <p:cNvSpPr>
              <a:spLocks noChangeArrowheads="1"/>
            </p:cNvSpPr>
            <p:nvPr/>
          </p:nvSpPr>
          <p:spPr bwMode="auto">
            <a:xfrm>
              <a:off x="1987" y="3410"/>
              <a:ext cx="317" cy="279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7556" name="Line 36"/>
            <p:cNvSpPr>
              <a:spLocks noChangeShapeType="1"/>
            </p:cNvSpPr>
            <p:nvPr/>
          </p:nvSpPr>
          <p:spPr bwMode="auto">
            <a:xfrm>
              <a:off x="2145" y="3112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7557" name="Line 37"/>
            <p:cNvSpPr>
              <a:spLocks noChangeShapeType="1"/>
            </p:cNvSpPr>
            <p:nvPr/>
          </p:nvSpPr>
          <p:spPr bwMode="auto">
            <a:xfrm flipV="1">
              <a:off x="2140" y="3114"/>
              <a:ext cx="108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7558" name="Line 38"/>
            <p:cNvSpPr>
              <a:spLocks noChangeShapeType="1"/>
            </p:cNvSpPr>
            <p:nvPr/>
          </p:nvSpPr>
          <p:spPr bwMode="auto">
            <a:xfrm flipV="1">
              <a:off x="2140" y="4047"/>
              <a:ext cx="108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7559" name="Rectangle 39"/>
            <p:cNvSpPr>
              <a:spLocks noChangeArrowheads="1"/>
            </p:cNvSpPr>
            <p:nvPr/>
          </p:nvSpPr>
          <p:spPr bwMode="auto">
            <a:xfrm>
              <a:off x="2489" y="3057"/>
              <a:ext cx="402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7563" name="Oval 43"/>
            <p:cNvSpPr>
              <a:spLocks noChangeArrowheads="1"/>
            </p:cNvSpPr>
            <p:nvPr/>
          </p:nvSpPr>
          <p:spPr bwMode="auto">
            <a:xfrm>
              <a:off x="3225" y="3090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7564" name="Oval 44"/>
            <p:cNvSpPr>
              <a:spLocks noChangeArrowheads="1"/>
            </p:cNvSpPr>
            <p:nvPr/>
          </p:nvSpPr>
          <p:spPr bwMode="auto">
            <a:xfrm>
              <a:off x="3225" y="4018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7566" name="Text Box 46"/>
            <p:cNvSpPr txBox="1">
              <a:spLocks noChangeArrowheads="1"/>
            </p:cNvSpPr>
            <p:nvPr/>
          </p:nvSpPr>
          <p:spPr bwMode="auto">
            <a:xfrm>
              <a:off x="2528" y="2769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7568" name="Text Box 48"/>
            <p:cNvSpPr txBox="1">
              <a:spLocks noChangeArrowheads="1"/>
            </p:cNvSpPr>
            <p:nvPr/>
          </p:nvSpPr>
          <p:spPr bwMode="auto">
            <a:xfrm>
              <a:off x="3515" y="3057"/>
              <a:ext cx="2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569" name="Text Box 49"/>
            <p:cNvSpPr txBox="1">
              <a:spLocks noChangeArrowheads="1"/>
            </p:cNvSpPr>
            <p:nvPr/>
          </p:nvSpPr>
          <p:spPr bwMode="auto">
            <a:xfrm>
              <a:off x="1721" y="3148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07570" name="Text Box 50"/>
            <p:cNvSpPr txBox="1">
              <a:spLocks noChangeArrowheads="1"/>
            </p:cNvSpPr>
            <p:nvPr/>
          </p:nvSpPr>
          <p:spPr bwMode="auto">
            <a:xfrm>
              <a:off x="1744" y="3550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07571" name="Text Box 51"/>
            <p:cNvSpPr txBox="1">
              <a:spLocks noChangeArrowheads="1"/>
            </p:cNvSpPr>
            <p:nvPr/>
          </p:nvSpPr>
          <p:spPr bwMode="auto">
            <a:xfrm>
              <a:off x="1655" y="3426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oc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7572" name="Text Box 52"/>
            <p:cNvSpPr txBox="1">
              <a:spLocks noChangeArrowheads="1"/>
            </p:cNvSpPr>
            <p:nvPr/>
          </p:nvSpPr>
          <p:spPr bwMode="auto">
            <a:xfrm>
              <a:off x="3099" y="3475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7573" name="Line 53"/>
            <p:cNvSpPr>
              <a:spLocks noChangeShapeType="1"/>
            </p:cNvSpPr>
            <p:nvPr/>
          </p:nvSpPr>
          <p:spPr bwMode="auto">
            <a:xfrm>
              <a:off x="3281" y="3113"/>
              <a:ext cx="234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7574" name="Line 54"/>
            <p:cNvSpPr>
              <a:spLocks noChangeShapeType="1"/>
            </p:cNvSpPr>
            <p:nvPr/>
          </p:nvSpPr>
          <p:spPr bwMode="auto">
            <a:xfrm>
              <a:off x="3281" y="4046"/>
              <a:ext cx="234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7575" name="Line 55"/>
            <p:cNvSpPr>
              <a:spLocks noChangeShapeType="1"/>
            </p:cNvSpPr>
            <p:nvPr/>
          </p:nvSpPr>
          <p:spPr bwMode="auto">
            <a:xfrm>
              <a:off x="3515" y="3112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7576" name="Rectangle 56"/>
            <p:cNvSpPr>
              <a:spLocks noChangeArrowheads="1"/>
            </p:cNvSpPr>
            <p:nvPr/>
          </p:nvSpPr>
          <p:spPr bwMode="auto">
            <a:xfrm>
              <a:off x="3458" y="3385"/>
              <a:ext cx="113" cy="349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7577" name="Line 57"/>
            <p:cNvSpPr>
              <a:spLocks noChangeShapeType="1"/>
            </p:cNvSpPr>
            <p:nvPr/>
          </p:nvSpPr>
          <p:spPr bwMode="auto">
            <a:xfrm>
              <a:off x="3515" y="3148"/>
              <a:ext cx="0" cy="23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sp>
        <p:nvSpPr>
          <p:cNvPr id="107579" name="Text Box 59"/>
          <p:cNvSpPr txBox="1">
            <a:spLocks noChangeArrowheads="1"/>
          </p:cNvSpPr>
          <p:nvPr/>
        </p:nvSpPr>
        <p:spPr bwMode="auto">
          <a:xfrm>
            <a:off x="1887539" y="209551"/>
            <a:ext cx="49625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画出戴维南等效电路，计算负载电阻电流</a:t>
            </a:r>
          </a:p>
        </p:txBody>
      </p:sp>
      <p:graphicFrame>
        <p:nvGraphicFramePr>
          <p:cNvPr id="107582" name="Object 62"/>
          <p:cNvGraphicFramePr>
            <a:graphicFrameLocks noChangeAspect="1"/>
          </p:cNvGraphicFramePr>
          <p:nvPr/>
        </p:nvGraphicFramePr>
        <p:xfrm>
          <a:off x="1955800" y="1035050"/>
          <a:ext cx="5246688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7" name="公式" r:id="rId3" imgW="2400120" imgH="698400" progId="Equation.3">
                  <p:embed/>
                </p:oleObj>
              </mc:Choice>
              <mc:Fallback>
                <p:oleObj name="公式" r:id="rId3" imgW="2400120" imgH="698400" progId="Equation.3">
                  <p:embed/>
                  <p:pic>
                    <p:nvPicPr>
                      <p:cNvPr id="107582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1035050"/>
                        <a:ext cx="5246688" cy="170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7583" name="Group 63"/>
          <p:cNvGrpSpPr>
            <a:grpSpLocks/>
          </p:cNvGrpSpPr>
          <p:nvPr/>
        </p:nvGrpSpPr>
        <p:grpSpPr bwMode="auto">
          <a:xfrm>
            <a:off x="4167189" y="3465513"/>
            <a:ext cx="5380037" cy="3205162"/>
            <a:chOff x="780" y="300"/>
            <a:chExt cx="3389" cy="2019"/>
          </a:xfrm>
        </p:grpSpPr>
        <p:sp>
          <p:nvSpPr>
            <p:cNvPr id="107584" name="Text Box 64"/>
            <p:cNvSpPr txBox="1">
              <a:spLocks noChangeArrowheads="1"/>
            </p:cNvSpPr>
            <p:nvPr/>
          </p:nvSpPr>
          <p:spPr bwMode="auto">
            <a:xfrm>
              <a:off x="780" y="1580"/>
              <a:ext cx="5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</a:p>
          </p:txBody>
        </p:sp>
        <p:grpSp>
          <p:nvGrpSpPr>
            <p:cNvPr id="107585" name="Group 65"/>
            <p:cNvGrpSpPr>
              <a:grpSpLocks/>
            </p:cNvGrpSpPr>
            <p:nvPr/>
          </p:nvGrpSpPr>
          <p:grpSpPr bwMode="auto">
            <a:xfrm>
              <a:off x="1038" y="300"/>
              <a:ext cx="3131" cy="2019"/>
              <a:chOff x="961" y="311"/>
              <a:chExt cx="3131" cy="2019"/>
            </a:xfrm>
          </p:grpSpPr>
          <p:sp>
            <p:nvSpPr>
              <p:cNvPr id="107586" name="Text Box 66"/>
              <p:cNvSpPr txBox="1">
                <a:spLocks noChangeArrowheads="1"/>
              </p:cNvSpPr>
              <p:nvPr/>
            </p:nvSpPr>
            <p:spPr bwMode="auto">
              <a:xfrm>
                <a:off x="1551" y="1286"/>
                <a:ext cx="28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8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107587" name="Oval 67"/>
              <p:cNvSpPr>
                <a:spLocks noChangeArrowheads="1"/>
              </p:cNvSpPr>
              <p:nvPr/>
            </p:nvSpPr>
            <p:spPr bwMode="auto">
              <a:xfrm>
                <a:off x="1242" y="1590"/>
                <a:ext cx="309" cy="304"/>
              </a:xfrm>
              <a:prstGeom prst="ellipse">
                <a:avLst/>
              </a:prstGeom>
              <a:solidFill>
                <a:srgbClr val="66CCFF"/>
              </a:solid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7588" name="Line 68"/>
              <p:cNvSpPr>
                <a:spLocks noChangeShapeType="1"/>
              </p:cNvSpPr>
              <p:nvPr/>
            </p:nvSpPr>
            <p:spPr bwMode="auto">
              <a:xfrm>
                <a:off x="2459" y="810"/>
                <a:ext cx="0" cy="1473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7589" name="Line 69"/>
              <p:cNvSpPr>
                <a:spLocks noChangeShapeType="1"/>
              </p:cNvSpPr>
              <p:nvPr/>
            </p:nvSpPr>
            <p:spPr bwMode="auto">
              <a:xfrm>
                <a:off x="1392" y="1240"/>
                <a:ext cx="0" cy="1043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7590" name="Line 70"/>
              <p:cNvSpPr>
                <a:spLocks noChangeShapeType="1"/>
              </p:cNvSpPr>
              <p:nvPr/>
            </p:nvSpPr>
            <p:spPr bwMode="auto">
              <a:xfrm>
                <a:off x="1392" y="1241"/>
                <a:ext cx="2609" cy="0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7591" name="Line 71"/>
              <p:cNvSpPr>
                <a:spLocks noChangeShapeType="1"/>
              </p:cNvSpPr>
              <p:nvPr/>
            </p:nvSpPr>
            <p:spPr bwMode="auto">
              <a:xfrm>
                <a:off x="1392" y="2284"/>
                <a:ext cx="2609" cy="0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7592" name="Rectangle 72"/>
              <p:cNvSpPr>
                <a:spLocks noChangeArrowheads="1"/>
              </p:cNvSpPr>
              <p:nvPr/>
            </p:nvSpPr>
            <p:spPr bwMode="auto">
              <a:xfrm>
                <a:off x="1778" y="1172"/>
                <a:ext cx="386" cy="114"/>
              </a:xfrm>
              <a:prstGeom prst="rect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  <a:miter lim="800000"/>
                <a:headEnd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7593" name="Text Box 73"/>
              <p:cNvSpPr txBox="1">
                <a:spLocks noChangeArrowheads="1"/>
              </p:cNvSpPr>
              <p:nvPr/>
            </p:nvSpPr>
            <p:spPr bwMode="auto">
              <a:xfrm>
                <a:off x="2492" y="1436"/>
                <a:ext cx="43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CC00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仿宋_GB2312" pitchFamily="49" charset="-122"/>
                    <a:cs typeface="Arial" panose="020B0604020202020204" pitchFamily="34" charset="0"/>
                  </a:rPr>
                  <a:t>1A</a:t>
                </a:r>
                <a:endParaRPr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仿宋_GB2312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7594" name="Text Box 74"/>
              <p:cNvSpPr txBox="1">
                <a:spLocks noChangeArrowheads="1"/>
              </p:cNvSpPr>
              <p:nvPr/>
            </p:nvSpPr>
            <p:spPr bwMode="auto">
              <a:xfrm>
                <a:off x="2923" y="1263"/>
                <a:ext cx="43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CC00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仿宋_GB2312" pitchFamily="49" charset="-122"/>
                    <a:cs typeface="Arial" panose="020B0604020202020204" pitchFamily="34" charset="0"/>
                  </a:rPr>
                  <a:t>4</a:t>
                </a:r>
                <a:r>
                  <a:rPr lang="el-GR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仿宋_GB2312" pitchFamily="49" charset="-122"/>
                    <a:cs typeface="Arial" panose="020B0604020202020204" pitchFamily="34" charset="0"/>
                  </a:rPr>
                  <a:t>Ω</a:t>
                </a:r>
              </a:p>
            </p:txBody>
          </p:sp>
          <p:sp>
            <p:nvSpPr>
              <p:cNvPr id="107595" name="Text Box 75"/>
              <p:cNvSpPr txBox="1">
                <a:spLocks noChangeArrowheads="1"/>
              </p:cNvSpPr>
              <p:nvPr/>
            </p:nvSpPr>
            <p:spPr bwMode="auto">
              <a:xfrm>
                <a:off x="1778" y="1253"/>
                <a:ext cx="31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800" b="1" i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sz="2800" b="1" baseline="-2500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</a:p>
            </p:txBody>
          </p:sp>
          <p:sp>
            <p:nvSpPr>
              <p:cNvPr id="107596" name="Text Box 76"/>
              <p:cNvSpPr txBox="1">
                <a:spLocks noChangeArrowheads="1"/>
              </p:cNvSpPr>
              <p:nvPr/>
            </p:nvSpPr>
            <p:spPr bwMode="auto">
              <a:xfrm>
                <a:off x="2744" y="311"/>
                <a:ext cx="78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8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0.5</a:t>
                </a:r>
                <a:r>
                  <a:rPr kumimoji="1" lang="en-US" altLang="zh-CN" sz="2800" b="1" i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sz="2800" b="1" baseline="-2500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</a:p>
            </p:txBody>
          </p:sp>
          <p:sp>
            <p:nvSpPr>
              <p:cNvPr id="107597" name="Text Box 77"/>
              <p:cNvSpPr txBox="1">
                <a:spLocks noChangeArrowheads="1"/>
              </p:cNvSpPr>
              <p:nvPr/>
            </p:nvSpPr>
            <p:spPr bwMode="auto">
              <a:xfrm>
                <a:off x="2035" y="1195"/>
                <a:ext cx="25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8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_</a:t>
                </a:r>
              </a:p>
            </p:txBody>
          </p:sp>
          <p:sp>
            <p:nvSpPr>
              <p:cNvPr id="107598" name="Text Box 78"/>
              <p:cNvSpPr txBox="1">
                <a:spLocks noChangeArrowheads="1"/>
              </p:cNvSpPr>
              <p:nvPr/>
            </p:nvSpPr>
            <p:spPr bwMode="auto">
              <a:xfrm>
                <a:off x="1778" y="877"/>
                <a:ext cx="43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CC00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仿宋_GB2312" pitchFamily="49" charset="-122"/>
                    <a:cs typeface="Arial" panose="020B0604020202020204" pitchFamily="34" charset="0"/>
                  </a:rPr>
                  <a:t>2</a:t>
                </a:r>
                <a:r>
                  <a:rPr lang="el-GR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仿宋_GB2312" pitchFamily="49" charset="-122"/>
                    <a:cs typeface="Arial" panose="020B0604020202020204" pitchFamily="34" charset="0"/>
                  </a:rPr>
                  <a:t>Ω</a:t>
                </a:r>
              </a:p>
            </p:txBody>
          </p:sp>
          <p:sp>
            <p:nvSpPr>
              <p:cNvPr id="107599" name="Text Box 79"/>
              <p:cNvSpPr txBox="1">
                <a:spLocks noChangeArrowheads="1"/>
              </p:cNvSpPr>
              <p:nvPr/>
            </p:nvSpPr>
            <p:spPr bwMode="auto">
              <a:xfrm>
                <a:off x="961" y="1331"/>
                <a:ext cx="28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8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107600" name="Text Box 80"/>
              <p:cNvSpPr txBox="1">
                <a:spLocks noChangeArrowheads="1"/>
              </p:cNvSpPr>
              <p:nvPr/>
            </p:nvSpPr>
            <p:spPr bwMode="auto">
              <a:xfrm>
                <a:off x="961" y="1716"/>
                <a:ext cx="25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8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_</a:t>
                </a:r>
              </a:p>
            </p:txBody>
          </p:sp>
          <p:sp>
            <p:nvSpPr>
              <p:cNvPr id="107601" name="Rectangle 81"/>
              <p:cNvSpPr>
                <a:spLocks noChangeArrowheads="1"/>
              </p:cNvSpPr>
              <p:nvPr/>
            </p:nvSpPr>
            <p:spPr bwMode="auto">
              <a:xfrm>
                <a:off x="2867" y="1173"/>
                <a:ext cx="386" cy="114"/>
              </a:xfrm>
              <a:prstGeom prst="rect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  <a:miter lim="800000"/>
                <a:headEnd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7602" name="Line 82"/>
              <p:cNvSpPr>
                <a:spLocks noChangeShapeType="1"/>
              </p:cNvSpPr>
              <p:nvPr/>
            </p:nvSpPr>
            <p:spPr bwMode="auto">
              <a:xfrm>
                <a:off x="2459" y="810"/>
                <a:ext cx="1134" cy="0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7603" name="Line 83"/>
              <p:cNvSpPr>
                <a:spLocks noChangeShapeType="1"/>
              </p:cNvSpPr>
              <p:nvPr/>
            </p:nvSpPr>
            <p:spPr bwMode="auto">
              <a:xfrm>
                <a:off x="3593" y="811"/>
                <a:ext cx="0" cy="430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7604" name="Oval 84"/>
              <p:cNvSpPr>
                <a:spLocks noChangeArrowheads="1"/>
              </p:cNvSpPr>
              <p:nvPr/>
            </p:nvSpPr>
            <p:spPr bwMode="auto">
              <a:xfrm>
                <a:off x="4001" y="1195"/>
                <a:ext cx="91" cy="91"/>
              </a:xfrm>
              <a:prstGeom prst="ellips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7605" name="Oval 85"/>
              <p:cNvSpPr>
                <a:spLocks noChangeArrowheads="1"/>
              </p:cNvSpPr>
              <p:nvPr/>
            </p:nvSpPr>
            <p:spPr bwMode="auto">
              <a:xfrm>
                <a:off x="4001" y="2239"/>
                <a:ext cx="91" cy="91"/>
              </a:xfrm>
              <a:prstGeom prst="ellips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7606" name="AutoShape 86"/>
              <p:cNvSpPr>
                <a:spLocks noChangeArrowheads="1"/>
              </p:cNvSpPr>
              <p:nvPr/>
            </p:nvSpPr>
            <p:spPr bwMode="auto">
              <a:xfrm rot="5400000">
                <a:off x="2913" y="628"/>
                <a:ext cx="272" cy="363"/>
              </a:xfrm>
              <a:prstGeom prst="diamond">
                <a:avLst/>
              </a:prstGeom>
              <a:solidFill>
                <a:schemeClr val="accent1"/>
              </a:solidFill>
              <a:ln w="38100">
                <a:solidFill>
                  <a:srgbClr val="FF9900"/>
                </a:solidFill>
                <a:miter lim="800000"/>
                <a:headEnd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7607" name="Line 87"/>
              <p:cNvSpPr>
                <a:spLocks noChangeShapeType="1"/>
              </p:cNvSpPr>
              <p:nvPr/>
            </p:nvSpPr>
            <p:spPr bwMode="auto">
              <a:xfrm>
                <a:off x="3048" y="674"/>
                <a:ext cx="0" cy="272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7608" name="Line 88"/>
              <p:cNvSpPr>
                <a:spLocks noChangeShapeType="1"/>
              </p:cNvSpPr>
              <p:nvPr/>
            </p:nvSpPr>
            <p:spPr bwMode="auto">
              <a:xfrm flipH="1">
                <a:off x="2549" y="810"/>
                <a:ext cx="227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7609" name="Rectangle 89"/>
              <p:cNvSpPr>
                <a:spLocks noChangeArrowheads="1"/>
              </p:cNvSpPr>
              <p:nvPr/>
            </p:nvSpPr>
            <p:spPr bwMode="auto">
              <a:xfrm>
                <a:off x="2345" y="1128"/>
                <a:ext cx="20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CC00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>
                    <a:solidFill>
                      <a:srgbClr val="FFCC00"/>
                    </a:solidFill>
                    <a:latin typeface="Arial" panose="020B0604020202020204" pitchFamily="34" charset="0"/>
                    <a:ea typeface="仿宋_GB2312" pitchFamily="49" charset="-122"/>
                  </a:rPr>
                  <a:t>●</a:t>
                </a:r>
              </a:p>
            </p:txBody>
          </p:sp>
          <p:sp>
            <p:nvSpPr>
              <p:cNvPr id="107610" name="Oval 90"/>
              <p:cNvSpPr>
                <a:spLocks noChangeArrowheads="1"/>
              </p:cNvSpPr>
              <p:nvPr/>
            </p:nvSpPr>
            <p:spPr bwMode="auto">
              <a:xfrm>
                <a:off x="2284" y="1663"/>
                <a:ext cx="326" cy="323"/>
              </a:xfrm>
              <a:prstGeom prst="ellipse">
                <a:avLst/>
              </a:prstGeom>
              <a:solidFill>
                <a:srgbClr val="66CCFF"/>
              </a:solid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7611" name="Line 91"/>
              <p:cNvSpPr>
                <a:spLocks noChangeShapeType="1"/>
              </p:cNvSpPr>
              <p:nvPr/>
            </p:nvSpPr>
            <p:spPr bwMode="auto">
              <a:xfrm>
                <a:off x="2292" y="1820"/>
                <a:ext cx="318" cy="0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7612" name="Line 92"/>
              <p:cNvSpPr>
                <a:spLocks noChangeShapeType="1"/>
              </p:cNvSpPr>
              <p:nvPr/>
            </p:nvSpPr>
            <p:spPr bwMode="auto">
              <a:xfrm flipV="1">
                <a:off x="2459" y="1412"/>
                <a:ext cx="0" cy="213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</p:grpSp>
      </p:grpSp>
      <p:sp>
        <p:nvSpPr>
          <p:cNvPr id="107613" name="Text Box 93"/>
          <p:cNvSpPr txBox="1">
            <a:spLocks noChangeArrowheads="1"/>
          </p:cNvSpPr>
          <p:nvPr/>
        </p:nvSpPr>
        <p:spPr bwMode="auto">
          <a:xfrm>
            <a:off x="1955801" y="3906838"/>
            <a:ext cx="1476375" cy="51911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作业</a:t>
            </a:r>
            <a:endParaRPr kumimoji="1" lang="en-US" altLang="zh-CN" sz="2800" b="1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614" name="Text Box 94"/>
          <p:cNvSpPr txBox="1">
            <a:spLocks noChangeArrowheads="1"/>
          </p:cNvSpPr>
          <p:nvPr/>
        </p:nvSpPr>
        <p:spPr bwMode="auto">
          <a:xfrm>
            <a:off x="1935163" y="4703764"/>
            <a:ext cx="23987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电路如图所示，试用戴维南定理简化单口</a:t>
            </a:r>
            <a:endParaRPr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07616" name="Rectangle 96"/>
          <p:cNvSpPr>
            <a:spLocks noChangeArrowheads="1"/>
          </p:cNvSpPr>
          <p:nvPr/>
        </p:nvSpPr>
        <p:spPr bwMode="auto">
          <a:xfrm>
            <a:off x="3165475" y="3008313"/>
            <a:ext cx="5189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若要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=0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，各电阻值应满足什么条件？</a:t>
            </a:r>
          </a:p>
        </p:txBody>
      </p:sp>
      <p:sp>
        <p:nvSpPr>
          <p:cNvPr id="107617" name="Text Box 97"/>
          <p:cNvSpPr txBox="1">
            <a:spLocks noChangeArrowheads="1"/>
          </p:cNvSpPr>
          <p:nvPr/>
        </p:nvSpPr>
        <p:spPr bwMode="auto">
          <a:xfrm>
            <a:off x="1935164" y="2914651"/>
            <a:ext cx="1133475" cy="519113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思考</a:t>
            </a:r>
          </a:p>
        </p:txBody>
      </p:sp>
      <p:sp>
        <p:nvSpPr>
          <p:cNvPr id="107618" name="Rectangle 98"/>
          <p:cNvSpPr>
            <a:spLocks noChangeArrowheads="1"/>
          </p:cNvSpPr>
          <p:nvPr/>
        </p:nvSpPr>
        <p:spPr bwMode="auto">
          <a:xfrm>
            <a:off x="8426450" y="2976563"/>
            <a:ext cx="2025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4</a:t>
            </a: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 = </a:t>
            </a: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9978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7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7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7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7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07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"/>
                                        <p:tgtEl>
                                          <p:spTgt spid="107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7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7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76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7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7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4" dur="500"/>
                                        <p:tgtEl>
                                          <p:spTgt spid="107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79" grpId="0" autoUpdateAnimBg="0"/>
      <p:bldP spid="107613" grpId="0" animBg="1"/>
      <p:bldP spid="107614" grpId="0"/>
      <p:bldP spid="107616" grpId="0"/>
      <p:bldP spid="107617" grpId="0" animBg="1"/>
      <p:bldP spid="1076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10" name="Text Box 38" descr="新闻纸"/>
          <p:cNvSpPr txBox="1">
            <a:spLocks noChangeArrowheads="1"/>
          </p:cNvSpPr>
          <p:nvPr/>
        </p:nvSpPr>
        <p:spPr bwMode="auto">
          <a:xfrm>
            <a:off x="3359150" y="115889"/>
            <a:ext cx="3924300" cy="58695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8F8F8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§</a:t>
            </a:r>
            <a:r>
              <a:rPr kumimoji="1" lang="en-US" altLang="zh-CN" sz="32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3.4</a:t>
            </a:r>
            <a:r>
              <a:rPr kumimoji="1" lang="en-US" altLang="zh-CN" sz="32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zh-CN" altLang="en-US" sz="32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诺顿定理</a:t>
            </a:r>
          </a:p>
        </p:txBody>
      </p:sp>
      <p:sp>
        <p:nvSpPr>
          <p:cNvPr id="105511" name="Rectangle 39"/>
          <p:cNvSpPr>
            <a:spLocks noChangeArrowheads="1"/>
          </p:cNvSpPr>
          <p:nvPr/>
        </p:nvSpPr>
        <p:spPr bwMode="auto">
          <a:xfrm>
            <a:off x="2128839" y="1528763"/>
            <a:ext cx="785812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       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含独立电源的线性电阻单口网络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，就端口特性而言，可以等效为一个电流源和电阻并联的单口网络。电流源的电流等于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单口网络从外部短路时的短路电流</a:t>
            </a:r>
            <a:r>
              <a:rPr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sc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；电阻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是单口网络内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全部独立电源为零值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时所得单口网络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的等效电阻。</a:t>
            </a:r>
          </a:p>
        </p:txBody>
      </p:sp>
      <p:sp>
        <p:nvSpPr>
          <p:cNvPr id="105512" name="Text Box 40"/>
          <p:cNvSpPr txBox="1">
            <a:spLocks noChangeArrowheads="1"/>
          </p:cNvSpPr>
          <p:nvPr/>
        </p:nvSpPr>
        <p:spPr bwMode="auto">
          <a:xfrm>
            <a:off x="1949451" y="893763"/>
            <a:ext cx="2417763" cy="519112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1.</a:t>
            </a:r>
            <a:r>
              <a:rPr kumimoji="1" lang="en-US" altLang="zh-CN" sz="28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zh-CN" altLang="en-US" sz="28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诺顿定理</a:t>
            </a:r>
            <a:endParaRPr kumimoji="1" lang="zh-CN" altLang="en-US" sz="2800" b="1" i="1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5513" name="AutoShape 41"/>
          <p:cNvSpPr>
            <a:spLocks noChangeArrowheads="1"/>
          </p:cNvSpPr>
          <p:nvPr/>
        </p:nvSpPr>
        <p:spPr bwMode="auto">
          <a:xfrm>
            <a:off x="4367214" y="1016000"/>
            <a:ext cx="1296987" cy="215900"/>
          </a:xfrm>
          <a:prstGeom prst="rightArrow">
            <a:avLst>
              <a:gd name="adj1" fmla="val 50000"/>
              <a:gd name="adj2" fmla="val 150184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grpSp>
        <p:nvGrpSpPr>
          <p:cNvPr id="105514" name="Group 42"/>
          <p:cNvGrpSpPr>
            <a:grpSpLocks/>
          </p:cNvGrpSpPr>
          <p:nvPr/>
        </p:nvGrpSpPr>
        <p:grpSpPr bwMode="auto">
          <a:xfrm>
            <a:off x="1949450" y="4044950"/>
            <a:ext cx="2319338" cy="1436688"/>
            <a:chOff x="268" y="2888"/>
            <a:chExt cx="1461" cy="905"/>
          </a:xfrm>
        </p:grpSpPr>
        <p:sp>
          <p:nvSpPr>
            <p:cNvPr id="105515" name="Text Box 43"/>
            <p:cNvSpPr txBox="1">
              <a:spLocks noChangeArrowheads="1"/>
            </p:cNvSpPr>
            <p:nvPr/>
          </p:nvSpPr>
          <p:spPr bwMode="auto">
            <a:xfrm>
              <a:off x="1116" y="2888"/>
              <a:ext cx="30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05516" name="Rectangle 44"/>
            <p:cNvSpPr>
              <a:spLocks noChangeArrowheads="1"/>
            </p:cNvSpPr>
            <p:nvPr/>
          </p:nvSpPr>
          <p:spPr bwMode="auto">
            <a:xfrm>
              <a:off x="268" y="3022"/>
              <a:ext cx="635" cy="771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66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N</a:t>
              </a:r>
            </a:p>
          </p:txBody>
        </p:sp>
        <p:sp>
          <p:nvSpPr>
            <p:cNvPr id="105517" name="Line 45"/>
            <p:cNvSpPr>
              <a:spLocks noChangeShapeType="1"/>
            </p:cNvSpPr>
            <p:nvPr/>
          </p:nvSpPr>
          <p:spPr bwMode="auto">
            <a:xfrm>
              <a:off x="912" y="3185"/>
              <a:ext cx="54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5518" name="Line 46"/>
            <p:cNvSpPr>
              <a:spLocks noChangeShapeType="1"/>
            </p:cNvSpPr>
            <p:nvPr/>
          </p:nvSpPr>
          <p:spPr bwMode="auto">
            <a:xfrm>
              <a:off x="912" y="3684"/>
              <a:ext cx="54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5519" name="Text Box 47"/>
            <p:cNvSpPr txBox="1">
              <a:spLocks noChangeArrowheads="1"/>
            </p:cNvSpPr>
            <p:nvPr/>
          </p:nvSpPr>
          <p:spPr bwMode="auto">
            <a:xfrm>
              <a:off x="1457" y="300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05520" name="Text Box 48"/>
            <p:cNvSpPr txBox="1">
              <a:spLocks noChangeArrowheads="1"/>
            </p:cNvSpPr>
            <p:nvPr/>
          </p:nvSpPr>
          <p:spPr bwMode="auto">
            <a:xfrm>
              <a:off x="1480" y="3457"/>
              <a:ext cx="1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05521" name="Text Box 49"/>
            <p:cNvSpPr txBox="1">
              <a:spLocks noChangeArrowheads="1"/>
            </p:cNvSpPr>
            <p:nvPr/>
          </p:nvSpPr>
          <p:spPr bwMode="auto">
            <a:xfrm>
              <a:off x="1411" y="3251"/>
              <a:ext cx="31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u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05522" name="Line 50"/>
            <p:cNvSpPr>
              <a:spLocks noChangeShapeType="1"/>
            </p:cNvSpPr>
            <p:nvPr/>
          </p:nvSpPr>
          <p:spPr bwMode="auto">
            <a:xfrm flipH="1">
              <a:off x="1116" y="3185"/>
              <a:ext cx="29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grpSp>
        <p:nvGrpSpPr>
          <p:cNvPr id="105523" name="Group 51"/>
          <p:cNvGrpSpPr>
            <a:grpSpLocks/>
          </p:cNvGrpSpPr>
          <p:nvPr/>
        </p:nvGrpSpPr>
        <p:grpSpPr bwMode="auto">
          <a:xfrm>
            <a:off x="7859714" y="5113338"/>
            <a:ext cx="2605087" cy="1416050"/>
            <a:chOff x="2034" y="3052"/>
            <a:chExt cx="1641" cy="771"/>
          </a:xfrm>
        </p:grpSpPr>
        <p:sp>
          <p:nvSpPr>
            <p:cNvPr id="105524" name="Rectangle 52"/>
            <p:cNvSpPr>
              <a:spLocks noChangeArrowheads="1"/>
            </p:cNvSpPr>
            <p:nvPr/>
          </p:nvSpPr>
          <p:spPr bwMode="auto">
            <a:xfrm>
              <a:off x="2034" y="3052"/>
              <a:ext cx="635" cy="771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66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N</a:t>
              </a:r>
              <a:r>
                <a:rPr lang="en-US" altLang="zh-CN" sz="2800" b="1" baseline="-250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R</a:t>
              </a:r>
            </a:p>
          </p:txBody>
        </p:sp>
        <p:sp>
          <p:nvSpPr>
            <p:cNvPr id="105525" name="Line 53"/>
            <p:cNvSpPr>
              <a:spLocks noChangeShapeType="1"/>
            </p:cNvSpPr>
            <p:nvPr/>
          </p:nvSpPr>
          <p:spPr bwMode="auto">
            <a:xfrm flipV="1">
              <a:off x="2678" y="3208"/>
              <a:ext cx="490" cy="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5526" name="Line 54"/>
            <p:cNvSpPr>
              <a:spLocks noChangeShapeType="1"/>
            </p:cNvSpPr>
            <p:nvPr/>
          </p:nvSpPr>
          <p:spPr bwMode="auto">
            <a:xfrm>
              <a:off x="2678" y="3714"/>
              <a:ext cx="490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5527" name="Text Box 55"/>
            <p:cNvSpPr txBox="1">
              <a:spLocks noChangeArrowheads="1"/>
            </p:cNvSpPr>
            <p:nvPr/>
          </p:nvSpPr>
          <p:spPr bwMode="auto">
            <a:xfrm>
              <a:off x="3312" y="3472"/>
              <a:ext cx="363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R</a:t>
              </a:r>
              <a:r>
                <a:rPr kumimoji="1" lang="en-US" altLang="zh-CN" sz="2400" b="1" i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o</a:t>
              </a:r>
              <a:endParaRPr kumimoji="1"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05528" name="Line 56"/>
            <p:cNvSpPr>
              <a:spLocks noChangeShapeType="1"/>
            </p:cNvSpPr>
            <p:nvPr/>
          </p:nvSpPr>
          <p:spPr bwMode="auto">
            <a:xfrm flipH="1">
              <a:off x="3024" y="3453"/>
              <a:ext cx="2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5529" name="Line 57"/>
            <p:cNvSpPr>
              <a:spLocks noChangeShapeType="1"/>
            </p:cNvSpPr>
            <p:nvPr/>
          </p:nvSpPr>
          <p:spPr bwMode="auto">
            <a:xfrm>
              <a:off x="3312" y="3453"/>
              <a:ext cx="0" cy="37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sp>
        <p:nvSpPr>
          <p:cNvPr id="105530" name="AutoShape 58"/>
          <p:cNvSpPr>
            <a:spLocks noChangeArrowheads="1"/>
          </p:cNvSpPr>
          <p:nvPr/>
        </p:nvSpPr>
        <p:spPr bwMode="auto">
          <a:xfrm>
            <a:off x="7126288" y="5743575"/>
            <a:ext cx="546100" cy="215900"/>
          </a:xfrm>
          <a:prstGeom prst="rightArrow">
            <a:avLst>
              <a:gd name="adj1" fmla="val 50000"/>
              <a:gd name="adj2" fmla="val 63235"/>
            </a:avLst>
          </a:prstGeom>
          <a:solidFill>
            <a:srgbClr val="FF9900"/>
          </a:solidFill>
          <a:ln w="38100">
            <a:solidFill>
              <a:srgbClr val="FFCC00"/>
            </a:solidFill>
            <a:miter lim="800000"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105531" name="AutoShape 59"/>
          <p:cNvSpPr>
            <a:spLocks noChangeArrowheads="1"/>
          </p:cNvSpPr>
          <p:nvPr/>
        </p:nvSpPr>
        <p:spPr bwMode="auto">
          <a:xfrm>
            <a:off x="7126288" y="3860800"/>
            <a:ext cx="546100" cy="215900"/>
          </a:xfrm>
          <a:prstGeom prst="rightArrow">
            <a:avLst>
              <a:gd name="adj1" fmla="val 50000"/>
              <a:gd name="adj2" fmla="val 63235"/>
            </a:avLst>
          </a:prstGeom>
          <a:solidFill>
            <a:srgbClr val="FF9900"/>
          </a:solidFill>
          <a:ln w="38100">
            <a:solidFill>
              <a:srgbClr val="FFCC00"/>
            </a:solidFill>
            <a:miter lim="800000"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graphicFrame>
        <p:nvGraphicFramePr>
          <p:cNvPr id="105532" name="Object 60"/>
          <p:cNvGraphicFramePr>
            <a:graphicFrameLocks noChangeAspect="1"/>
          </p:cNvGraphicFramePr>
          <p:nvPr/>
        </p:nvGraphicFramePr>
        <p:xfrm>
          <a:off x="4992688" y="5694363"/>
          <a:ext cx="155575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1" name="公式" r:id="rId4" imgW="711000" imgH="444240" progId="Equation.3">
                  <p:embed/>
                </p:oleObj>
              </mc:Choice>
              <mc:Fallback>
                <p:oleObj name="公式" r:id="rId4" imgW="711000" imgH="444240" progId="Equation.3">
                  <p:embed/>
                  <p:pic>
                    <p:nvPicPr>
                      <p:cNvPr id="105532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2688" y="5694363"/>
                        <a:ext cx="1555750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5560" name="Group 88"/>
          <p:cNvGrpSpPr>
            <a:grpSpLocks/>
          </p:cNvGrpSpPr>
          <p:nvPr/>
        </p:nvGrpSpPr>
        <p:grpSpPr bwMode="auto">
          <a:xfrm>
            <a:off x="4557713" y="3582989"/>
            <a:ext cx="2603500" cy="2111375"/>
            <a:chOff x="1889" y="2200"/>
            <a:chExt cx="1640" cy="1330"/>
          </a:xfrm>
        </p:grpSpPr>
        <p:sp>
          <p:nvSpPr>
            <p:cNvPr id="105534" name="Text Box 62"/>
            <p:cNvSpPr txBox="1">
              <a:spLocks noChangeArrowheads="1"/>
            </p:cNvSpPr>
            <p:nvPr/>
          </p:nvSpPr>
          <p:spPr bwMode="auto">
            <a:xfrm>
              <a:off x="3068" y="2200"/>
              <a:ext cx="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535" name="Text Box 63"/>
            <p:cNvSpPr txBox="1">
              <a:spLocks noChangeArrowheads="1"/>
            </p:cNvSpPr>
            <p:nvPr/>
          </p:nvSpPr>
          <p:spPr bwMode="auto">
            <a:xfrm>
              <a:off x="2781" y="2854"/>
              <a:ext cx="3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536" name="Text Box 64"/>
            <p:cNvSpPr txBox="1">
              <a:spLocks noChangeArrowheads="1"/>
            </p:cNvSpPr>
            <p:nvPr/>
          </p:nvSpPr>
          <p:spPr bwMode="auto">
            <a:xfrm>
              <a:off x="3196" y="2549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537" name="Text Box 65"/>
            <p:cNvSpPr txBox="1">
              <a:spLocks noChangeArrowheads="1"/>
            </p:cNvSpPr>
            <p:nvPr/>
          </p:nvSpPr>
          <p:spPr bwMode="auto">
            <a:xfrm>
              <a:off x="3241" y="2854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538" name="Text Box 66"/>
            <p:cNvSpPr txBox="1">
              <a:spLocks noChangeArrowheads="1"/>
            </p:cNvSpPr>
            <p:nvPr/>
          </p:nvSpPr>
          <p:spPr bwMode="auto">
            <a:xfrm>
              <a:off x="3241" y="3120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539" name="Text Box 67"/>
            <p:cNvSpPr txBox="1">
              <a:spLocks noChangeArrowheads="1"/>
            </p:cNvSpPr>
            <p:nvPr/>
          </p:nvSpPr>
          <p:spPr bwMode="auto">
            <a:xfrm>
              <a:off x="1889" y="2595"/>
              <a:ext cx="3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8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sc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540" name="Line 68"/>
            <p:cNvSpPr>
              <a:spLocks noChangeShapeType="1"/>
            </p:cNvSpPr>
            <p:nvPr/>
          </p:nvSpPr>
          <p:spPr bwMode="auto">
            <a:xfrm flipH="1">
              <a:off x="2999" y="2472"/>
              <a:ext cx="250" cy="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5541" name="Oval 69"/>
            <p:cNvSpPr>
              <a:spLocks noChangeArrowheads="1"/>
            </p:cNvSpPr>
            <p:nvPr/>
          </p:nvSpPr>
          <p:spPr bwMode="auto">
            <a:xfrm>
              <a:off x="3272" y="2527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5542" name="Oval 70"/>
            <p:cNvSpPr>
              <a:spLocks noChangeArrowheads="1"/>
            </p:cNvSpPr>
            <p:nvPr/>
          </p:nvSpPr>
          <p:spPr bwMode="auto">
            <a:xfrm>
              <a:off x="3274" y="3462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5543" name="Line 71"/>
            <p:cNvSpPr>
              <a:spLocks noChangeShapeType="1"/>
            </p:cNvSpPr>
            <p:nvPr/>
          </p:nvSpPr>
          <p:spPr bwMode="auto">
            <a:xfrm>
              <a:off x="2237" y="3496"/>
              <a:ext cx="1037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5544" name="Line 72"/>
            <p:cNvSpPr>
              <a:spLocks noChangeShapeType="1"/>
            </p:cNvSpPr>
            <p:nvPr/>
          </p:nvSpPr>
          <p:spPr bwMode="auto">
            <a:xfrm>
              <a:off x="2230" y="2561"/>
              <a:ext cx="1042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5545" name="Line 73"/>
            <p:cNvSpPr>
              <a:spLocks noChangeShapeType="1"/>
            </p:cNvSpPr>
            <p:nvPr/>
          </p:nvSpPr>
          <p:spPr bwMode="auto">
            <a:xfrm>
              <a:off x="2230" y="2559"/>
              <a:ext cx="0" cy="93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pSp>
          <p:nvGrpSpPr>
            <p:cNvPr id="105546" name="Group 74"/>
            <p:cNvGrpSpPr>
              <a:grpSpLocks/>
            </p:cNvGrpSpPr>
            <p:nvPr/>
          </p:nvGrpSpPr>
          <p:grpSpPr bwMode="auto">
            <a:xfrm>
              <a:off x="2086" y="2935"/>
              <a:ext cx="291" cy="276"/>
              <a:chOff x="2304" y="2310"/>
              <a:chExt cx="291" cy="276"/>
            </a:xfrm>
          </p:grpSpPr>
          <p:sp>
            <p:nvSpPr>
              <p:cNvPr id="105547" name="Oval 75"/>
              <p:cNvSpPr>
                <a:spLocks noChangeArrowheads="1"/>
              </p:cNvSpPr>
              <p:nvPr/>
            </p:nvSpPr>
            <p:spPr bwMode="auto">
              <a:xfrm>
                <a:off x="2304" y="2310"/>
                <a:ext cx="291" cy="276"/>
              </a:xfrm>
              <a:prstGeom prst="ellipse">
                <a:avLst/>
              </a:prstGeom>
              <a:solidFill>
                <a:srgbClr val="66CCFF"/>
              </a:solid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5548" name="Line 76"/>
              <p:cNvSpPr>
                <a:spLocks noChangeShapeType="1"/>
              </p:cNvSpPr>
              <p:nvPr/>
            </p:nvSpPr>
            <p:spPr bwMode="auto">
              <a:xfrm>
                <a:off x="2304" y="244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</p:grpSp>
        <p:sp>
          <p:nvSpPr>
            <p:cNvPr id="105549" name="Line 77"/>
            <p:cNvSpPr>
              <a:spLocks noChangeShapeType="1"/>
            </p:cNvSpPr>
            <p:nvPr/>
          </p:nvSpPr>
          <p:spPr bwMode="auto">
            <a:xfrm>
              <a:off x="2731" y="2561"/>
              <a:ext cx="0" cy="93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5550" name="Rectangle 78"/>
            <p:cNvSpPr>
              <a:spLocks noChangeArrowheads="1"/>
            </p:cNvSpPr>
            <p:nvPr/>
          </p:nvSpPr>
          <p:spPr bwMode="auto">
            <a:xfrm>
              <a:off x="2685" y="2855"/>
              <a:ext cx="94" cy="330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5551" name="Line 79"/>
            <p:cNvSpPr>
              <a:spLocks noChangeShapeType="1"/>
            </p:cNvSpPr>
            <p:nvPr/>
          </p:nvSpPr>
          <p:spPr bwMode="auto">
            <a:xfrm rot="-5400000">
              <a:off x="2094" y="2777"/>
              <a:ext cx="272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sp>
        <p:nvSpPr>
          <p:cNvPr id="105559" name="AutoShape 87"/>
          <p:cNvSpPr>
            <a:spLocks noChangeArrowheads="1"/>
          </p:cNvSpPr>
          <p:nvPr/>
        </p:nvSpPr>
        <p:spPr bwMode="auto">
          <a:xfrm>
            <a:off x="4191000" y="4826000"/>
            <a:ext cx="546100" cy="215900"/>
          </a:xfrm>
          <a:prstGeom prst="rightArrow">
            <a:avLst>
              <a:gd name="adj1" fmla="val 50000"/>
              <a:gd name="adj2" fmla="val 63235"/>
            </a:avLst>
          </a:prstGeom>
          <a:solidFill>
            <a:srgbClr val="FF9900"/>
          </a:solidFill>
          <a:ln w="38100">
            <a:solidFill>
              <a:srgbClr val="FFCC00"/>
            </a:solidFill>
            <a:miter lim="800000"/>
            <a:headEnd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grpSp>
        <p:nvGrpSpPr>
          <p:cNvPr id="105561" name="Group 89"/>
          <p:cNvGrpSpPr>
            <a:grpSpLocks/>
          </p:cNvGrpSpPr>
          <p:nvPr/>
        </p:nvGrpSpPr>
        <p:grpSpPr bwMode="auto">
          <a:xfrm>
            <a:off x="7859714" y="3382964"/>
            <a:ext cx="2376487" cy="1385887"/>
            <a:chOff x="3991" y="2131"/>
            <a:chExt cx="1497" cy="873"/>
          </a:xfrm>
        </p:grpSpPr>
        <p:sp>
          <p:nvSpPr>
            <p:cNvPr id="105562" name="Line 90"/>
            <p:cNvSpPr>
              <a:spLocks noChangeShapeType="1"/>
            </p:cNvSpPr>
            <p:nvPr/>
          </p:nvSpPr>
          <p:spPr bwMode="auto">
            <a:xfrm>
              <a:off x="4656" y="2868"/>
              <a:ext cx="367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5563" name="Rectangle 91"/>
            <p:cNvSpPr>
              <a:spLocks noChangeArrowheads="1"/>
            </p:cNvSpPr>
            <p:nvPr/>
          </p:nvSpPr>
          <p:spPr bwMode="auto">
            <a:xfrm>
              <a:off x="3991" y="2131"/>
              <a:ext cx="665" cy="873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66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N</a:t>
              </a:r>
            </a:p>
          </p:txBody>
        </p:sp>
        <p:sp>
          <p:nvSpPr>
            <p:cNvPr id="105564" name="Line 92"/>
            <p:cNvSpPr>
              <a:spLocks noChangeShapeType="1"/>
            </p:cNvSpPr>
            <p:nvPr/>
          </p:nvSpPr>
          <p:spPr bwMode="auto">
            <a:xfrm>
              <a:off x="4656" y="2286"/>
              <a:ext cx="367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5565" name="Text Box 93"/>
            <p:cNvSpPr txBox="1">
              <a:spLocks noChangeArrowheads="1"/>
            </p:cNvSpPr>
            <p:nvPr/>
          </p:nvSpPr>
          <p:spPr bwMode="auto">
            <a:xfrm>
              <a:off x="5132" y="2382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400" b="1" i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sc</a:t>
              </a:r>
              <a:endParaRPr kumimoji="1"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05566" name="Freeform 94"/>
            <p:cNvSpPr>
              <a:spLocks/>
            </p:cNvSpPr>
            <p:nvPr/>
          </p:nvSpPr>
          <p:spPr bwMode="auto">
            <a:xfrm>
              <a:off x="5013" y="2286"/>
              <a:ext cx="136" cy="590"/>
            </a:xfrm>
            <a:custGeom>
              <a:avLst/>
              <a:gdLst>
                <a:gd name="T0" fmla="*/ 0 w 129"/>
                <a:gd name="T1" fmla="*/ 0 h 521"/>
                <a:gd name="T2" fmla="*/ 129 w 129"/>
                <a:gd name="T3" fmla="*/ 248 h 521"/>
                <a:gd name="T4" fmla="*/ 0 w 129"/>
                <a:gd name="T5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521">
                  <a:moveTo>
                    <a:pt x="0" y="0"/>
                  </a:moveTo>
                  <a:cubicBezTo>
                    <a:pt x="21" y="41"/>
                    <a:pt x="129" y="161"/>
                    <a:pt x="129" y="248"/>
                  </a:cubicBezTo>
                  <a:cubicBezTo>
                    <a:pt x="129" y="335"/>
                    <a:pt x="27" y="464"/>
                    <a:pt x="0" y="521"/>
                  </a:cubicBezTo>
                </a:path>
              </a:pathLst>
            </a:custGeom>
            <a:noFill/>
            <a:ln w="38100" cap="flat" cmpd="sng">
              <a:solidFill>
                <a:srgbClr val="00FF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5567" name="Freeform 95"/>
            <p:cNvSpPr>
              <a:spLocks/>
            </p:cNvSpPr>
            <p:nvPr/>
          </p:nvSpPr>
          <p:spPr bwMode="auto">
            <a:xfrm>
              <a:off x="5109" y="2434"/>
              <a:ext cx="36" cy="228"/>
            </a:xfrm>
            <a:custGeom>
              <a:avLst/>
              <a:gdLst>
                <a:gd name="T0" fmla="*/ 0 w 35"/>
                <a:gd name="T1" fmla="*/ 0 h 201"/>
                <a:gd name="T2" fmla="*/ 30 w 35"/>
                <a:gd name="T3" fmla="*/ 70 h 201"/>
                <a:gd name="T4" fmla="*/ 32 w 35"/>
                <a:gd name="T5" fmla="*/ 135 h 201"/>
                <a:gd name="T6" fmla="*/ 26 w 35"/>
                <a:gd name="T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01">
                  <a:moveTo>
                    <a:pt x="0" y="0"/>
                  </a:moveTo>
                  <a:cubicBezTo>
                    <a:pt x="5" y="12"/>
                    <a:pt x="25" y="48"/>
                    <a:pt x="30" y="70"/>
                  </a:cubicBezTo>
                  <a:cubicBezTo>
                    <a:pt x="35" y="92"/>
                    <a:pt x="33" y="113"/>
                    <a:pt x="32" y="135"/>
                  </a:cubicBezTo>
                  <a:cubicBezTo>
                    <a:pt x="31" y="157"/>
                    <a:pt x="27" y="187"/>
                    <a:pt x="26" y="201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5568" name="Text Box 96"/>
            <p:cNvSpPr txBox="1">
              <a:spLocks noChangeArrowheads="1"/>
            </p:cNvSpPr>
            <p:nvPr/>
          </p:nvSpPr>
          <p:spPr bwMode="auto">
            <a:xfrm>
              <a:off x="4762" y="2205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05569" name="Text Box 97"/>
            <p:cNvSpPr txBox="1">
              <a:spLocks noChangeArrowheads="1"/>
            </p:cNvSpPr>
            <p:nvPr/>
          </p:nvSpPr>
          <p:spPr bwMode="auto">
            <a:xfrm>
              <a:off x="4778" y="2491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05570" name="Rectangle 98"/>
            <p:cNvSpPr>
              <a:spLocks noChangeArrowheads="1"/>
            </p:cNvSpPr>
            <p:nvPr/>
          </p:nvSpPr>
          <p:spPr bwMode="auto">
            <a:xfrm>
              <a:off x="4782" y="2377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33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5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105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1055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105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105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5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5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5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0"/>
                                        <p:tgtEl>
                                          <p:spTgt spid="105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5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5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5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510" grpId="0"/>
      <p:bldP spid="105511" grpId="0"/>
      <p:bldP spid="105512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38" name="Text Box 94"/>
          <p:cNvSpPr txBox="1">
            <a:spLocks noChangeArrowheads="1"/>
          </p:cNvSpPr>
          <p:nvPr/>
        </p:nvSpPr>
        <p:spPr bwMode="auto">
          <a:xfrm>
            <a:off x="1963738" y="198438"/>
            <a:ext cx="863600" cy="51911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8640" name="Text Box 96"/>
          <p:cNvSpPr txBox="1">
            <a:spLocks noChangeArrowheads="1"/>
          </p:cNvSpPr>
          <p:nvPr/>
        </p:nvSpPr>
        <p:spPr bwMode="auto">
          <a:xfrm>
            <a:off x="6743701" y="1298575"/>
            <a:ext cx="3101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求短路电流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sc</a:t>
            </a:r>
          </a:p>
        </p:txBody>
      </p:sp>
      <p:sp>
        <p:nvSpPr>
          <p:cNvPr id="108641" name="Text Box 97"/>
          <p:cNvSpPr txBox="1">
            <a:spLocks noChangeArrowheads="1"/>
          </p:cNvSpPr>
          <p:nvPr/>
        </p:nvSpPr>
        <p:spPr bwMode="auto">
          <a:xfrm>
            <a:off x="6743701" y="690563"/>
            <a:ext cx="576263" cy="51911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解</a:t>
            </a:r>
          </a:p>
        </p:txBody>
      </p:sp>
      <p:grpSp>
        <p:nvGrpSpPr>
          <p:cNvPr id="108642" name="Group 98"/>
          <p:cNvGrpSpPr>
            <a:grpSpLocks/>
          </p:cNvGrpSpPr>
          <p:nvPr/>
        </p:nvGrpSpPr>
        <p:grpSpPr bwMode="auto">
          <a:xfrm>
            <a:off x="2397125" y="717551"/>
            <a:ext cx="3168650" cy="2074863"/>
            <a:chOff x="486" y="557"/>
            <a:chExt cx="1996" cy="1307"/>
          </a:xfrm>
        </p:grpSpPr>
        <p:sp>
          <p:nvSpPr>
            <p:cNvPr id="108643" name="Text Box 99"/>
            <p:cNvSpPr txBox="1">
              <a:spLocks noChangeArrowheads="1"/>
            </p:cNvSpPr>
            <p:nvPr/>
          </p:nvSpPr>
          <p:spPr bwMode="auto">
            <a:xfrm>
              <a:off x="569" y="907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08644" name="Text Box 100"/>
            <p:cNvSpPr txBox="1">
              <a:spLocks noChangeArrowheads="1"/>
            </p:cNvSpPr>
            <p:nvPr/>
          </p:nvSpPr>
          <p:spPr bwMode="auto">
            <a:xfrm>
              <a:off x="592" y="1337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08645" name="Oval 101"/>
            <p:cNvSpPr>
              <a:spLocks noChangeArrowheads="1"/>
            </p:cNvSpPr>
            <p:nvPr/>
          </p:nvSpPr>
          <p:spPr bwMode="auto">
            <a:xfrm>
              <a:off x="838" y="1202"/>
              <a:ext cx="302" cy="298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46" name="Line 102"/>
            <p:cNvSpPr>
              <a:spLocks noChangeShapeType="1"/>
            </p:cNvSpPr>
            <p:nvPr/>
          </p:nvSpPr>
          <p:spPr bwMode="auto">
            <a:xfrm>
              <a:off x="1960" y="902"/>
              <a:ext cx="0" cy="93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47" name="Line 103"/>
            <p:cNvSpPr>
              <a:spLocks noChangeShapeType="1"/>
            </p:cNvSpPr>
            <p:nvPr/>
          </p:nvSpPr>
          <p:spPr bwMode="auto">
            <a:xfrm>
              <a:off x="985" y="901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48" name="Line 104"/>
            <p:cNvSpPr>
              <a:spLocks noChangeShapeType="1"/>
            </p:cNvSpPr>
            <p:nvPr/>
          </p:nvSpPr>
          <p:spPr bwMode="auto">
            <a:xfrm flipV="1">
              <a:off x="985" y="901"/>
              <a:ext cx="1441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49" name="Line 105"/>
            <p:cNvSpPr>
              <a:spLocks noChangeShapeType="1"/>
            </p:cNvSpPr>
            <p:nvPr/>
          </p:nvSpPr>
          <p:spPr bwMode="auto">
            <a:xfrm flipV="1">
              <a:off x="985" y="1835"/>
              <a:ext cx="1441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50" name="Rectangle 106"/>
            <p:cNvSpPr>
              <a:spLocks noChangeArrowheads="1"/>
            </p:cNvSpPr>
            <p:nvPr/>
          </p:nvSpPr>
          <p:spPr bwMode="auto">
            <a:xfrm>
              <a:off x="1225" y="845"/>
              <a:ext cx="339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51" name="Text Box 107"/>
            <p:cNvSpPr txBox="1">
              <a:spLocks noChangeArrowheads="1"/>
            </p:cNvSpPr>
            <p:nvPr/>
          </p:nvSpPr>
          <p:spPr bwMode="auto">
            <a:xfrm>
              <a:off x="1178" y="557"/>
              <a:ext cx="4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8652" name="Text Box 108"/>
            <p:cNvSpPr txBox="1">
              <a:spLocks noChangeArrowheads="1"/>
            </p:cNvSpPr>
            <p:nvPr/>
          </p:nvSpPr>
          <p:spPr bwMode="auto">
            <a:xfrm>
              <a:off x="486" y="1234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653" name="Rectangle 109"/>
            <p:cNvSpPr>
              <a:spLocks noChangeArrowheads="1"/>
            </p:cNvSpPr>
            <p:nvPr/>
          </p:nvSpPr>
          <p:spPr bwMode="auto">
            <a:xfrm>
              <a:off x="1905" y="1215"/>
              <a:ext cx="110" cy="30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54" name="Oval 110"/>
            <p:cNvSpPr>
              <a:spLocks noChangeArrowheads="1"/>
            </p:cNvSpPr>
            <p:nvPr/>
          </p:nvSpPr>
          <p:spPr bwMode="auto">
            <a:xfrm>
              <a:off x="2426" y="878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55" name="Oval 111"/>
            <p:cNvSpPr>
              <a:spLocks noChangeArrowheads="1"/>
            </p:cNvSpPr>
            <p:nvPr/>
          </p:nvSpPr>
          <p:spPr bwMode="auto">
            <a:xfrm>
              <a:off x="2426" y="1806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56" name="Text Box 112"/>
            <p:cNvSpPr txBox="1">
              <a:spLocks noChangeArrowheads="1"/>
            </p:cNvSpPr>
            <p:nvPr/>
          </p:nvSpPr>
          <p:spPr bwMode="auto">
            <a:xfrm>
              <a:off x="1552" y="1234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</p:grpSp>
      <p:grpSp>
        <p:nvGrpSpPr>
          <p:cNvPr id="108682" name="Group 138"/>
          <p:cNvGrpSpPr>
            <a:grpSpLocks/>
          </p:cNvGrpSpPr>
          <p:nvPr/>
        </p:nvGrpSpPr>
        <p:grpSpPr bwMode="auto">
          <a:xfrm>
            <a:off x="2697164" y="3686176"/>
            <a:ext cx="2200275" cy="2074863"/>
            <a:chOff x="1156" y="2127"/>
            <a:chExt cx="1386" cy="1307"/>
          </a:xfrm>
        </p:grpSpPr>
        <p:sp>
          <p:nvSpPr>
            <p:cNvPr id="108661" name="Line 117"/>
            <p:cNvSpPr>
              <a:spLocks noChangeShapeType="1"/>
            </p:cNvSpPr>
            <p:nvPr/>
          </p:nvSpPr>
          <p:spPr bwMode="auto">
            <a:xfrm>
              <a:off x="2020" y="2472"/>
              <a:ext cx="0" cy="93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62" name="Line 118"/>
            <p:cNvSpPr>
              <a:spLocks noChangeShapeType="1"/>
            </p:cNvSpPr>
            <p:nvPr/>
          </p:nvSpPr>
          <p:spPr bwMode="auto">
            <a:xfrm>
              <a:off x="1156" y="2471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63" name="Line 119"/>
            <p:cNvSpPr>
              <a:spLocks noChangeShapeType="1"/>
            </p:cNvSpPr>
            <p:nvPr/>
          </p:nvSpPr>
          <p:spPr bwMode="auto">
            <a:xfrm flipV="1">
              <a:off x="1156" y="2471"/>
              <a:ext cx="1330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64" name="Line 120"/>
            <p:cNvSpPr>
              <a:spLocks noChangeShapeType="1"/>
            </p:cNvSpPr>
            <p:nvPr/>
          </p:nvSpPr>
          <p:spPr bwMode="auto">
            <a:xfrm flipV="1">
              <a:off x="1156" y="3405"/>
              <a:ext cx="1330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65" name="Rectangle 121"/>
            <p:cNvSpPr>
              <a:spLocks noChangeArrowheads="1"/>
            </p:cNvSpPr>
            <p:nvPr/>
          </p:nvSpPr>
          <p:spPr bwMode="auto">
            <a:xfrm>
              <a:off x="1396" y="2415"/>
              <a:ext cx="339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66" name="Text Box 122"/>
            <p:cNvSpPr txBox="1">
              <a:spLocks noChangeArrowheads="1"/>
            </p:cNvSpPr>
            <p:nvPr/>
          </p:nvSpPr>
          <p:spPr bwMode="auto">
            <a:xfrm>
              <a:off x="1238" y="2127"/>
              <a:ext cx="4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8668" name="Rectangle 124"/>
            <p:cNvSpPr>
              <a:spLocks noChangeArrowheads="1"/>
            </p:cNvSpPr>
            <p:nvPr/>
          </p:nvSpPr>
          <p:spPr bwMode="auto">
            <a:xfrm>
              <a:off x="1965" y="2785"/>
              <a:ext cx="110" cy="30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69" name="Oval 125"/>
            <p:cNvSpPr>
              <a:spLocks noChangeArrowheads="1"/>
            </p:cNvSpPr>
            <p:nvPr/>
          </p:nvSpPr>
          <p:spPr bwMode="auto">
            <a:xfrm>
              <a:off x="2486" y="2448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70" name="Oval 126"/>
            <p:cNvSpPr>
              <a:spLocks noChangeArrowheads="1"/>
            </p:cNvSpPr>
            <p:nvPr/>
          </p:nvSpPr>
          <p:spPr bwMode="auto">
            <a:xfrm>
              <a:off x="2486" y="3376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71" name="Text Box 127"/>
            <p:cNvSpPr txBox="1">
              <a:spLocks noChangeArrowheads="1"/>
            </p:cNvSpPr>
            <p:nvPr/>
          </p:nvSpPr>
          <p:spPr bwMode="auto">
            <a:xfrm>
              <a:off x="1612" y="2804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</p:grpSp>
      <p:grpSp>
        <p:nvGrpSpPr>
          <p:cNvPr id="108680" name="Group 136"/>
          <p:cNvGrpSpPr>
            <a:grpSpLocks/>
          </p:cNvGrpSpPr>
          <p:nvPr/>
        </p:nvGrpSpPr>
        <p:grpSpPr bwMode="auto">
          <a:xfrm>
            <a:off x="5565776" y="1312864"/>
            <a:ext cx="714375" cy="1387475"/>
            <a:chOff x="2542" y="2502"/>
            <a:chExt cx="450" cy="874"/>
          </a:xfrm>
        </p:grpSpPr>
        <p:sp>
          <p:nvSpPr>
            <p:cNvPr id="108676" name="Text Box 132"/>
            <p:cNvSpPr txBox="1">
              <a:spLocks noChangeArrowheads="1"/>
            </p:cNvSpPr>
            <p:nvPr/>
          </p:nvSpPr>
          <p:spPr bwMode="auto">
            <a:xfrm>
              <a:off x="2652" y="2804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400" b="1" i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sc</a:t>
              </a:r>
              <a:endParaRPr kumimoji="1"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08677" name="Freeform 133"/>
            <p:cNvSpPr>
              <a:spLocks/>
            </p:cNvSpPr>
            <p:nvPr/>
          </p:nvSpPr>
          <p:spPr bwMode="auto">
            <a:xfrm>
              <a:off x="2542" y="2502"/>
              <a:ext cx="129" cy="874"/>
            </a:xfrm>
            <a:custGeom>
              <a:avLst/>
              <a:gdLst>
                <a:gd name="T0" fmla="*/ 0 w 129"/>
                <a:gd name="T1" fmla="*/ 0 h 521"/>
                <a:gd name="T2" fmla="*/ 129 w 129"/>
                <a:gd name="T3" fmla="*/ 248 h 521"/>
                <a:gd name="T4" fmla="*/ 0 w 129"/>
                <a:gd name="T5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521">
                  <a:moveTo>
                    <a:pt x="0" y="0"/>
                  </a:moveTo>
                  <a:cubicBezTo>
                    <a:pt x="21" y="41"/>
                    <a:pt x="129" y="161"/>
                    <a:pt x="129" y="248"/>
                  </a:cubicBezTo>
                  <a:cubicBezTo>
                    <a:pt x="129" y="335"/>
                    <a:pt x="27" y="464"/>
                    <a:pt x="0" y="521"/>
                  </a:cubicBezTo>
                </a:path>
              </a:pathLst>
            </a:custGeom>
            <a:noFill/>
            <a:ln w="38100" cap="flat" cmpd="sng">
              <a:solidFill>
                <a:srgbClr val="00FF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78" name="Freeform 134"/>
            <p:cNvSpPr>
              <a:spLocks/>
            </p:cNvSpPr>
            <p:nvPr/>
          </p:nvSpPr>
          <p:spPr bwMode="auto">
            <a:xfrm>
              <a:off x="2652" y="2808"/>
              <a:ext cx="19" cy="194"/>
            </a:xfrm>
            <a:custGeom>
              <a:avLst/>
              <a:gdLst>
                <a:gd name="T0" fmla="*/ 0 w 19"/>
                <a:gd name="T1" fmla="*/ 0 h 194"/>
                <a:gd name="T2" fmla="*/ 15 w 19"/>
                <a:gd name="T3" fmla="*/ 51 h 194"/>
                <a:gd name="T4" fmla="*/ 19 w 19"/>
                <a:gd name="T5" fmla="*/ 128 h 194"/>
                <a:gd name="T6" fmla="*/ 13 w 19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94">
                  <a:moveTo>
                    <a:pt x="0" y="0"/>
                  </a:moveTo>
                  <a:cubicBezTo>
                    <a:pt x="2" y="8"/>
                    <a:pt x="12" y="30"/>
                    <a:pt x="15" y="51"/>
                  </a:cubicBezTo>
                  <a:cubicBezTo>
                    <a:pt x="18" y="72"/>
                    <a:pt x="19" y="104"/>
                    <a:pt x="19" y="128"/>
                  </a:cubicBezTo>
                  <a:cubicBezTo>
                    <a:pt x="19" y="152"/>
                    <a:pt x="14" y="180"/>
                    <a:pt x="13" y="194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sp>
        <p:nvSpPr>
          <p:cNvPr id="108681" name="Text Box 137"/>
          <p:cNvSpPr txBox="1">
            <a:spLocks noChangeArrowheads="1"/>
          </p:cNvSpPr>
          <p:nvPr/>
        </p:nvSpPr>
        <p:spPr bwMode="auto">
          <a:xfrm>
            <a:off x="2117726" y="3176588"/>
            <a:ext cx="3243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求等效电阻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</a:p>
        </p:txBody>
      </p:sp>
      <p:graphicFrame>
        <p:nvGraphicFramePr>
          <p:cNvPr id="108683" name="Object 139"/>
          <p:cNvGraphicFramePr>
            <a:graphicFrameLocks noChangeAspect="1"/>
          </p:cNvGraphicFramePr>
          <p:nvPr/>
        </p:nvGraphicFramePr>
        <p:xfrm>
          <a:off x="7319963" y="1755775"/>
          <a:ext cx="185261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5" name="公式" r:id="rId3" imgW="799920" imgH="406080" progId="Equation.3">
                  <p:embed/>
                </p:oleObj>
              </mc:Choice>
              <mc:Fallback>
                <p:oleObj name="公式" r:id="rId3" imgW="799920" imgH="406080" progId="Equation.3">
                  <p:embed/>
                  <p:pic>
                    <p:nvPicPr>
                      <p:cNvPr id="108683" name="Object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9963" y="1755775"/>
                        <a:ext cx="185261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684" name="Object 140"/>
          <p:cNvGraphicFramePr>
            <a:graphicFrameLocks noChangeAspect="1"/>
          </p:cNvGraphicFramePr>
          <p:nvPr/>
        </p:nvGraphicFramePr>
        <p:xfrm>
          <a:off x="2566989" y="6040438"/>
          <a:ext cx="2352675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6" name="公式" r:id="rId5" imgW="1015920" imgH="228600" progId="Equation.3">
                  <p:embed/>
                </p:oleObj>
              </mc:Choice>
              <mc:Fallback>
                <p:oleObj name="公式" r:id="rId5" imgW="1015920" imgH="228600" progId="Equation.3">
                  <p:embed/>
                  <p:pic>
                    <p:nvPicPr>
                      <p:cNvPr id="108684" name="Object 1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989" y="6040438"/>
                        <a:ext cx="2352675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685" name="Text Box 141"/>
          <p:cNvSpPr txBox="1">
            <a:spLocks noChangeArrowheads="1"/>
          </p:cNvSpPr>
          <p:nvPr/>
        </p:nvSpPr>
        <p:spPr bwMode="auto">
          <a:xfrm>
            <a:off x="5792788" y="3228975"/>
            <a:ext cx="4392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画出诺顿等效电路</a:t>
            </a:r>
          </a:p>
        </p:txBody>
      </p:sp>
      <p:graphicFrame>
        <p:nvGraphicFramePr>
          <p:cNvPr id="108686" name="Object 142"/>
          <p:cNvGraphicFramePr>
            <a:graphicFrameLocks noChangeAspect="1"/>
          </p:cNvGraphicFramePr>
          <p:nvPr/>
        </p:nvGraphicFramePr>
        <p:xfrm>
          <a:off x="8905876" y="4643438"/>
          <a:ext cx="1279525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7" name="公式" r:id="rId7" imgW="583920" imgH="406080" progId="Equation.3">
                  <p:embed/>
                </p:oleObj>
              </mc:Choice>
              <mc:Fallback>
                <p:oleObj name="公式" r:id="rId7" imgW="583920" imgH="406080" progId="Equation.3">
                  <p:embed/>
                  <p:pic>
                    <p:nvPicPr>
                      <p:cNvPr id="108686" name="Object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76" y="4643438"/>
                        <a:ext cx="1279525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8706" name="Group 162"/>
          <p:cNvGrpSpPr>
            <a:grpSpLocks/>
          </p:cNvGrpSpPr>
          <p:nvPr/>
        </p:nvGrpSpPr>
        <p:grpSpPr bwMode="auto">
          <a:xfrm>
            <a:off x="5992813" y="3933825"/>
            <a:ext cx="2652712" cy="2020888"/>
            <a:chOff x="3396" y="2724"/>
            <a:chExt cx="1671" cy="1273"/>
          </a:xfrm>
        </p:grpSpPr>
        <p:sp>
          <p:nvSpPr>
            <p:cNvPr id="108688" name="Line 144"/>
            <p:cNvSpPr>
              <a:spLocks noChangeShapeType="1"/>
            </p:cNvSpPr>
            <p:nvPr/>
          </p:nvSpPr>
          <p:spPr bwMode="auto">
            <a:xfrm>
              <a:off x="4382" y="3035"/>
              <a:ext cx="0" cy="93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89" name="Line 145"/>
            <p:cNvSpPr>
              <a:spLocks noChangeShapeType="1"/>
            </p:cNvSpPr>
            <p:nvPr/>
          </p:nvSpPr>
          <p:spPr bwMode="auto">
            <a:xfrm>
              <a:off x="3765" y="3034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90" name="Line 146"/>
            <p:cNvSpPr>
              <a:spLocks noChangeShapeType="1"/>
            </p:cNvSpPr>
            <p:nvPr/>
          </p:nvSpPr>
          <p:spPr bwMode="auto">
            <a:xfrm flipV="1">
              <a:off x="3765" y="3034"/>
              <a:ext cx="1083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91" name="Line 147"/>
            <p:cNvSpPr>
              <a:spLocks noChangeShapeType="1"/>
            </p:cNvSpPr>
            <p:nvPr/>
          </p:nvSpPr>
          <p:spPr bwMode="auto">
            <a:xfrm flipV="1">
              <a:off x="3765" y="3968"/>
              <a:ext cx="1083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93" name="Text Box 149"/>
            <p:cNvSpPr txBox="1">
              <a:spLocks noChangeArrowheads="1"/>
            </p:cNvSpPr>
            <p:nvPr/>
          </p:nvSpPr>
          <p:spPr bwMode="auto">
            <a:xfrm>
              <a:off x="3396" y="3079"/>
              <a:ext cx="4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694" name="Rectangle 150"/>
            <p:cNvSpPr>
              <a:spLocks noChangeArrowheads="1"/>
            </p:cNvSpPr>
            <p:nvPr/>
          </p:nvSpPr>
          <p:spPr bwMode="auto">
            <a:xfrm>
              <a:off x="4327" y="3348"/>
              <a:ext cx="110" cy="30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95" name="Oval 151"/>
            <p:cNvSpPr>
              <a:spLocks noChangeArrowheads="1"/>
            </p:cNvSpPr>
            <p:nvPr/>
          </p:nvSpPr>
          <p:spPr bwMode="auto">
            <a:xfrm>
              <a:off x="4848" y="3011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96" name="Oval 152"/>
            <p:cNvSpPr>
              <a:spLocks noChangeArrowheads="1"/>
            </p:cNvSpPr>
            <p:nvPr/>
          </p:nvSpPr>
          <p:spPr bwMode="auto">
            <a:xfrm>
              <a:off x="4848" y="3939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97" name="Text Box 153"/>
            <p:cNvSpPr txBox="1">
              <a:spLocks noChangeArrowheads="1"/>
            </p:cNvSpPr>
            <p:nvPr/>
          </p:nvSpPr>
          <p:spPr bwMode="auto">
            <a:xfrm>
              <a:off x="3974" y="336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8698" name="Oval 154"/>
            <p:cNvSpPr>
              <a:spLocks noChangeArrowheads="1"/>
            </p:cNvSpPr>
            <p:nvPr/>
          </p:nvSpPr>
          <p:spPr bwMode="auto">
            <a:xfrm>
              <a:off x="3606" y="3342"/>
              <a:ext cx="318" cy="313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699" name="Line 155"/>
            <p:cNvSpPr>
              <a:spLocks noChangeShapeType="1"/>
            </p:cNvSpPr>
            <p:nvPr/>
          </p:nvSpPr>
          <p:spPr bwMode="auto">
            <a:xfrm>
              <a:off x="3606" y="3501"/>
              <a:ext cx="31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700" name="Line 156"/>
            <p:cNvSpPr>
              <a:spLocks noChangeShapeType="1"/>
            </p:cNvSpPr>
            <p:nvPr/>
          </p:nvSpPr>
          <p:spPr bwMode="auto">
            <a:xfrm flipV="1">
              <a:off x="3765" y="3135"/>
              <a:ext cx="0" cy="20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701" name="Line 157"/>
            <p:cNvSpPr>
              <a:spLocks noChangeShapeType="1"/>
            </p:cNvSpPr>
            <p:nvPr/>
          </p:nvSpPr>
          <p:spPr bwMode="auto">
            <a:xfrm flipH="1">
              <a:off x="4558" y="3034"/>
              <a:ext cx="26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8702" name="Text Box 158"/>
            <p:cNvSpPr txBox="1">
              <a:spLocks noChangeArrowheads="1"/>
            </p:cNvSpPr>
            <p:nvPr/>
          </p:nvSpPr>
          <p:spPr bwMode="auto">
            <a:xfrm>
              <a:off x="4740" y="2980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703" name="Text Box 159"/>
            <p:cNvSpPr txBox="1">
              <a:spLocks noChangeArrowheads="1"/>
            </p:cNvSpPr>
            <p:nvPr/>
          </p:nvSpPr>
          <p:spPr bwMode="auto">
            <a:xfrm>
              <a:off x="4740" y="3326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704" name="Text Box 160"/>
            <p:cNvSpPr txBox="1">
              <a:spLocks noChangeArrowheads="1"/>
            </p:cNvSpPr>
            <p:nvPr/>
          </p:nvSpPr>
          <p:spPr bwMode="auto">
            <a:xfrm>
              <a:off x="4740" y="3571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705" name="Text Box 161"/>
            <p:cNvSpPr txBox="1">
              <a:spLocks noChangeArrowheads="1"/>
            </p:cNvSpPr>
            <p:nvPr/>
          </p:nvSpPr>
          <p:spPr bwMode="auto">
            <a:xfrm>
              <a:off x="4654" y="2724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8707" name="Text Box 163"/>
          <p:cNvSpPr txBox="1">
            <a:spLocks noChangeArrowheads="1"/>
          </p:cNvSpPr>
          <p:nvPr/>
        </p:nvSpPr>
        <p:spPr bwMode="auto">
          <a:xfrm>
            <a:off x="3171826" y="233363"/>
            <a:ext cx="2568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简化成诺顿电路</a:t>
            </a:r>
            <a:endParaRPr kumimoji="1" lang="zh-CN" altLang="en-US" sz="2400" b="1" i="1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584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86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6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8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8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8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8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8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8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8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8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8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8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8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8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8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0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000"/>
                                        <p:tgtEl>
                                          <p:spTgt spid="10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8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8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8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8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3000"/>
                                        <p:tgtEl>
                                          <p:spTgt spid="10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8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8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8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8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108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3000"/>
                                        <p:tgtEl>
                                          <p:spTgt spid="10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638" grpId="0" animBg="1"/>
      <p:bldP spid="108640" grpId="0" autoUpdateAnimBg="0"/>
      <p:bldP spid="108641" grpId="0" animBg="1"/>
      <p:bldP spid="108681" grpId="0" autoUpdateAnimBg="0"/>
      <p:bldP spid="108685" grpId="0" autoUpdateAnimBg="0"/>
      <p:bldP spid="108707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624" name="Group 56"/>
          <p:cNvGrpSpPr>
            <a:grpSpLocks/>
          </p:cNvGrpSpPr>
          <p:nvPr/>
        </p:nvGrpSpPr>
        <p:grpSpPr bwMode="auto">
          <a:xfrm>
            <a:off x="1841500" y="392762"/>
            <a:ext cx="3727450" cy="2085975"/>
            <a:chOff x="1050" y="2065"/>
            <a:chExt cx="2348" cy="1314"/>
          </a:xfrm>
        </p:grpSpPr>
        <p:sp>
          <p:nvSpPr>
            <p:cNvPr id="109585" name="Text Box 17"/>
            <p:cNvSpPr txBox="1">
              <a:spLocks noChangeArrowheads="1"/>
            </p:cNvSpPr>
            <p:nvPr/>
          </p:nvSpPr>
          <p:spPr bwMode="auto">
            <a:xfrm>
              <a:off x="2669" y="2065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9601" name="Text Box 33"/>
            <p:cNvSpPr txBox="1">
              <a:spLocks noChangeArrowheads="1"/>
            </p:cNvSpPr>
            <p:nvPr/>
          </p:nvSpPr>
          <p:spPr bwMode="auto">
            <a:xfrm>
              <a:off x="1947" y="2376"/>
              <a:ext cx="27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8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03" name="Oval 35"/>
            <p:cNvSpPr>
              <a:spLocks noChangeArrowheads="1"/>
            </p:cNvSpPr>
            <p:nvPr/>
          </p:nvSpPr>
          <p:spPr bwMode="auto">
            <a:xfrm>
              <a:off x="3330" y="3311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04" name="Oval 36"/>
            <p:cNvSpPr>
              <a:spLocks noChangeArrowheads="1"/>
            </p:cNvSpPr>
            <p:nvPr/>
          </p:nvSpPr>
          <p:spPr bwMode="auto">
            <a:xfrm>
              <a:off x="3330" y="2376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05" name="Line 37"/>
            <p:cNvSpPr>
              <a:spLocks noChangeShapeType="1"/>
            </p:cNvSpPr>
            <p:nvPr/>
          </p:nvSpPr>
          <p:spPr bwMode="auto">
            <a:xfrm>
              <a:off x="1405" y="3345"/>
              <a:ext cx="192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06" name="Line 38"/>
            <p:cNvSpPr>
              <a:spLocks noChangeShapeType="1"/>
            </p:cNvSpPr>
            <p:nvPr/>
          </p:nvSpPr>
          <p:spPr bwMode="auto">
            <a:xfrm flipV="1">
              <a:off x="1398" y="2408"/>
              <a:ext cx="1932" cy="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07" name="Line 39"/>
            <p:cNvSpPr>
              <a:spLocks noChangeShapeType="1"/>
            </p:cNvSpPr>
            <p:nvPr/>
          </p:nvSpPr>
          <p:spPr bwMode="auto">
            <a:xfrm>
              <a:off x="1398" y="2408"/>
              <a:ext cx="0" cy="93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pSp>
          <p:nvGrpSpPr>
            <p:cNvPr id="109608" name="Group 40"/>
            <p:cNvGrpSpPr>
              <a:grpSpLocks/>
            </p:cNvGrpSpPr>
            <p:nvPr/>
          </p:nvGrpSpPr>
          <p:grpSpPr bwMode="auto">
            <a:xfrm>
              <a:off x="1254" y="2787"/>
              <a:ext cx="288" cy="254"/>
              <a:chOff x="2304" y="2313"/>
              <a:chExt cx="288" cy="254"/>
            </a:xfrm>
          </p:grpSpPr>
          <p:sp>
            <p:nvSpPr>
              <p:cNvPr id="109609" name="Oval 41"/>
              <p:cNvSpPr>
                <a:spLocks noChangeArrowheads="1"/>
              </p:cNvSpPr>
              <p:nvPr/>
            </p:nvSpPr>
            <p:spPr bwMode="auto">
              <a:xfrm>
                <a:off x="2315" y="2313"/>
                <a:ext cx="271" cy="254"/>
              </a:xfrm>
              <a:prstGeom prst="ellipse">
                <a:avLst/>
              </a:prstGeom>
              <a:solidFill>
                <a:srgbClr val="66CCFF"/>
              </a:solid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09610" name="Line 42"/>
              <p:cNvSpPr>
                <a:spLocks noChangeShapeType="1"/>
              </p:cNvSpPr>
              <p:nvPr/>
            </p:nvSpPr>
            <p:spPr bwMode="auto">
              <a:xfrm>
                <a:off x="2304" y="244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</p:grpSp>
        <p:sp>
          <p:nvSpPr>
            <p:cNvPr id="109611" name="Line 43"/>
            <p:cNvSpPr>
              <a:spLocks noChangeShapeType="1"/>
            </p:cNvSpPr>
            <p:nvPr/>
          </p:nvSpPr>
          <p:spPr bwMode="auto">
            <a:xfrm>
              <a:off x="1899" y="2410"/>
              <a:ext cx="0" cy="93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12" name="Rectangle 44"/>
            <p:cNvSpPr>
              <a:spLocks noChangeArrowheads="1"/>
            </p:cNvSpPr>
            <p:nvPr/>
          </p:nvSpPr>
          <p:spPr bwMode="auto">
            <a:xfrm>
              <a:off x="1853" y="2704"/>
              <a:ext cx="94" cy="330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13" name="Line 45"/>
            <p:cNvSpPr>
              <a:spLocks noChangeShapeType="1"/>
            </p:cNvSpPr>
            <p:nvPr/>
          </p:nvSpPr>
          <p:spPr bwMode="auto">
            <a:xfrm rot="-5400000">
              <a:off x="1262" y="2626"/>
              <a:ext cx="272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14" name="Line 46"/>
            <p:cNvSpPr>
              <a:spLocks noChangeShapeType="1"/>
            </p:cNvSpPr>
            <p:nvPr/>
          </p:nvSpPr>
          <p:spPr bwMode="auto">
            <a:xfrm>
              <a:off x="2416" y="2408"/>
              <a:ext cx="0" cy="93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16" name="AutoShape 48"/>
            <p:cNvSpPr>
              <a:spLocks noChangeArrowheads="1"/>
            </p:cNvSpPr>
            <p:nvPr/>
          </p:nvSpPr>
          <p:spPr bwMode="auto">
            <a:xfrm>
              <a:off x="2302" y="2740"/>
              <a:ext cx="227" cy="363"/>
            </a:xfrm>
            <a:prstGeom prst="diamond">
              <a:avLst/>
            </a:prstGeom>
            <a:solidFill>
              <a:srgbClr val="00CCFF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17" name="Line 49"/>
            <p:cNvSpPr>
              <a:spLocks noChangeShapeType="1"/>
            </p:cNvSpPr>
            <p:nvPr/>
          </p:nvSpPr>
          <p:spPr bwMode="auto">
            <a:xfrm>
              <a:off x="2302" y="2922"/>
              <a:ext cx="227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18" name="Line 50"/>
            <p:cNvSpPr>
              <a:spLocks noChangeShapeType="1"/>
            </p:cNvSpPr>
            <p:nvPr/>
          </p:nvSpPr>
          <p:spPr bwMode="auto">
            <a:xfrm flipV="1">
              <a:off x="2416" y="2570"/>
              <a:ext cx="0" cy="19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19" name="Rectangle 51"/>
            <p:cNvSpPr>
              <a:spLocks noChangeArrowheads="1"/>
            </p:cNvSpPr>
            <p:nvPr/>
          </p:nvSpPr>
          <p:spPr bwMode="auto">
            <a:xfrm>
              <a:off x="2700" y="2353"/>
              <a:ext cx="346" cy="110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20" name="Text Box 52"/>
            <p:cNvSpPr txBox="1">
              <a:spLocks noChangeArrowheads="1"/>
            </p:cNvSpPr>
            <p:nvPr/>
          </p:nvSpPr>
          <p:spPr bwMode="auto">
            <a:xfrm>
              <a:off x="1904" y="2778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9621" name="Text Box 53"/>
            <p:cNvSpPr txBox="1">
              <a:spLocks noChangeArrowheads="1"/>
            </p:cNvSpPr>
            <p:nvPr/>
          </p:nvSpPr>
          <p:spPr bwMode="auto">
            <a:xfrm>
              <a:off x="1050" y="2463"/>
              <a:ext cx="3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1A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9622" name="Line 54"/>
            <p:cNvSpPr>
              <a:spLocks noChangeShapeType="1"/>
            </p:cNvSpPr>
            <p:nvPr/>
          </p:nvSpPr>
          <p:spPr bwMode="auto">
            <a:xfrm>
              <a:off x="1899" y="2463"/>
              <a:ext cx="0" cy="26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23" name="Text Box 55"/>
            <p:cNvSpPr txBox="1">
              <a:spLocks noChangeArrowheads="1"/>
            </p:cNvSpPr>
            <p:nvPr/>
          </p:nvSpPr>
          <p:spPr bwMode="auto">
            <a:xfrm>
              <a:off x="2472" y="2520"/>
              <a:ext cx="38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8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9628" name="Text Box 60"/>
          <p:cNvSpPr txBox="1">
            <a:spLocks noChangeArrowheads="1"/>
          </p:cNvSpPr>
          <p:nvPr/>
        </p:nvSpPr>
        <p:spPr bwMode="auto">
          <a:xfrm>
            <a:off x="1692275" y="79376"/>
            <a:ext cx="863600" cy="519113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09629" name="Text Box 61"/>
          <p:cNvSpPr txBox="1">
            <a:spLocks noChangeArrowheads="1"/>
          </p:cNvSpPr>
          <p:nvPr/>
        </p:nvSpPr>
        <p:spPr bwMode="auto">
          <a:xfrm>
            <a:off x="7118351" y="285750"/>
            <a:ext cx="3101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求短路电流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sc</a:t>
            </a:r>
          </a:p>
        </p:txBody>
      </p:sp>
      <p:sp>
        <p:nvSpPr>
          <p:cNvPr id="109630" name="Text Box 62"/>
          <p:cNvSpPr txBox="1">
            <a:spLocks noChangeArrowheads="1"/>
          </p:cNvSpPr>
          <p:nvPr/>
        </p:nvSpPr>
        <p:spPr bwMode="auto">
          <a:xfrm>
            <a:off x="6542088" y="203201"/>
            <a:ext cx="576262" cy="519113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解</a:t>
            </a:r>
          </a:p>
        </p:txBody>
      </p:sp>
      <p:sp>
        <p:nvSpPr>
          <p:cNvPr id="109631" name="Text Box 63"/>
          <p:cNvSpPr txBox="1">
            <a:spLocks noChangeArrowheads="1"/>
          </p:cNvSpPr>
          <p:nvPr/>
        </p:nvSpPr>
        <p:spPr bwMode="auto">
          <a:xfrm>
            <a:off x="2009776" y="2762250"/>
            <a:ext cx="3243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求等效电阻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</a:p>
        </p:txBody>
      </p:sp>
      <p:graphicFrame>
        <p:nvGraphicFramePr>
          <p:cNvPr id="109632" name="Object 64"/>
          <p:cNvGraphicFramePr>
            <a:graphicFrameLocks noChangeAspect="1"/>
          </p:cNvGraphicFramePr>
          <p:nvPr/>
        </p:nvGraphicFramePr>
        <p:xfrm>
          <a:off x="6542088" y="887413"/>
          <a:ext cx="2735262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9" name="公式" r:id="rId3" imgW="1180800" imgH="228600" progId="Equation.3">
                  <p:embed/>
                </p:oleObj>
              </mc:Choice>
              <mc:Fallback>
                <p:oleObj name="公式" r:id="rId3" imgW="1180800" imgH="228600" progId="Equation.3">
                  <p:embed/>
                  <p:pic>
                    <p:nvPicPr>
                      <p:cNvPr id="109632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2088" y="887413"/>
                        <a:ext cx="2735262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633" name="Text Box 65"/>
          <p:cNvSpPr txBox="1">
            <a:spLocks noChangeArrowheads="1"/>
          </p:cNvSpPr>
          <p:nvPr/>
        </p:nvSpPr>
        <p:spPr bwMode="auto">
          <a:xfrm>
            <a:off x="6024563" y="3176588"/>
            <a:ext cx="4392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画出诺顿等效电路</a:t>
            </a:r>
          </a:p>
        </p:txBody>
      </p:sp>
      <p:grpSp>
        <p:nvGrpSpPr>
          <p:cNvPr id="109634" name="Group 66"/>
          <p:cNvGrpSpPr>
            <a:grpSpLocks/>
          </p:cNvGrpSpPr>
          <p:nvPr/>
        </p:nvGrpSpPr>
        <p:grpSpPr bwMode="auto">
          <a:xfrm>
            <a:off x="5568951" y="1003301"/>
            <a:ext cx="714375" cy="1387475"/>
            <a:chOff x="2542" y="2502"/>
            <a:chExt cx="450" cy="874"/>
          </a:xfrm>
        </p:grpSpPr>
        <p:sp>
          <p:nvSpPr>
            <p:cNvPr id="109635" name="Text Box 67"/>
            <p:cNvSpPr txBox="1">
              <a:spLocks noChangeArrowheads="1"/>
            </p:cNvSpPr>
            <p:nvPr/>
          </p:nvSpPr>
          <p:spPr bwMode="auto">
            <a:xfrm>
              <a:off x="2652" y="2804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400" b="1" i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sc</a:t>
              </a:r>
              <a:endParaRPr kumimoji="1"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09636" name="Freeform 68"/>
            <p:cNvSpPr>
              <a:spLocks/>
            </p:cNvSpPr>
            <p:nvPr/>
          </p:nvSpPr>
          <p:spPr bwMode="auto">
            <a:xfrm>
              <a:off x="2542" y="2502"/>
              <a:ext cx="129" cy="874"/>
            </a:xfrm>
            <a:custGeom>
              <a:avLst/>
              <a:gdLst>
                <a:gd name="T0" fmla="*/ 0 w 129"/>
                <a:gd name="T1" fmla="*/ 0 h 521"/>
                <a:gd name="T2" fmla="*/ 129 w 129"/>
                <a:gd name="T3" fmla="*/ 248 h 521"/>
                <a:gd name="T4" fmla="*/ 0 w 129"/>
                <a:gd name="T5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521">
                  <a:moveTo>
                    <a:pt x="0" y="0"/>
                  </a:moveTo>
                  <a:cubicBezTo>
                    <a:pt x="21" y="41"/>
                    <a:pt x="129" y="161"/>
                    <a:pt x="129" y="248"/>
                  </a:cubicBezTo>
                  <a:cubicBezTo>
                    <a:pt x="129" y="335"/>
                    <a:pt x="27" y="464"/>
                    <a:pt x="0" y="521"/>
                  </a:cubicBezTo>
                </a:path>
              </a:pathLst>
            </a:custGeom>
            <a:noFill/>
            <a:ln w="38100" cap="flat" cmpd="sng">
              <a:solidFill>
                <a:srgbClr val="00FF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37" name="Freeform 69"/>
            <p:cNvSpPr>
              <a:spLocks/>
            </p:cNvSpPr>
            <p:nvPr/>
          </p:nvSpPr>
          <p:spPr bwMode="auto">
            <a:xfrm>
              <a:off x="2652" y="2808"/>
              <a:ext cx="19" cy="194"/>
            </a:xfrm>
            <a:custGeom>
              <a:avLst/>
              <a:gdLst>
                <a:gd name="T0" fmla="*/ 0 w 19"/>
                <a:gd name="T1" fmla="*/ 0 h 194"/>
                <a:gd name="T2" fmla="*/ 15 w 19"/>
                <a:gd name="T3" fmla="*/ 51 h 194"/>
                <a:gd name="T4" fmla="*/ 19 w 19"/>
                <a:gd name="T5" fmla="*/ 128 h 194"/>
                <a:gd name="T6" fmla="*/ 13 w 19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94">
                  <a:moveTo>
                    <a:pt x="0" y="0"/>
                  </a:moveTo>
                  <a:cubicBezTo>
                    <a:pt x="2" y="8"/>
                    <a:pt x="12" y="30"/>
                    <a:pt x="15" y="51"/>
                  </a:cubicBezTo>
                  <a:cubicBezTo>
                    <a:pt x="18" y="72"/>
                    <a:pt x="19" y="104"/>
                    <a:pt x="19" y="128"/>
                  </a:cubicBezTo>
                  <a:cubicBezTo>
                    <a:pt x="19" y="152"/>
                    <a:pt x="14" y="180"/>
                    <a:pt x="13" y="194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graphicFrame>
        <p:nvGraphicFramePr>
          <p:cNvPr id="109638" name="Object 70"/>
          <p:cNvGraphicFramePr>
            <a:graphicFrameLocks noChangeAspect="1"/>
          </p:cNvGraphicFramePr>
          <p:nvPr/>
        </p:nvGraphicFramePr>
        <p:xfrm>
          <a:off x="6757989" y="1646238"/>
          <a:ext cx="1354137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0" name="公式" r:id="rId5" imgW="583920" imgH="228600" progId="Equation.3">
                  <p:embed/>
                </p:oleObj>
              </mc:Choice>
              <mc:Fallback>
                <p:oleObj name="公式" r:id="rId5" imgW="583920" imgH="228600" progId="Equation.3">
                  <p:embed/>
                  <p:pic>
                    <p:nvPicPr>
                      <p:cNvPr id="109638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7989" y="1646238"/>
                        <a:ext cx="1354137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639" name="AutoShape 71"/>
          <p:cNvSpPr>
            <a:spLocks/>
          </p:cNvSpPr>
          <p:nvPr/>
        </p:nvSpPr>
        <p:spPr bwMode="auto">
          <a:xfrm>
            <a:off x="9277351" y="984250"/>
            <a:ext cx="403225" cy="1081088"/>
          </a:xfrm>
          <a:prstGeom prst="rightBrace">
            <a:avLst>
              <a:gd name="adj1" fmla="val 22343"/>
              <a:gd name="adj2" fmla="val 50000"/>
            </a:avLst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graphicFrame>
        <p:nvGraphicFramePr>
          <p:cNvPr id="109640" name="Object 72"/>
          <p:cNvGraphicFramePr>
            <a:graphicFrameLocks noChangeAspect="1"/>
          </p:cNvGraphicFramePr>
          <p:nvPr/>
        </p:nvGraphicFramePr>
        <p:xfrm>
          <a:off x="7302500" y="2185988"/>
          <a:ext cx="16192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1" name="公式" r:id="rId7" imgW="698400" imgH="406080" progId="Equation.3">
                  <p:embed/>
                </p:oleObj>
              </mc:Choice>
              <mc:Fallback>
                <p:oleObj name="公式" r:id="rId7" imgW="698400" imgH="406080" progId="Equation.3">
                  <p:embed/>
                  <p:pic>
                    <p:nvPicPr>
                      <p:cNvPr id="10964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500" y="2185988"/>
                        <a:ext cx="161925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9664" name="Group 96"/>
          <p:cNvGrpSpPr>
            <a:grpSpLocks/>
          </p:cNvGrpSpPr>
          <p:nvPr/>
        </p:nvGrpSpPr>
        <p:grpSpPr bwMode="auto">
          <a:xfrm>
            <a:off x="2095500" y="3219451"/>
            <a:ext cx="3219450" cy="2085975"/>
            <a:chOff x="1294" y="830"/>
            <a:chExt cx="2028" cy="1314"/>
          </a:xfrm>
        </p:grpSpPr>
        <p:sp>
          <p:nvSpPr>
            <p:cNvPr id="109665" name="Text Box 97"/>
            <p:cNvSpPr txBox="1">
              <a:spLocks noChangeArrowheads="1"/>
            </p:cNvSpPr>
            <p:nvPr/>
          </p:nvSpPr>
          <p:spPr bwMode="auto">
            <a:xfrm>
              <a:off x="2593" y="830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9666" name="Text Box 98"/>
            <p:cNvSpPr txBox="1">
              <a:spLocks noChangeArrowheads="1"/>
            </p:cNvSpPr>
            <p:nvPr/>
          </p:nvSpPr>
          <p:spPr bwMode="auto">
            <a:xfrm>
              <a:off x="1871" y="1141"/>
              <a:ext cx="27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8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67" name="Oval 99"/>
            <p:cNvSpPr>
              <a:spLocks noChangeArrowheads="1"/>
            </p:cNvSpPr>
            <p:nvPr/>
          </p:nvSpPr>
          <p:spPr bwMode="auto">
            <a:xfrm>
              <a:off x="3254" y="2076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68" name="Oval 100"/>
            <p:cNvSpPr>
              <a:spLocks noChangeArrowheads="1"/>
            </p:cNvSpPr>
            <p:nvPr/>
          </p:nvSpPr>
          <p:spPr bwMode="auto">
            <a:xfrm>
              <a:off x="3254" y="1141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69" name="Line 101"/>
            <p:cNvSpPr>
              <a:spLocks noChangeShapeType="1"/>
            </p:cNvSpPr>
            <p:nvPr/>
          </p:nvSpPr>
          <p:spPr bwMode="auto">
            <a:xfrm>
              <a:off x="1329" y="2110"/>
              <a:ext cx="192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70" name="Line 102"/>
            <p:cNvSpPr>
              <a:spLocks noChangeShapeType="1"/>
            </p:cNvSpPr>
            <p:nvPr/>
          </p:nvSpPr>
          <p:spPr bwMode="auto">
            <a:xfrm flipV="1">
              <a:off x="1322" y="1173"/>
              <a:ext cx="1932" cy="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71" name="Line 103"/>
            <p:cNvSpPr>
              <a:spLocks noChangeShapeType="1"/>
            </p:cNvSpPr>
            <p:nvPr/>
          </p:nvSpPr>
          <p:spPr bwMode="auto">
            <a:xfrm>
              <a:off x="1322" y="1173"/>
              <a:ext cx="0" cy="29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72" name="Line 104"/>
            <p:cNvSpPr>
              <a:spLocks noChangeShapeType="1"/>
            </p:cNvSpPr>
            <p:nvPr/>
          </p:nvSpPr>
          <p:spPr bwMode="auto">
            <a:xfrm>
              <a:off x="1823" y="1175"/>
              <a:ext cx="0" cy="93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73" name="Rectangle 105"/>
            <p:cNvSpPr>
              <a:spLocks noChangeArrowheads="1"/>
            </p:cNvSpPr>
            <p:nvPr/>
          </p:nvSpPr>
          <p:spPr bwMode="auto">
            <a:xfrm>
              <a:off x="1777" y="1469"/>
              <a:ext cx="94" cy="330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74" name="Line 106"/>
            <p:cNvSpPr>
              <a:spLocks noChangeShapeType="1"/>
            </p:cNvSpPr>
            <p:nvPr/>
          </p:nvSpPr>
          <p:spPr bwMode="auto">
            <a:xfrm>
              <a:off x="2340" y="1173"/>
              <a:ext cx="0" cy="93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75" name="AutoShape 107"/>
            <p:cNvSpPr>
              <a:spLocks noChangeArrowheads="1"/>
            </p:cNvSpPr>
            <p:nvPr/>
          </p:nvSpPr>
          <p:spPr bwMode="auto">
            <a:xfrm>
              <a:off x="2226" y="1505"/>
              <a:ext cx="227" cy="363"/>
            </a:xfrm>
            <a:prstGeom prst="diamond">
              <a:avLst/>
            </a:prstGeom>
            <a:solidFill>
              <a:srgbClr val="00CCFF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76" name="Line 108"/>
            <p:cNvSpPr>
              <a:spLocks noChangeShapeType="1"/>
            </p:cNvSpPr>
            <p:nvPr/>
          </p:nvSpPr>
          <p:spPr bwMode="auto">
            <a:xfrm>
              <a:off x="2226" y="1687"/>
              <a:ext cx="227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77" name="Line 109"/>
            <p:cNvSpPr>
              <a:spLocks noChangeShapeType="1"/>
            </p:cNvSpPr>
            <p:nvPr/>
          </p:nvSpPr>
          <p:spPr bwMode="auto">
            <a:xfrm flipV="1">
              <a:off x="2340" y="1335"/>
              <a:ext cx="0" cy="19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78" name="Rectangle 110"/>
            <p:cNvSpPr>
              <a:spLocks noChangeArrowheads="1"/>
            </p:cNvSpPr>
            <p:nvPr/>
          </p:nvSpPr>
          <p:spPr bwMode="auto">
            <a:xfrm>
              <a:off x="2624" y="1118"/>
              <a:ext cx="346" cy="110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79" name="Text Box 111"/>
            <p:cNvSpPr txBox="1">
              <a:spLocks noChangeArrowheads="1"/>
            </p:cNvSpPr>
            <p:nvPr/>
          </p:nvSpPr>
          <p:spPr bwMode="auto">
            <a:xfrm>
              <a:off x="1828" y="1543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9680" name="Line 112"/>
            <p:cNvSpPr>
              <a:spLocks noChangeShapeType="1"/>
            </p:cNvSpPr>
            <p:nvPr/>
          </p:nvSpPr>
          <p:spPr bwMode="auto">
            <a:xfrm>
              <a:off x="1823" y="1228"/>
              <a:ext cx="0" cy="26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81" name="Text Box 113"/>
            <p:cNvSpPr txBox="1">
              <a:spLocks noChangeArrowheads="1"/>
            </p:cNvSpPr>
            <p:nvPr/>
          </p:nvSpPr>
          <p:spPr bwMode="auto">
            <a:xfrm>
              <a:off x="2396" y="1285"/>
              <a:ext cx="38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8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82" name="Line 114"/>
            <p:cNvSpPr>
              <a:spLocks noChangeShapeType="1"/>
            </p:cNvSpPr>
            <p:nvPr/>
          </p:nvSpPr>
          <p:spPr bwMode="auto">
            <a:xfrm>
              <a:off x="1322" y="1815"/>
              <a:ext cx="0" cy="29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83" name="Oval 115"/>
            <p:cNvSpPr>
              <a:spLocks noChangeArrowheads="1"/>
            </p:cNvSpPr>
            <p:nvPr/>
          </p:nvSpPr>
          <p:spPr bwMode="auto">
            <a:xfrm>
              <a:off x="1294" y="1461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84" name="Oval 116"/>
            <p:cNvSpPr>
              <a:spLocks noChangeArrowheads="1"/>
            </p:cNvSpPr>
            <p:nvPr/>
          </p:nvSpPr>
          <p:spPr bwMode="auto">
            <a:xfrm>
              <a:off x="1294" y="1757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grpSp>
        <p:nvGrpSpPr>
          <p:cNvPr id="109691" name="Group 123"/>
          <p:cNvGrpSpPr>
            <a:grpSpLocks/>
          </p:cNvGrpSpPr>
          <p:nvPr/>
        </p:nvGrpSpPr>
        <p:grpSpPr bwMode="auto">
          <a:xfrm>
            <a:off x="4805363" y="3244850"/>
            <a:ext cx="768350" cy="1881188"/>
            <a:chOff x="2139" y="2410"/>
            <a:chExt cx="484" cy="1185"/>
          </a:xfrm>
        </p:grpSpPr>
        <p:sp>
          <p:nvSpPr>
            <p:cNvPr id="109690" name="Text Box 122"/>
            <p:cNvSpPr txBox="1">
              <a:spLocks noChangeArrowheads="1"/>
            </p:cNvSpPr>
            <p:nvPr/>
          </p:nvSpPr>
          <p:spPr bwMode="auto">
            <a:xfrm>
              <a:off x="2210" y="2410"/>
              <a:ext cx="25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85" name="Line 117"/>
            <p:cNvSpPr>
              <a:spLocks noChangeShapeType="1"/>
            </p:cNvSpPr>
            <p:nvPr/>
          </p:nvSpPr>
          <p:spPr bwMode="auto">
            <a:xfrm flipH="1">
              <a:off x="2139" y="2737"/>
              <a:ext cx="253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686" name="Text Box 118"/>
            <p:cNvSpPr txBox="1">
              <a:spLocks noChangeArrowheads="1"/>
            </p:cNvSpPr>
            <p:nvPr/>
          </p:nvSpPr>
          <p:spPr bwMode="auto">
            <a:xfrm>
              <a:off x="2296" y="2727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87" name="Text Box 119"/>
            <p:cNvSpPr txBox="1">
              <a:spLocks noChangeArrowheads="1"/>
            </p:cNvSpPr>
            <p:nvPr/>
          </p:nvSpPr>
          <p:spPr bwMode="auto">
            <a:xfrm>
              <a:off x="2344" y="3052"/>
              <a:ext cx="27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688" name="Text Box 120"/>
            <p:cNvSpPr txBox="1">
              <a:spLocks noChangeArrowheads="1"/>
            </p:cNvSpPr>
            <p:nvPr/>
          </p:nvSpPr>
          <p:spPr bwMode="auto">
            <a:xfrm>
              <a:off x="2313" y="3268"/>
              <a:ext cx="29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9692" name="Object 124"/>
          <p:cNvGraphicFramePr>
            <a:graphicFrameLocks noChangeAspect="1"/>
          </p:cNvGraphicFramePr>
          <p:nvPr/>
        </p:nvGraphicFramePr>
        <p:xfrm>
          <a:off x="2259013" y="5489576"/>
          <a:ext cx="16764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2" name="公式" r:id="rId9" imgW="723600" imgH="215640" progId="Equation.3">
                  <p:embed/>
                </p:oleObj>
              </mc:Choice>
              <mc:Fallback>
                <p:oleObj name="公式" r:id="rId9" imgW="723600" imgH="215640" progId="Equation.3">
                  <p:embed/>
                  <p:pic>
                    <p:nvPicPr>
                      <p:cNvPr id="109692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5489576"/>
                        <a:ext cx="167640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693" name="Object 125"/>
          <p:cNvGraphicFramePr>
            <a:graphicFrameLocks noChangeAspect="1"/>
          </p:cNvGraphicFramePr>
          <p:nvPr/>
        </p:nvGraphicFramePr>
        <p:xfrm>
          <a:off x="2246313" y="6083300"/>
          <a:ext cx="153035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3" name="公式" r:id="rId11" imgW="660240" imgH="215640" progId="Equation.3">
                  <p:embed/>
                </p:oleObj>
              </mc:Choice>
              <mc:Fallback>
                <p:oleObj name="公式" r:id="rId11" imgW="660240" imgH="215640" progId="Equation.3">
                  <p:embed/>
                  <p:pic>
                    <p:nvPicPr>
                      <p:cNvPr id="109693" name="Object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6313" y="6083300"/>
                        <a:ext cx="153035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694" name="AutoShape 126"/>
          <p:cNvSpPr>
            <a:spLocks/>
          </p:cNvSpPr>
          <p:nvPr/>
        </p:nvSpPr>
        <p:spPr bwMode="auto">
          <a:xfrm>
            <a:off x="4008439" y="5529264"/>
            <a:ext cx="403225" cy="1081087"/>
          </a:xfrm>
          <a:prstGeom prst="rightBrace">
            <a:avLst>
              <a:gd name="adj1" fmla="val 22343"/>
              <a:gd name="adj2" fmla="val 50000"/>
            </a:avLst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graphicFrame>
        <p:nvGraphicFramePr>
          <p:cNvPr id="109695" name="Object 127"/>
          <p:cNvGraphicFramePr>
            <a:graphicFrameLocks noChangeAspect="1"/>
          </p:cNvGraphicFramePr>
          <p:nvPr/>
        </p:nvGraphicFramePr>
        <p:xfrm>
          <a:off x="4918076" y="5581650"/>
          <a:ext cx="969963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4" name="公式" r:id="rId13" imgW="419040" imgH="177480" progId="Equation.3">
                  <p:embed/>
                </p:oleObj>
              </mc:Choice>
              <mc:Fallback>
                <p:oleObj name="公式" r:id="rId13" imgW="419040" imgH="177480" progId="Equation.3">
                  <p:embed/>
                  <p:pic>
                    <p:nvPicPr>
                      <p:cNvPr id="109695" name="Object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8076" y="5581650"/>
                        <a:ext cx="969963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696" name="Object 128"/>
          <p:cNvGraphicFramePr>
            <a:graphicFrameLocks noChangeAspect="1"/>
          </p:cNvGraphicFramePr>
          <p:nvPr/>
        </p:nvGraphicFramePr>
        <p:xfrm>
          <a:off x="4756151" y="6083301"/>
          <a:ext cx="132397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5" name="公式" r:id="rId15" imgW="571320" imgH="228600" progId="Equation.3">
                  <p:embed/>
                </p:oleObj>
              </mc:Choice>
              <mc:Fallback>
                <p:oleObj name="公式" r:id="rId15" imgW="571320" imgH="228600" progId="Equation.3">
                  <p:embed/>
                  <p:pic>
                    <p:nvPicPr>
                      <p:cNvPr id="109696" name="Object 1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6151" y="6083301"/>
                        <a:ext cx="1323975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697" name="Object 129"/>
          <p:cNvGraphicFramePr>
            <a:graphicFrameLocks noChangeAspect="1"/>
          </p:cNvGraphicFramePr>
          <p:nvPr/>
        </p:nvGraphicFramePr>
        <p:xfrm>
          <a:off x="7586664" y="5862638"/>
          <a:ext cx="1335087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6" name="公式" r:id="rId17" imgW="609480" imgH="406080" progId="Equation.3">
                  <p:embed/>
                </p:oleObj>
              </mc:Choice>
              <mc:Fallback>
                <p:oleObj name="公式" r:id="rId17" imgW="609480" imgH="406080" progId="Equation.3">
                  <p:embed/>
                  <p:pic>
                    <p:nvPicPr>
                      <p:cNvPr id="109697" name="Object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6664" y="5862638"/>
                        <a:ext cx="1335087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9718" name="Group 150"/>
          <p:cNvGrpSpPr>
            <a:grpSpLocks/>
          </p:cNvGrpSpPr>
          <p:nvPr/>
        </p:nvGrpSpPr>
        <p:grpSpPr bwMode="auto">
          <a:xfrm>
            <a:off x="6799264" y="3633789"/>
            <a:ext cx="2713037" cy="2020887"/>
            <a:chOff x="3409" y="2717"/>
            <a:chExt cx="1709" cy="1273"/>
          </a:xfrm>
        </p:grpSpPr>
        <p:sp>
          <p:nvSpPr>
            <p:cNvPr id="109699" name="Line 131"/>
            <p:cNvSpPr>
              <a:spLocks noChangeShapeType="1"/>
            </p:cNvSpPr>
            <p:nvPr/>
          </p:nvSpPr>
          <p:spPr bwMode="auto">
            <a:xfrm>
              <a:off x="4433" y="3028"/>
              <a:ext cx="0" cy="93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700" name="Line 132"/>
            <p:cNvSpPr>
              <a:spLocks noChangeShapeType="1"/>
            </p:cNvSpPr>
            <p:nvPr/>
          </p:nvSpPr>
          <p:spPr bwMode="auto">
            <a:xfrm>
              <a:off x="3816" y="3027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701" name="Line 133"/>
            <p:cNvSpPr>
              <a:spLocks noChangeShapeType="1"/>
            </p:cNvSpPr>
            <p:nvPr/>
          </p:nvSpPr>
          <p:spPr bwMode="auto">
            <a:xfrm flipV="1">
              <a:off x="3816" y="3027"/>
              <a:ext cx="1083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702" name="Line 134"/>
            <p:cNvSpPr>
              <a:spLocks noChangeShapeType="1"/>
            </p:cNvSpPr>
            <p:nvPr/>
          </p:nvSpPr>
          <p:spPr bwMode="auto">
            <a:xfrm flipV="1">
              <a:off x="3816" y="3961"/>
              <a:ext cx="1083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704" name="Rectangle 136"/>
            <p:cNvSpPr>
              <a:spLocks noChangeArrowheads="1"/>
            </p:cNvSpPr>
            <p:nvPr/>
          </p:nvSpPr>
          <p:spPr bwMode="auto">
            <a:xfrm>
              <a:off x="4378" y="3341"/>
              <a:ext cx="110" cy="30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705" name="Oval 137"/>
            <p:cNvSpPr>
              <a:spLocks noChangeArrowheads="1"/>
            </p:cNvSpPr>
            <p:nvPr/>
          </p:nvSpPr>
          <p:spPr bwMode="auto">
            <a:xfrm>
              <a:off x="4899" y="3004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706" name="Oval 138"/>
            <p:cNvSpPr>
              <a:spLocks noChangeArrowheads="1"/>
            </p:cNvSpPr>
            <p:nvPr/>
          </p:nvSpPr>
          <p:spPr bwMode="auto">
            <a:xfrm>
              <a:off x="4899" y="3932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707" name="Text Box 139"/>
            <p:cNvSpPr txBox="1">
              <a:spLocks noChangeArrowheads="1"/>
            </p:cNvSpPr>
            <p:nvPr/>
          </p:nvSpPr>
          <p:spPr bwMode="auto">
            <a:xfrm>
              <a:off x="4025" y="3360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09708" name="Oval 140"/>
            <p:cNvSpPr>
              <a:spLocks noChangeArrowheads="1"/>
            </p:cNvSpPr>
            <p:nvPr/>
          </p:nvSpPr>
          <p:spPr bwMode="auto">
            <a:xfrm>
              <a:off x="3657" y="3274"/>
              <a:ext cx="318" cy="313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709" name="Line 141"/>
            <p:cNvSpPr>
              <a:spLocks noChangeShapeType="1"/>
            </p:cNvSpPr>
            <p:nvPr/>
          </p:nvSpPr>
          <p:spPr bwMode="auto">
            <a:xfrm>
              <a:off x="3657" y="3430"/>
              <a:ext cx="31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711" name="Line 143"/>
            <p:cNvSpPr>
              <a:spLocks noChangeShapeType="1"/>
            </p:cNvSpPr>
            <p:nvPr/>
          </p:nvSpPr>
          <p:spPr bwMode="auto">
            <a:xfrm flipH="1">
              <a:off x="4609" y="3027"/>
              <a:ext cx="26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09712" name="Text Box 144"/>
            <p:cNvSpPr txBox="1">
              <a:spLocks noChangeArrowheads="1"/>
            </p:cNvSpPr>
            <p:nvPr/>
          </p:nvSpPr>
          <p:spPr bwMode="auto">
            <a:xfrm>
              <a:off x="4791" y="2973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713" name="Text Box 145"/>
            <p:cNvSpPr txBox="1">
              <a:spLocks noChangeArrowheads="1"/>
            </p:cNvSpPr>
            <p:nvPr/>
          </p:nvSpPr>
          <p:spPr bwMode="auto">
            <a:xfrm>
              <a:off x="4791" y="3319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714" name="Text Box 146"/>
            <p:cNvSpPr txBox="1">
              <a:spLocks noChangeArrowheads="1"/>
            </p:cNvSpPr>
            <p:nvPr/>
          </p:nvSpPr>
          <p:spPr bwMode="auto">
            <a:xfrm>
              <a:off x="4791" y="3564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715" name="Text Box 147"/>
            <p:cNvSpPr txBox="1">
              <a:spLocks noChangeArrowheads="1"/>
            </p:cNvSpPr>
            <p:nvPr/>
          </p:nvSpPr>
          <p:spPr bwMode="auto">
            <a:xfrm>
              <a:off x="4705" y="2717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716" name="Line 148"/>
            <p:cNvSpPr>
              <a:spLocks noChangeShapeType="1"/>
            </p:cNvSpPr>
            <p:nvPr/>
          </p:nvSpPr>
          <p:spPr bwMode="auto">
            <a:xfrm>
              <a:off x="3816" y="3587"/>
              <a:ext cx="0" cy="243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aphicFrame>
          <p:nvGraphicFramePr>
            <p:cNvPr id="109717" name="Object 149"/>
            <p:cNvGraphicFramePr>
              <a:graphicFrameLocks noChangeAspect="1"/>
            </p:cNvGraphicFramePr>
            <p:nvPr/>
          </p:nvGraphicFramePr>
          <p:xfrm>
            <a:off x="3409" y="3413"/>
            <a:ext cx="339" cy="5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37" name="公式" r:id="rId19" imgW="279360" imgH="406080" progId="Equation.3">
                    <p:embed/>
                  </p:oleObj>
                </mc:Choice>
                <mc:Fallback>
                  <p:oleObj name="公式" r:id="rId19" imgW="279360" imgH="406080" progId="Equation.3">
                    <p:embed/>
                    <p:pic>
                      <p:nvPicPr>
                        <p:cNvPr id="109717" name="Object 1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9" y="3413"/>
                          <a:ext cx="339" cy="5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8954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9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9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9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9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9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9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9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9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9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9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9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9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9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0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0"/>
                                        <p:tgtEl>
                                          <p:spTgt spid="109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0"/>
                                        <p:tgtEl>
                                          <p:spTgt spid="109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9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0"/>
                                        <p:tgtEl>
                                          <p:spTgt spid="109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9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9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9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9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500"/>
                                        <p:tgtEl>
                                          <p:spTgt spid="109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3000"/>
                                        <p:tgtEl>
                                          <p:spTgt spid="109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3000"/>
                                        <p:tgtEl>
                                          <p:spTgt spid="109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9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3000"/>
                                        <p:tgtEl>
                                          <p:spTgt spid="109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3000"/>
                                        <p:tgtEl>
                                          <p:spTgt spid="109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109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3000"/>
                                        <p:tgtEl>
                                          <p:spTgt spid="10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28" grpId="0" animBg="1"/>
      <p:bldP spid="109629" grpId="0" autoUpdateAnimBg="0"/>
      <p:bldP spid="109630" grpId="0" animBg="1"/>
      <p:bldP spid="109631" grpId="0" autoUpdateAnimBg="0"/>
      <p:bldP spid="10963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5" name="Text Box 3"/>
          <p:cNvSpPr txBox="1">
            <a:spLocks noChangeArrowheads="1"/>
          </p:cNvSpPr>
          <p:nvPr/>
        </p:nvSpPr>
        <p:spPr bwMode="auto">
          <a:xfrm>
            <a:off x="2581276" y="4805363"/>
            <a:ext cx="2322513" cy="1606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</a:pP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 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S1</a:t>
            </a:r>
            <a:endParaRPr kumimoji="1" lang="en-US" altLang="zh-CN" sz="2400" b="1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base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</a:pP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 </a:t>
            </a:r>
          </a:p>
          <a:p>
            <a:pPr fontAlgn="base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 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S2</a:t>
            </a:r>
            <a:endParaRPr kumimoji="1" lang="en-US" altLang="zh-CN" sz="2400" b="1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36" name="AutoShape 4"/>
          <p:cNvSpPr>
            <a:spLocks/>
          </p:cNvSpPr>
          <p:nvPr/>
        </p:nvSpPr>
        <p:spPr bwMode="auto">
          <a:xfrm>
            <a:off x="2430463" y="5054601"/>
            <a:ext cx="169862" cy="1216025"/>
          </a:xfrm>
          <a:prstGeom prst="leftBrace">
            <a:avLst>
              <a:gd name="adj1" fmla="val 59657"/>
              <a:gd name="adj2" fmla="val 50000"/>
            </a:avLst>
          </a:prstGeom>
          <a:noFill/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2711450" y="4291013"/>
            <a:ext cx="136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KCL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</p:txBody>
      </p:sp>
      <p:sp>
        <p:nvSpPr>
          <p:cNvPr id="146438" name="Text Box 6"/>
          <p:cNvSpPr txBox="1">
            <a:spLocks noChangeArrowheads="1"/>
          </p:cNvSpPr>
          <p:nvPr/>
        </p:nvSpPr>
        <p:spPr bwMode="auto">
          <a:xfrm>
            <a:off x="2647951" y="3624263"/>
            <a:ext cx="2614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 </a:t>
            </a: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2625726" y="2039938"/>
            <a:ext cx="2473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=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400" b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      </a:t>
            </a:r>
          </a:p>
        </p:txBody>
      </p:sp>
      <p:sp>
        <p:nvSpPr>
          <p:cNvPr id="146440" name="Rectangle 8"/>
          <p:cNvSpPr>
            <a:spLocks noChangeArrowheads="1"/>
          </p:cNvSpPr>
          <p:nvPr/>
        </p:nvSpPr>
        <p:spPr bwMode="auto">
          <a:xfrm>
            <a:off x="2625726" y="2547938"/>
            <a:ext cx="2278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400" b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</a:p>
        </p:txBody>
      </p:sp>
      <p:sp>
        <p:nvSpPr>
          <p:cNvPr id="146441" name="Rectangle 9"/>
          <p:cNvSpPr>
            <a:spLocks noChangeArrowheads="1"/>
          </p:cNvSpPr>
          <p:nvPr/>
        </p:nvSpPr>
        <p:spPr bwMode="auto">
          <a:xfrm>
            <a:off x="2625725" y="3087688"/>
            <a:ext cx="2884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zh-CN" altLang="en-US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146442" name="AutoShape 10"/>
          <p:cNvSpPr>
            <a:spLocks/>
          </p:cNvSpPr>
          <p:nvPr/>
        </p:nvSpPr>
        <p:spPr bwMode="auto">
          <a:xfrm>
            <a:off x="2398713" y="2254251"/>
            <a:ext cx="171450" cy="1674813"/>
          </a:xfrm>
          <a:prstGeom prst="leftBrace">
            <a:avLst>
              <a:gd name="adj1" fmla="val 81404"/>
              <a:gd name="adj2" fmla="val 50000"/>
            </a:avLst>
          </a:prstGeom>
          <a:noFill/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46443" name="Text Box 11"/>
          <p:cNvSpPr txBox="1">
            <a:spLocks noChangeArrowheads="1"/>
          </p:cNvSpPr>
          <p:nvPr/>
        </p:nvSpPr>
        <p:spPr bwMode="auto">
          <a:xfrm>
            <a:off x="5503863" y="5959475"/>
            <a:ext cx="4629150" cy="465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S2</a:t>
            </a:r>
            <a:endParaRPr kumimoji="1" lang="en-US" altLang="zh-CN" sz="2400" b="1" dirty="0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6444" name="AutoShape 12"/>
          <p:cNvSpPr>
            <a:spLocks/>
          </p:cNvSpPr>
          <p:nvPr/>
        </p:nvSpPr>
        <p:spPr bwMode="auto">
          <a:xfrm>
            <a:off x="5359401" y="4979988"/>
            <a:ext cx="150813" cy="1289050"/>
          </a:xfrm>
          <a:prstGeom prst="leftBrace">
            <a:avLst>
              <a:gd name="adj1" fmla="val 71228"/>
              <a:gd name="adj2" fmla="val 50000"/>
            </a:avLst>
          </a:prstGeom>
          <a:noFill/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46445" name="Rectangle 13"/>
          <p:cNvSpPr>
            <a:spLocks noChangeArrowheads="1"/>
          </p:cNvSpPr>
          <p:nvPr/>
        </p:nvSpPr>
        <p:spPr bwMode="auto">
          <a:xfrm>
            <a:off x="5503864" y="4768850"/>
            <a:ext cx="4287837" cy="49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S1</a:t>
            </a:r>
          </a:p>
        </p:txBody>
      </p:sp>
      <p:sp>
        <p:nvSpPr>
          <p:cNvPr id="146446" name="Rectangle 14"/>
          <p:cNvSpPr>
            <a:spLocks noChangeArrowheads="1"/>
          </p:cNvSpPr>
          <p:nvPr/>
        </p:nvSpPr>
        <p:spPr bwMode="auto">
          <a:xfrm>
            <a:off x="5503864" y="5399088"/>
            <a:ext cx="5164137" cy="49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+(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</a:p>
        </p:txBody>
      </p:sp>
      <p:sp>
        <p:nvSpPr>
          <p:cNvPr id="146447" name="Text Box 15"/>
          <p:cNvSpPr txBox="1">
            <a:spLocks noChangeArrowheads="1"/>
          </p:cNvSpPr>
          <p:nvPr/>
        </p:nvSpPr>
        <p:spPr bwMode="auto">
          <a:xfrm>
            <a:off x="5345114" y="4243388"/>
            <a:ext cx="3271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把</a:t>
            </a: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VCR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代入</a:t>
            </a: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KCL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得</a:t>
            </a:r>
            <a:r>
              <a:rPr kumimoji="1" lang="zh-CN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：</a:t>
            </a:r>
            <a:endParaRPr kumimoji="1" lang="zh-CN" altLang="en-US" sz="2400" b="1">
              <a:solidFill>
                <a:srgbClr val="FF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46448" name="Rectangle 16"/>
          <p:cNvSpPr>
            <a:spLocks noChangeArrowheads="1"/>
          </p:cNvSpPr>
          <p:nvPr/>
        </p:nvSpPr>
        <p:spPr bwMode="auto">
          <a:xfrm>
            <a:off x="2498726" y="1581150"/>
            <a:ext cx="1577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VCR:</a:t>
            </a:r>
          </a:p>
        </p:txBody>
      </p:sp>
      <p:grpSp>
        <p:nvGrpSpPr>
          <p:cNvPr id="146483" name="Group 51"/>
          <p:cNvGrpSpPr>
            <a:grpSpLocks/>
          </p:cNvGrpSpPr>
          <p:nvPr/>
        </p:nvGrpSpPr>
        <p:grpSpPr bwMode="auto">
          <a:xfrm>
            <a:off x="5916613" y="701675"/>
            <a:ext cx="3575050" cy="2762250"/>
            <a:chOff x="2851" y="193"/>
            <a:chExt cx="2252" cy="1740"/>
          </a:xfrm>
        </p:grpSpPr>
        <p:sp>
          <p:nvSpPr>
            <p:cNvPr id="146484" name="Rectangle 52"/>
            <p:cNvSpPr>
              <a:spLocks noChangeArrowheads="1"/>
            </p:cNvSpPr>
            <p:nvPr/>
          </p:nvSpPr>
          <p:spPr bwMode="auto">
            <a:xfrm rot="5400000">
              <a:off x="4011" y="393"/>
              <a:ext cx="91" cy="26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rgbClr val="FFCC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6485" name="Rectangle 53"/>
            <p:cNvSpPr>
              <a:spLocks noChangeArrowheads="1"/>
            </p:cNvSpPr>
            <p:nvPr/>
          </p:nvSpPr>
          <p:spPr bwMode="auto">
            <a:xfrm rot="5400000">
              <a:off x="3576" y="859"/>
              <a:ext cx="91" cy="26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rgbClr val="FFCC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6486" name="Rectangle 54"/>
            <p:cNvSpPr>
              <a:spLocks noChangeArrowheads="1"/>
            </p:cNvSpPr>
            <p:nvPr/>
          </p:nvSpPr>
          <p:spPr bwMode="auto">
            <a:xfrm rot="5400000">
              <a:off x="4438" y="864"/>
              <a:ext cx="91" cy="26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rgbClr val="FFCC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6487" name="Rectangle 55"/>
            <p:cNvSpPr>
              <a:spLocks noChangeArrowheads="1"/>
            </p:cNvSpPr>
            <p:nvPr/>
          </p:nvSpPr>
          <p:spPr bwMode="auto">
            <a:xfrm>
              <a:off x="4011" y="1348"/>
              <a:ext cx="91" cy="26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rgbClr val="FFCC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6488" name="Line 56"/>
            <p:cNvSpPr>
              <a:spLocks noChangeShapeType="1"/>
            </p:cNvSpPr>
            <p:nvPr/>
          </p:nvSpPr>
          <p:spPr bwMode="auto">
            <a:xfrm>
              <a:off x="3148" y="527"/>
              <a:ext cx="0" cy="1406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6489" name="Line 57"/>
            <p:cNvSpPr>
              <a:spLocks noChangeShapeType="1"/>
            </p:cNvSpPr>
            <p:nvPr/>
          </p:nvSpPr>
          <p:spPr bwMode="auto">
            <a:xfrm>
              <a:off x="3148" y="527"/>
              <a:ext cx="1826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6490" name="Line 58"/>
            <p:cNvSpPr>
              <a:spLocks noChangeShapeType="1"/>
            </p:cNvSpPr>
            <p:nvPr/>
          </p:nvSpPr>
          <p:spPr bwMode="auto">
            <a:xfrm flipH="1">
              <a:off x="4974" y="527"/>
              <a:ext cx="0" cy="1406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6491" name="Line 59"/>
            <p:cNvSpPr>
              <a:spLocks noChangeShapeType="1"/>
            </p:cNvSpPr>
            <p:nvPr/>
          </p:nvSpPr>
          <p:spPr bwMode="auto">
            <a:xfrm>
              <a:off x="4057" y="998"/>
              <a:ext cx="0" cy="93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6492" name="Line 60"/>
            <p:cNvSpPr>
              <a:spLocks noChangeShapeType="1"/>
            </p:cNvSpPr>
            <p:nvPr/>
          </p:nvSpPr>
          <p:spPr bwMode="auto">
            <a:xfrm>
              <a:off x="3146" y="1933"/>
              <a:ext cx="182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6493" name="Line 61"/>
            <p:cNvSpPr>
              <a:spLocks noChangeShapeType="1"/>
            </p:cNvSpPr>
            <p:nvPr/>
          </p:nvSpPr>
          <p:spPr bwMode="auto">
            <a:xfrm>
              <a:off x="3146" y="998"/>
              <a:ext cx="182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grpSp>
          <p:nvGrpSpPr>
            <p:cNvPr id="146494" name="Group 62"/>
            <p:cNvGrpSpPr>
              <a:grpSpLocks/>
            </p:cNvGrpSpPr>
            <p:nvPr/>
          </p:nvGrpSpPr>
          <p:grpSpPr bwMode="auto">
            <a:xfrm>
              <a:off x="3020" y="1337"/>
              <a:ext cx="256" cy="250"/>
              <a:chOff x="1723" y="2958"/>
              <a:chExt cx="256" cy="250"/>
            </a:xfrm>
          </p:grpSpPr>
          <p:sp>
            <p:nvSpPr>
              <p:cNvPr id="146495" name="Oval 63"/>
              <p:cNvSpPr>
                <a:spLocks noChangeArrowheads="1"/>
              </p:cNvSpPr>
              <p:nvPr/>
            </p:nvSpPr>
            <p:spPr bwMode="auto">
              <a:xfrm>
                <a:off x="1723" y="2958"/>
                <a:ext cx="256" cy="25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FF9900"/>
                </a:solidFill>
                <a:round/>
                <a:headEnd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46496" name="Line 64"/>
              <p:cNvSpPr>
                <a:spLocks noChangeShapeType="1"/>
              </p:cNvSpPr>
              <p:nvPr/>
            </p:nvSpPr>
            <p:spPr bwMode="auto">
              <a:xfrm>
                <a:off x="1723" y="3090"/>
                <a:ext cx="256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46497" name="Group 65"/>
            <p:cNvGrpSpPr>
              <a:grpSpLocks/>
            </p:cNvGrpSpPr>
            <p:nvPr/>
          </p:nvGrpSpPr>
          <p:grpSpPr bwMode="auto">
            <a:xfrm>
              <a:off x="4847" y="1348"/>
              <a:ext cx="256" cy="250"/>
              <a:chOff x="1723" y="2958"/>
              <a:chExt cx="256" cy="250"/>
            </a:xfrm>
          </p:grpSpPr>
          <p:sp>
            <p:nvSpPr>
              <p:cNvPr id="146498" name="Oval 66"/>
              <p:cNvSpPr>
                <a:spLocks noChangeArrowheads="1"/>
              </p:cNvSpPr>
              <p:nvPr/>
            </p:nvSpPr>
            <p:spPr bwMode="auto">
              <a:xfrm>
                <a:off x="1723" y="2958"/>
                <a:ext cx="256" cy="25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FF9900"/>
                </a:solidFill>
                <a:round/>
                <a:headEnd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46499" name="Line 67"/>
              <p:cNvSpPr>
                <a:spLocks noChangeShapeType="1"/>
              </p:cNvSpPr>
              <p:nvPr/>
            </p:nvSpPr>
            <p:spPr bwMode="auto">
              <a:xfrm>
                <a:off x="1723" y="3090"/>
                <a:ext cx="256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sp>
          <p:nvSpPr>
            <p:cNvPr id="146500" name="Rectangle 68"/>
            <p:cNvSpPr>
              <a:spLocks noChangeArrowheads="1"/>
            </p:cNvSpPr>
            <p:nvPr/>
          </p:nvSpPr>
          <p:spPr bwMode="auto">
            <a:xfrm>
              <a:off x="4610" y="1316"/>
              <a:ext cx="2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i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46501" name="Rectangle 69"/>
            <p:cNvSpPr>
              <a:spLocks noChangeArrowheads="1"/>
            </p:cNvSpPr>
            <p:nvPr/>
          </p:nvSpPr>
          <p:spPr bwMode="auto">
            <a:xfrm>
              <a:off x="2851" y="1060"/>
              <a:ext cx="2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i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46502" name="Rectangle 70"/>
            <p:cNvSpPr>
              <a:spLocks noChangeArrowheads="1"/>
            </p:cNvSpPr>
            <p:nvPr/>
          </p:nvSpPr>
          <p:spPr bwMode="auto">
            <a:xfrm>
              <a:off x="3437" y="1049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46503" name="Text Box 71"/>
            <p:cNvSpPr txBox="1">
              <a:spLocks noChangeArrowheads="1"/>
            </p:cNvSpPr>
            <p:nvPr/>
          </p:nvSpPr>
          <p:spPr bwMode="auto">
            <a:xfrm>
              <a:off x="3694" y="1337"/>
              <a:ext cx="34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6504" name="Text Box 72"/>
            <p:cNvSpPr txBox="1">
              <a:spLocks noChangeArrowheads="1"/>
            </p:cNvSpPr>
            <p:nvPr/>
          </p:nvSpPr>
          <p:spPr bwMode="auto">
            <a:xfrm>
              <a:off x="4312" y="1028"/>
              <a:ext cx="3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6505" name="Text Box 73"/>
            <p:cNvSpPr txBox="1">
              <a:spLocks noChangeArrowheads="1"/>
            </p:cNvSpPr>
            <p:nvPr/>
          </p:nvSpPr>
          <p:spPr bwMode="auto">
            <a:xfrm>
              <a:off x="3893" y="193"/>
              <a:ext cx="3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6506" name="Rectangle 74"/>
            <p:cNvSpPr>
              <a:spLocks noChangeArrowheads="1"/>
            </p:cNvSpPr>
            <p:nvPr/>
          </p:nvSpPr>
          <p:spPr bwMode="auto">
            <a:xfrm>
              <a:off x="4414" y="216"/>
              <a:ext cx="2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146507" name="Rectangle 75"/>
            <p:cNvSpPr>
              <a:spLocks noChangeArrowheads="1"/>
            </p:cNvSpPr>
            <p:nvPr/>
          </p:nvSpPr>
          <p:spPr bwMode="auto">
            <a:xfrm>
              <a:off x="4668" y="65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46508" name="Rectangle 76"/>
            <p:cNvSpPr>
              <a:spLocks noChangeArrowheads="1"/>
            </p:cNvSpPr>
            <p:nvPr/>
          </p:nvSpPr>
          <p:spPr bwMode="auto">
            <a:xfrm>
              <a:off x="3203" y="65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46509" name="Rectangle 77"/>
            <p:cNvSpPr>
              <a:spLocks noChangeArrowheads="1"/>
            </p:cNvSpPr>
            <p:nvPr/>
          </p:nvSpPr>
          <p:spPr bwMode="auto">
            <a:xfrm>
              <a:off x="4092" y="99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46510" name="Line 78"/>
            <p:cNvSpPr>
              <a:spLocks noChangeShapeType="1"/>
            </p:cNvSpPr>
            <p:nvPr/>
          </p:nvSpPr>
          <p:spPr bwMode="auto">
            <a:xfrm>
              <a:off x="3203" y="997"/>
              <a:ext cx="23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6511" name="Line 79"/>
            <p:cNvSpPr>
              <a:spLocks noChangeShapeType="1"/>
            </p:cNvSpPr>
            <p:nvPr/>
          </p:nvSpPr>
          <p:spPr bwMode="auto">
            <a:xfrm>
              <a:off x="4682" y="997"/>
              <a:ext cx="18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6512" name="Line 80"/>
            <p:cNvSpPr>
              <a:spLocks noChangeShapeType="1"/>
            </p:cNvSpPr>
            <p:nvPr/>
          </p:nvSpPr>
          <p:spPr bwMode="auto">
            <a:xfrm>
              <a:off x="4414" y="527"/>
              <a:ext cx="20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6513" name="Line 81"/>
            <p:cNvSpPr>
              <a:spLocks noChangeShapeType="1"/>
            </p:cNvSpPr>
            <p:nvPr/>
          </p:nvSpPr>
          <p:spPr bwMode="auto">
            <a:xfrm>
              <a:off x="4057" y="1094"/>
              <a:ext cx="0" cy="20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6514" name="Line 82"/>
            <p:cNvSpPr>
              <a:spLocks noChangeShapeType="1"/>
            </p:cNvSpPr>
            <p:nvPr/>
          </p:nvSpPr>
          <p:spPr bwMode="auto">
            <a:xfrm flipV="1">
              <a:off x="3150" y="1132"/>
              <a:ext cx="0" cy="15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6515" name="Line 83"/>
            <p:cNvSpPr>
              <a:spLocks noChangeShapeType="1"/>
            </p:cNvSpPr>
            <p:nvPr/>
          </p:nvSpPr>
          <p:spPr bwMode="auto">
            <a:xfrm flipV="1">
              <a:off x="4974" y="1142"/>
              <a:ext cx="0" cy="17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</p:grpSp>
      <p:grpSp>
        <p:nvGrpSpPr>
          <p:cNvPr id="146516" name="Group 84"/>
          <p:cNvGrpSpPr>
            <a:grpSpLocks/>
          </p:cNvGrpSpPr>
          <p:nvPr/>
        </p:nvGrpSpPr>
        <p:grpSpPr bwMode="auto">
          <a:xfrm>
            <a:off x="5930901" y="1506538"/>
            <a:ext cx="3802063" cy="2246312"/>
            <a:chOff x="2860" y="700"/>
            <a:chExt cx="2395" cy="1415"/>
          </a:xfrm>
        </p:grpSpPr>
        <p:grpSp>
          <p:nvGrpSpPr>
            <p:cNvPr id="146517" name="Group 85"/>
            <p:cNvGrpSpPr>
              <a:grpSpLocks/>
            </p:cNvGrpSpPr>
            <p:nvPr/>
          </p:nvGrpSpPr>
          <p:grpSpPr bwMode="auto">
            <a:xfrm>
              <a:off x="3923" y="1956"/>
              <a:ext cx="270" cy="159"/>
              <a:chOff x="3921" y="1956"/>
              <a:chExt cx="270" cy="159"/>
            </a:xfrm>
          </p:grpSpPr>
          <p:sp>
            <p:nvSpPr>
              <p:cNvPr id="146518" name="Line 86"/>
              <p:cNvSpPr>
                <a:spLocks noChangeShapeType="1"/>
              </p:cNvSpPr>
              <p:nvPr/>
            </p:nvSpPr>
            <p:spPr bwMode="auto">
              <a:xfrm>
                <a:off x="4053" y="1956"/>
                <a:ext cx="0" cy="159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46519" name="Line 87"/>
              <p:cNvSpPr>
                <a:spLocks noChangeShapeType="1"/>
              </p:cNvSpPr>
              <p:nvPr/>
            </p:nvSpPr>
            <p:spPr bwMode="auto">
              <a:xfrm>
                <a:off x="3921" y="2115"/>
                <a:ext cx="270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46520" name="Group 88"/>
            <p:cNvGrpSpPr>
              <a:grpSpLocks/>
            </p:cNvGrpSpPr>
            <p:nvPr/>
          </p:nvGrpSpPr>
          <p:grpSpPr bwMode="auto">
            <a:xfrm>
              <a:off x="2860" y="844"/>
              <a:ext cx="198" cy="288"/>
              <a:chOff x="612" y="981"/>
              <a:chExt cx="198" cy="288"/>
            </a:xfrm>
          </p:grpSpPr>
          <p:sp>
            <p:nvSpPr>
              <p:cNvPr id="146521" name="Text Box 89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6522" name="Oval 90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46523" name="Group 91"/>
            <p:cNvGrpSpPr>
              <a:grpSpLocks/>
            </p:cNvGrpSpPr>
            <p:nvPr/>
          </p:nvGrpSpPr>
          <p:grpSpPr bwMode="auto">
            <a:xfrm>
              <a:off x="3958" y="700"/>
              <a:ext cx="198" cy="288"/>
              <a:chOff x="612" y="981"/>
              <a:chExt cx="198" cy="288"/>
            </a:xfrm>
          </p:grpSpPr>
          <p:sp>
            <p:nvSpPr>
              <p:cNvPr id="146524" name="Text Box 92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6525" name="Oval 93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46526" name="Group 94"/>
            <p:cNvGrpSpPr>
              <a:grpSpLocks/>
            </p:cNvGrpSpPr>
            <p:nvPr/>
          </p:nvGrpSpPr>
          <p:grpSpPr bwMode="auto">
            <a:xfrm>
              <a:off x="5057" y="844"/>
              <a:ext cx="198" cy="288"/>
              <a:chOff x="612" y="981"/>
              <a:chExt cx="198" cy="288"/>
            </a:xfrm>
          </p:grpSpPr>
          <p:sp>
            <p:nvSpPr>
              <p:cNvPr id="146527" name="Text Box 95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6528" name="Oval 96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</p:grpSp>
      <p:sp>
        <p:nvSpPr>
          <p:cNvPr id="146529" name="Text Box 97"/>
          <p:cNvSpPr txBox="1">
            <a:spLocks noChangeArrowheads="1"/>
          </p:cNvSpPr>
          <p:nvPr/>
        </p:nvSpPr>
        <p:spPr bwMode="auto">
          <a:xfrm>
            <a:off x="1703389" y="388938"/>
            <a:ext cx="3443287" cy="5191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三</a:t>
            </a:r>
            <a:r>
              <a:rPr kumimoji="1" lang="en-US" altLang="zh-CN" sz="28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.</a:t>
            </a:r>
            <a:r>
              <a:rPr kumimoji="1" lang="zh-CN" altLang="en-US" sz="28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列写结点方程</a:t>
            </a:r>
          </a:p>
        </p:txBody>
      </p:sp>
      <p:sp>
        <p:nvSpPr>
          <p:cNvPr id="146530" name="AutoShape 98"/>
          <p:cNvSpPr>
            <a:spLocks noChangeArrowheads="1"/>
          </p:cNvSpPr>
          <p:nvPr/>
        </p:nvSpPr>
        <p:spPr bwMode="auto">
          <a:xfrm>
            <a:off x="5146676" y="593725"/>
            <a:ext cx="576263" cy="215900"/>
          </a:xfrm>
          <a:prstGeom prst="rightArrow">
            <a:avLst>
              <a:gd name="adj1" fmla="val 50000"/>
              <a:gd name="adj2" fmla="val 66728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46531" name="Rectangle 99"/>
          <p:cNvSpPr>
            <a:spLocks noChangeArrowheads="1"/>
          </p:cNvSpPr>
          <p:nvPr/>
        </p:nvSpPr>
        <p:spPr bwMode="auto">
          <a:xfrm>
            <a:off x="1827214" y="1063625"/>
            <a:ext cx="41227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用结点电压列写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KCL</a:t>
            </a: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方程</a:t>
            </a:r>
          </a:p>
        </p:txBody>
      </p:sp>
    </p:spTree>
    <p:extLst>
      <p:ext uri="{BB962C8B-B14F-4D97-AF65-F5344CB8AC3E}">
        <p14:creationId xmlns:p14="http://schemas.microsoft.com/office/powerpoint/2010/main" val="2918793240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1465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465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465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465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6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6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64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6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46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75"/>
                                        <p:tgtEl>
                                          <p:spTgt spid="146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46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6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6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6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6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0" dur="500"/>
                                        <p:tgtEl>
                                          <p:spTgt spid="14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1" dur="500"/>
                                        <p:tgtEl>
                                          <p:spTgt spid="146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46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46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46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build="p" autoUpdateAnimBg="0" advAuto="0"/>
      <p:bldP spid="146437" grpId="0" build="p" autoUpdateAnimBg="0"/>
      <p:bldP spid="146438" grpId="0" build="p" autoUpdateAnimBg="0"/>
      <p:bldP spid="146439" grpId="0" build="p" autoUpdateAnimBg="0" advAuto="0"/>
      <p:bldP spid="146440" grpId="0" build="p" autoUpdateAnimBg="0"/>
      <p:bldP spid="146441" grpId="0" build="p" autoUpdateAnimBg="0"/>
      <p:bldP spid="146443" grpId="0" build="p" autoUpdateAnimBg="0"/>
      <p:bldP spid="146445" grpId="0" build="p" autoUpdateAnimBg="0" advAuto="0"/>
      <p:bldP spid="146446" grpId="0" build="p" autoUpdateAnimBg="0"/>
      <p:bldP spid="146447" grpId="0" build="p" autoUpdateAnimBg="0"/>
      <p:bldP spid="146448" grpId="0" build="p" autoUpdateAnimBg="0"/>
      <p:bldP spid="146529" grpId="0" animBg="1"/>
      <p:bldP spid="1465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27" name="Group 35"/>
          <p:cNvGrpSpPr>
            <a:grpSpLocks/>
          </p:cNvGrpSpPr>
          <p:nvPr/>
        </p:nvGrpSpPr>
        <p:grpSpPr bwMode="auto">
          <a:xfrm>
            <a:off x="2309813" y="3702051"/>
            <a:ext cx="2603500" cy="2111375"/>
            <a:chOff x="1889" y="2200"/>
            <a:chExt cx="1640" cy="1330"/>
          </a:xfrm>
        </p:grpSpPr>
        <p:sp>
          <p:nvSpPr>
            <p:cNvPr id="110628" name="Text Box 36"/>
            <p:cNvSpPr txBox="1">
              <a:spLocks noChangeArrowheads="1"/>
            </p:cNvSpPr>
            <p:nvPr/>
          </p:nvSpPr>
          <p:spPr bwMode="auto">
            <a:xfrm>
              <a:off x="3068" y="2200"/>
              <a:ext cx="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9" name="Text Box 37"/>
            <p:cNvSpPr txBox="1">
              <a:spLocks noChangeArrowheads="1"/>
            </p:cNvSpPr>
            <p:nvPr/>
          </p:nvSpPr>
          <p:spPr bwMode="auto">
            <a:xfrm>
              <a:off x="2781" y="2854"/>
              <a:ext cx="3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0" name="Text Box 38"/>
            <p:cNvSpPr txBox="1">
              <a:spLocks noChangeArrowheads="1"/>
            </p:cNvSpPr>
            <p:nvPr/>
          </p:nvSpPr>
          <p:spPr bwMode="auto">
            <a:xfrm>
              <a:off x="3196" y="2549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1" name="Text Box 39"/>
            <p:cNvSpPr txBox="1">
              <a:spLocks noChangeArrowheads="1"/>
            </p:cNvSpPr>
            <p:nvPr/>
          </p:nvSpPr>
          <p:spPr bwMode="auto">
            <a:xfrm>
              <a:off x="3241" y="2854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2" name="Text Box 40"/>
            <p:cNvSpPr txBox="1">
              <a:spLocks noChangeArrowheads="1"/>
            </p:cNvSpPr>
            <p:nvPr/>
          </p:nvSpPr>
          <p:spPr bwMode="auto">
            <a:xfrm>
              <a:off x="3241" y="3120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3" name="Text Box 41"/>
            <p:cNvSpPr txBox="1">
              <a:spLocks noChangeArrowheads="1"/>
            </p:cNvSpPr>
            <p:nvPr/>
          </p:nvSpPr>
          <p:spPr bwMode="auto">
            <a:xfrm>
              <a:off x="1889" y="2595"/>
              <a:ext cx="3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8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sc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34" name="Line 42"/>
            <p:cNvSpPr>
              <a:spLocks noChangeShapeType="1"/>
            </p:cNvSpPr>
            <p:nvPr/>
          </p:nvSpPr>
          <p:spPr bwMode="auto">
            <a:xfrm flipH="1">
              <a:off x="2999" y="2472"/>
              <a:ext cx="250" cy="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0635" name="Oval 43"/>
            <p:cNvSpPr>
              <a:spLocks noChangeArrowheads="1"/>
            </p:cNvSpPr>
            <p:nvPr/>
          </p:nvSpPr>
          <p:spPr bwMode="auto">
            <a:xfrm>
              <a:off x="3272" y="2527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0636" name="Oval 44"/>
            <p:cNvSpPr>
              <a:spLocks noChangeArrowheads="1"/>
            </p:cNvSpPr>
            <p:nvPr/>
          </p:nvSpPr>
          <p:spPr bwMode="auto">
            <a:xfrm>
              <a:off x="3274" y="3462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0637" name="Line 45"/>
            <p:cNvSpPr>
              <a:spLocks noChangeShapeType="1"/>
            </p:cNvSpPr>
            <p:nvPr/>
          </p:nvSpPr>
          <p:spPr bwMode="auto">
            <a:xfrm>
              <a:off x="2237" y="3496"/>
              <a:ext cx="1037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0638" name="Line 46"/>
            <p:cNvSpPr>
              <a:spLocks noChangeShapeType="1"/>
            </p:cNvSpPr>
            <p:nvPr/>
          </p:nvSpPr>
          <p:spPr bwMode="auto">
            <a:xfrm>
              <a:off x="2230" y="2561"/>
              <a:ext cx="1042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0639" name="Line 47"/>
            <p:cNvSpPr>
              <a:spLocks noChangeShapeType="1"/>
            </p:cNvSpPr>
            <p:nvPr/>
          </p:nvSpPr>
          <p:spPr bwMode="auto">
            <a:xfrm>
              <a:off x="2230" y="2559"/>
              <a:ext cx="0" cy="93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pSp>
          <p:nvGrpSpPr>
            <p:cNvPr id="110640" name="Group 48"/>
            <p:cNvGrpSpPr>
              <a:grpSpLocks/>
            </p:cNvGrpSpPr>
            <p:nvPr/>
          </p:nvGrpSpPr>
          <p:grpSpPr bwMode="auto">
            <a:xfrm>
              <a:off x="2085" y="2943"/>
              <a:ext cx="289" cy="302"/>
              <a:chOff x="2303" y="2318"/>
              <a:chExt cx="289" cy="302"/>
            </a:xfrm>
          </p:grpSpPr>
          <p:sp>
            <p:nvSpPr>
              <p:cNvPr id="110641" name="Oval 49"/>
              <p:cNvSpPr>
                <a:spLocks noChangeArrowheads="1"/>
              </p:cNvSpPr>
              <p:nvPr/>
            </p:nvSpPr>
            <p:spPr bwMode="auto">
              <a:xfrm>
                <a:off x="2303" y="2318"/>
                <a:ext cx="288" cy="302"/>
              </a:xfrm>
              <a:prstGeom prst="ellipse">
                <a:avLst/>
              </a:prstGeom>
              <a:solidFill>
                <a:srgbClr val="66CCFF"/>
              </a:solid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0642" name="Line 50"/>
              <p:cNvSpPr>
                <a:spLocks noChangeShapeType="1"/>
              </p:cNvSpPr>
              <p:nvPr/>
            </p:nvSpPr>
            <p:spPr bwMode="auto">
              <a:xfrm>
                <a:off x="2304" y="244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</p:grpSp>
        <p:sp>
          <p:nvSpPr>
            <p:cNvPr id="110643" name="Line 51"/>
            <p:cNvSpPr>
              <a:spLocks noChangeShapeType="1"/>
            </p:cNvSpPr>
            <p:nvPr/>
          </p:nvSpPr>
          <p:spPr bwMode="auto">
            <a:xfrm>
              <a:off x="2731" y="2561"/>
              <a:ext cx="0" cy="93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0644" name="Rectangle 52"/>
            <p:cNvSpPr>
              <a:spLocks noChangeArrowheads="1"/>
            </p:cNvSpPr>
            <p:nvPr/>
          </p:nvSpPr>
          <p:spPr bwMode="auto">
            <a:xfrm>
              <a:off x="2685" y="2855"/>
              <a:ext cx="94" cy="330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0645" name="Line 53"/>
            <p:cNvSpPr>
              <a:spLocks noChangeShapeType="1"/>
            </p:cNvSpPr>
            <p:nvPr/>
          </p:nvSpPr>
          <p:spPr bwMode="auto">
            <a:xfrm rot="-5400000">
              <a:off x="2094" y="2777"/>
              <a:ext cx="272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grpSp>
        <p:nvGrpSpPr>
          <p:cNvPr id="110646" name="Group 54"/>
          <p:cNvGrpSpPr>
            <a:grpSpLocks/>
          </p:cNvGrpSpPr>
          <p:nvPr/>
        </p:nvGrpSpPr>
        <p:grpSpPr bwMode="auto">
          <a:xfrm>
            <a:off x="2020889" y="1125538"/>
            <a:ext cx="2809875" cy="2303462"/>
            <a:chOff x="3129" y="2522"/>
            <a:chExt cx="1770" cy="1451"/>
          </a:xfrm>
        </p:grpSpPr>
        <p:sp>
          <p:nvSpPr>
            <p:cNvPr id="110647" name="Text Box 55"/>
            <p:cNvSpPr txBox="1">
              <a:spLocks noChangeArrowheads="1"/>
            </p:cNvSpPr>
            <p:nvPr/>
          </p:nvSpPr>
          <p:spPr bwMode="auto">
            <a:xfrm>
              <a:off x="4391" y="2522"/>
              <a:ext cx="27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110648" name="Oval 56"/>
            <p:cNvSpPr>
              <a:spLocks noChangeArrowheads="1"/>
            </p:cNvSpPr>
            <p:nvPr/>
          </p:nvSpPr>
          <p:spPr bwMode="auto">
            <a:xfrm>
              <a:off x="3540" y="3266"/>
              <a:ext cx="318" cy="283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0649" name="Text Box 57"/>
            <p:cNvSpPr txBox="1">
              <a:spLocks noChangeArrowheads="1"/>
            </p:cNvSpPr>
            <p:nvPr/>
          </p:nvSpPr>
          <p:spPr bwMode="auto">
            <a:xfrm>
              <a:off x="3325" y="2898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827E4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110650" name="Text Box 58"/>
            <p:cNvSpPr txBox="1">
              <a:spLocks noChangeArrowheads="1"/>
            </p:cNvSpPr>
            <p:nvPr/>
          </p:nvSpPr>
          <p:spPr bwMode="auto">
            <a:xfrm>
              <a:off x="3325" y="3452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827E4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110651" name="Text Box 59"/>
            <p:cNvSpPr txBox="1">
              <a:spLocks noChangeArrowheads="1"/>
            </p:cNvSpPr>
            <p:nvPr/>
          </p:nvSpPr>
          <p:spPr bwMode="auto">
            <a:xfrm>
              <a:off x="3129" y="3193"/>
              <a:ext cx="4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8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oc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52" name="Freeform 60"/>
            <p:cNvSpPr>
              <a:spLocks/>
            </p:cNvSpPr>
            <p:nvPr/>
          </p:nvSpPr>
          <p:spPr bwMode="auto">
            <a:xfrm>
              <a:off x="3686" y="2884"/>
              <a:ext cx="3" cy="1059"/>
            </a:xfrm>
            <a:custGeom>
              <a:avLst/>
              <a:gdLst>
                <a:gd name="T0" fmla="*/ 0 w 2"/>
                <a:gd name="T1" fmla="*/ 0 h 1059"/>
                <a:gd name="T2" fmla="*/ 2 w 2"/>
                <a:gd name="T3" fmla="*/ 1059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059">
                  <a:moveTo>
                    <a:pt x="0" y="0"/>
                  </a:moveTo>
                  <a:lnTo>
                    <a:pt x="2" y="1059"/>
                  </a:lnTo>
                </a:path>
              </a:pathLst>
            </a:custGeom>
            <a:noFill/>
            <a:ln w="38100" cmpd="sng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0653" name="Freeform 61"/>
            <p:cNvSpPr>
              <a:spLocks/>
            </p:cNvSpPr>
            <p:nvPr/>
          </p:nvSpPr>
          <p:spPr bwMode="auto">
            <a:xfrm flipV="1">
              <a:off x="3680" y="2862"/>
              <a:ext cx="937" cy="29"/>
            </a:xfrm>
            <a:custGeom>
              <a:avLst/>
              <a:gdLst>
                <a:gd name="T0" fmla="*/ 0 w 660"/>
                <a:gd name="T1" fmla="*/ 0 h 1"/>
                <a:gd name="T2" fmla="*/ 660 w 66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0" h="1">
                  <a:moveTo>
                    <a:pt x="0" y="0"/>
                  </a:moveTo>
                  <a:lnTo>
                    <a:pt x="660" y="0"/>
                  </a:lnTo>
                </a:path>
              </a:pathLst>
            </a:custGeom>
            <a:noFill/>
            <a:ln w="38100" cmpd="sng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0654" name="Text Box 62"/>
            <p:cNvSpPr txBox="1">
              <a:spLocks noChangeArrowheads="1"/>
            </p:cNvSpPr>
            <p:nvPr/>
          </p:nvSpPr>
          <p:spPr bwMode="auto">
            <a:xfrm>
              <a:off x="3982" y="2998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55" name="Text Box 63"/>
            <p:cNvSpPr txBox="1">
              <a:spLocks noChangeArrowheads="1"/>
            </p:cNvSpPr>
            <p:nvPr/>
          </p:nvSpPr>
          <p:spPr bwMode="auto">
            <a:xfrm>
              <a:off x="4549" y="2898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56" name="Text Box 64"/>
            <p:cNvSpPr txBox="1">
              <a:spLocks noChangeArrowheads="1"/>
            </p:cNvSpPr>
            <p:nvPr/>
          </p:nvSpPr>
          <p:spPr bwMode="auto">
            <a:xfrm>
              <a:off x="4549" y="3225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57" name="Text Box 65"/>
            <p:cNvSpPr txBox="1">
              <a:spLocks noChangeArrowheads="1"/>
            </p:cNvSpPr>
            <p:nvPr/>
          </p:nvSpPr>
          <p:spPr bwMode="auto">
            <a:xfrm>
              <a:off x="4572" y="3520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58" name="Oval 66"/>
            <p:cNvSpPr>
              <a:spLocks noChangeArrowheads="1"/>
            </p:cNvSpPr>
            <p:nvPr/>
          </p:nvSpPr>
          <p:spPr bwMode="auto">
            <a:xfrm>
              <a:off x="4617" y="2862"/>
              <a:ext cx="77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0659" name="Oval 67"/>
            <p:cNvSpPr>
              <a:spLocks noChangeArrowheads="1"/>
            </p:cNvSpPr>
            <p:nvPr/>
          </p:nvSpPr>
          <p:spPr bwMode="auto">
            <a:xfrm>
              <a:off x="4640" y="3905"/>
              <a:ext cx="77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0660" name="Line 68"/>
            <p:cNvSpPr>
              <a:spLocks noChangeShapeType="1"/>
            </p:cNvSpPr>
            <p:nvPr/>
          </p:nvSpPr>
          <p:spPr bwMode="auto">
            <a:xfrm flipH="1">
              <a:off x="4345" y="2817"/>
              <a:ext cx="250" cy="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0661" name="Rectangle 69"/>
            <p:cNvSpPr>
              <a:spLocks noChangeArrowheads="1"/>
            </p:cNvSpPr>
            <p:nvPr/>
          </p:nvSpPr>
          <p:spPr bwMode="auto">
            <a:xfrm>
              <a:off x="3937" y="2839"/>
              <a:ext cx="385" cy="113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0662" name="Line 70"/>
            <p:cNvSpPr>
              <a:spLocks noChangeShapeType="1"/>
            </p:cNvSpPr>
            <p:nvPr/>
          </p:nvSpPr>
          <p:spPr bwMode="auto">
            <a:xfrm>
              <a:off x="3688" y="3951"/>
              <a:ext cx="952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graphicFrame>
        <p:nvGraphicFramePr>
          <p:cNvPr id="110663" name="Object 71"/>
          <p:cNvGraphicFramePr>
            <a:graphicFrameLocks noChangeAspect="1"/>
          </p:cNvGraphicFramePr>
          <p:nvPr/>
        </p:nvGraphicFramePr>
        <p:xfrm>
          <a:off x="5065713" y="4329113"/>
          <a:ext cx="155575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3" name="公式" r:id="rId3" imgW="711000" imgH="444240" progId="Equation.3">
                  <p:embed/>
                </p:oleObj>
              </mc:Choice>
              <mc:Fallback>
                <p:oleObj name="公式" r:id="rId3" imgW="711000" imgH="444240" progId="Equation.3">
                  <p:embed/>
                  <p:pic>
                    <p:nvPicPr>
                      <p:cNvPr id="110663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5713" y="4329113"/>
                        <a:ext cx="1555750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64" name="Object 72"/>
          <p:cNvGraphicFramePr>
            <a:graphicFrameLocks noChangeAspect="1"/>
          </p:cNvGraphicFramePr>
          <p:nvPr/>
        </p:nvGraphicFramePr>
        <p:xfrm>
          <a:off x="5065714" y="1971675"/>
          <a:ext cx="177958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4" name="公式" r:id="rId5" imgW="812520" imgH="228600" progId="Equation.3">
                  <p:embed/>
                </p:oleObj>
              </mc:Choice>
              <mc:Fallback>
                <p:oleObj name="公式" r:id="rId5" imgW="812520" imgH="228600" progId="Equation.3">
                  <p:embed/>
                  <p:pic>
                    <p:nvPicPr>
                      <p:cNvPr id="110664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5714" y="1971675"/>
                        <a:ext cx="1779587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65" name="Object 73"/>
          <p:cNvGraphicFramePr>
            <a:graphicFrameLocks noChangeAspect="1"/>
          </p:cNvGraphicFramePr>
          <p:nvPr/>
        </p:nvGraphicFramePr>
        <p:xfrm>
          <a:off x="9228139" y="3049589"/>
          <a:ext cx="1279525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5" name="公式" r:id="rId7" imgW="583920" imgH="444240" progId="Equation.3">
                  <p:embed/>
                </p:oleObj>
              </mc:Choice>
              <mc:Fallback>
                <p:oleObj name="公式" r:id="rId7" imgW="583920" imgH="444240" progId="Equation.3">
                  <p:embed/>
                  <p:pic>
                    <p:nvPicPr>
                      <p:cNvPr id="110665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8139" y="3049589"/>
                        <a:ext cx="1279525" cy="108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66" name="Object 74"/>
          <p:cNvGraphicFramePr>
            <a:graphicFrameLocks noChangeAspect="1"/>
          </p:cNvGraphicFramePr>
          <p:nvPr/>
        </p:nvGraphicFramePr>
        <p:xfrm>
          <a:off x="7427913" y="2755900"/>
          <a:ext cx="14732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6" name="公式" r:id="rId9" imgW="672840" imgH="228600" progId="Equation.3">
                  <p:embed/>
                </p:oleObj>
              </mc:Choice>
              <mc:Fallback>
                <p:oleObj name="公式" r:id="rId9" imgW="672840" imgH="228600" progId="Equation.3">
                  <p:embed/>
                  <p:pic>
                    <p:nvPicPr>
                      <p:cNvPr id="110666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7913" y="2755900"/>
                        <a:ext cx="14732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67" name="Object 75"/>
          <p:cNvGraphicFramePr>
            <a:graphicFrameLocks noChangeAspect="1"/>
          </p:cNvGraphicFramePr>
          <p:nvPr/>
        </p:nvGraphicFramePr>
        <p:xfrm>
          <a:off x="7572376" y="3429000"/>
          <a:ext cx="1223963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7" name="公式" r:id="rId11" imgW="558720" imgH="444240" progId="Equation.3">
                  <p:embed/>
                </p:oleObj>
              </mc:Choice>
              <mc:Fallback>
                <p:oleObj name="公式" r:id="rId11" imgW="558720" imgH="444240" progId="Equation.3">
                  <p:embed/>
                  <p:pic>
                    <p:nvPicPr>
                      <p:cNvPr id="110667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76" y="3429000"/>
                        <a:ext cx="1223963" cy="108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668" name="Text Box 76"/>
          <p:cNvSpPr txBox="1">
            <a:spLocks noChangeArrowheads="1"/>
          </p:cNvSpPr>
          <p:nvPr/>
        </p:nvSpPr>
        <p:spPr bwMode="auto">
          <a:xfrm>
            <a:off x="1730375" y="115888"/>
            <a:ext cx="7170738" cy="946150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2.  </a:t>
            </a:r>
            <a:r>
              <a:rPr kumimoji="1" lang="zh-CN" altLang="en-US" sz="2800" b="1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含源单口网络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kumimoji="1" lang="en-US" altLang="zh-CN" sz="2800" b="1" baseline="-250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oc</a:t>
            </a:r>
            <a:r>
              <a:rPr kumimoji="1" lang="zh-CN" altLang="en-US" sz="2800" b="1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、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en-US" altLang="zh-CN" sz="2800" b="1" baseline="-250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sc</a:t>
            </a:r>
            <a:r>
              <a:rPr kumimoji="1" lang="zh-CN" altLang="en-US" sz="2800" b="1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和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800" b="1" baseline="-250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r>
              <a:rPr kumimoji="1" lang="zh-CN" altLang="en-US" sz="2800" b="1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三者之间的关系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——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800" b="1" baseline="-2500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r>
              <a:rPr kumimoji="1" lang="zh-CN" altLang="en-US" sz="2800" b="1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的另一种求法。</a:t>
            </a:r>
          </a:p>
        </p:txBody>
      </p:sp>
      <p:sp>
        <p:nvSpPr>
          <p:cNvPr id="110669" name="AutoShape 77"/>
          <p:cNvSpPr>
            <a:spLocks/>
          </p:cNvSpPr>
          <p:nvPr/>
        </p:nvSpPr>
        <p:spPr bwMode="auto">
          <a:xfrm>
            <a:off x="6845301" y="2170113"/>
            <a:ext cx="449263" cy="2876550"/>
          </a:xfrm>
          <a:prstGeom prst="rightBrace">
            <a:avLst>
              <a:gd name="adj1" fmla="val 53357"/>
              <a:gd name="adj2" fmla="val 49667"/>
            </a:avLst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110670" name="AutoShape 78"/>
          <p:cNvSpPr>
            <a:spLocks/>
          </p:cNvSpPr>
          <p:nvPr/>
        </p:nvSpPr>
        <p:spPr bwMode="auto">
          <a:xfrm>
            <a:off x="8901114" y="2916238"/>
            <a:ext cx="327025" cy="1358900"/>
          </a:xfrm>
          <a:prstGeom prst="rightBrace">
            <a:avLst>
              <a:gd name="adj1" fmla="val 34628"/>
              <a:gd name="adj2" fmla="val 50000"/>
            </a:avLst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110671" name="Rectangle 79"/>
          <p:cNvSpPr>
            <a:spLocks noChangeArrowheads="1"/>
          </p:cNvSpPr>
          <p:nvPr/>
        </p:nvSpPr>
        <p:spPr bwMode="auto">
          <a:xfrm>
            <a:off x="3079751" y="6078538"/>
            <a:ext cx="60563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这种方法对含受控源的电路有时会很方便</a:t>
            </a:r>
            <a:r>
              <a:rPr kumimoji="1"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0196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0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0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11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0"/>
                                        <p:tgtEl>
                                          <p:spTgt spid="110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0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0"/>
                                        <p:tgtEl>
                                          <p:spTgt spid="110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0"/>
                                        <p:tgtEl>
                                          <p:spTgt spid="110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0"/>
                                        <p:tgtEl>
                                          <p:spTgt spid="110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10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68" grpId="0" animBg="1" autoUpdateAnimBg="0"/>
      <p:bldP spid="11067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64" name="Group 4"/>
          <p:cNvGrpSpPr>
            <a:grpSpLocks/>
          </p:cNvGrpSpPr>
          <p:nvPr/>
        </p:nvGrpSpPr>
        <p:grpSpPr bwMode="auto">
          <a:xfrm>
            <a:off x="4348164" y="192089"/>
            <a:ext cx="4224337" cy="2289175"/>
            <a:chOff x="1100" y="558"/>
            <a:chExt cx="2661" cy="1442"/>
          </a:xfrm>
        </p:grpSpPr>
        <p:sp>
          <p:nvSpPr>
            <p:cNvPr id="117765" name="Oval 5"/>
            <p:cNvSpPr>
              <a:spLocks noChangeArrowheads="1"/>
            </p:cNvSpPr>
            <p:nvPr/>
          </p:nvSpPr>
          <p:spPr bwMode="auto">
            <a:xfrm>
              <a:off x="2918" y="884"/>
              <a:ext cx="308" cy="281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766" name="Text Box 6"/>
            <p:cNvSpPr txBox="1">
              <a:spLocks noChangeArrowheads="1"/>
            </p:cNvSpPr>
            <p:nvPr/>
          </p:nvSpPr>
          <p:spPr bwMode="auto">
            <a:xfrm>
              <a:off x="2206" y="64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17767" name="Oval 7"/>
            <p:cNvSpPr>
              <a:spLocks noChangeArrowheads="1"/>
            </p:cNvSpPr>
            <p:nvPr/>
          </p:nvSpPr>
          <p:spPr bwMode="auto">
            <a:xfrm>
              <a:off x="3428" y="1932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768" name="Oval 8"/>
            <p:cNvSpPr>
              <a:spLocks noChangeArrowheads="1"/>
            </p:cNvSpPr>
            <p:nvPr/>
          </p:nvSpPr>
          <p:spPr bwMode="auto">
            <a:xfrm>
              <a:off x="3428" y="997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769" name="Line 9"/>
            <p:cNvSpPr>
              <a:spLocks noChangeShapeType="1"/>
            </p:cNvSpPr>
            <p:nvPr/>
          </p:nvSpPr>
          <p:spPr bwMode="auto">
            <a:xfrm>
              <a:off x="1503" y="1966"/>
              <a:ext cx="192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770" name="Line 10"/>
            <p:cNvSpPr>
              <a:spLocks noChangeShapeType="1"/>
            </p:cNvSpPr>
            <p:nvPr/>
          </p:nvSpPr>
          <p:spPr bwMode="auto">
            <a:xfrm flipV="1">
              <a:off x="1496" y="1029"/>
              <a:ext cx="1932" cy="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771" name="Line 11"/>
            <p:cNvSpPr>
              <a:spLocks noChangeShapeType="1"/>
            </p:cNvSpPr>
            <p:nvPr/>
          </p:nvSpPr>
          <p:spPr bwMode="auto">
            <a:xfrm>
              <a:off x="1496" y="1029"/>
              <a:ext cx="0" cy="93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772" name="Line 12"/>
            <p:cNvSpPr>
              <a:spLocks noChangeShapeType="1"/>
            </p:cNvSpPr>
            <p:nvPr/>
          </p:nvSpPr>
          <p:spPr bwMode="auto">
            <a:xfrm>
              <a:off x="1997" y="1031"/>
              <a:ext cx="0" cy="93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773" name="Rectangle 13"/>
            <p:cNvSpPr>
              <a:spLocks noChangeArrowheads="1"/>
            </p:cNvSpPr>
            <p:nvPr/>
          </p:nvSpPr>
          <p:spPr bwMode="auto">
            <a:xfrm>
              <a:off x="1951" y="1325"/>
              <a:ext cx="94" cy="330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774" name="AutoShape 14"/>
            <p:cNvSpPr>
              <a:spLocks noChangeArrowheads="1"/>
            </p:cNvSpPr>
            <p:nvPr/>
          </p:nvSpPr>
          <p:spPr bwMode="auto">
            <a:xfrm>
              <a:off x="1382" y="1286"/>
              <a:ext cx="227" cy="363"/>
            </a:xfrm>
            <a:prstGeom prst="diamond">
              <a:avLst/>
            </a:prstGeom>
            <a:solidFill>
              <a:srgbClr val="00CCFF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775" name="Line 15"/>
            <p:cNvSpPr>
              <a:spLocks noChangeShapeType="1"/>
            </p:cNvSpPr>
            <p:nvPr/>
          </p:nvSpPr>
          <p:spPr bwMode="auto">
            <a:xfrm>
              <a:off x="1389" y="1462"/>
              <a:ext cx="227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776" name="Rectangle 16"/>
            <p:cNvSpPr>
              <a:spLocks noChangeArrowheads="1"/>
            </p:cNvSpPr>
            <p:nvPr/>
          </p:nvSpPr>
          <p:spPr bwMode="auto">
            <a:xfrm>
              <a:off x="2237" y="974"/>
              <a:ext cx="346" cy="110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777" name="Text Box 17"/>
            <p:cNvSpPr txBox="1">
              <a:spLocks noChangeArrowheads="1"/>
            </p:cNvSpPr>
            <p:nvPr/>
          </p:nvSpPr>
          <p:spPr bwMode="auto">
            <a:xfrm>
              <a:off x="2002" y="1399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17778" name="Line 18"/>
            <p:cNvSpPr>
              <a:spLocks noChangeShapeType="1"/>
            </p:cNvSpPr>
            <p:nvPr/>
          </p:nvSpPr>
          <p:spPr bwMode="auto">
            <a:xfrm>
              <a:off x="1494" y="1649"/>
              <a:ext cx="2" cy="18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779" name="Text Box 19"/>
            <p:cNvSpPr txBox="1">
              <a:spLocks noChangeArrowheads="1"/>
            </p:cNvSpPr>
            <p:nvPr/>
          </p:nvSpPr>
          <p:spPr bwMode="auto">
            <a:xfrm>
              <a:off x="3428" y="1034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780" name="Text Box 20"/>
            <p:cNvSpPr txBox="1">
              <a:spLocks noChangeArrowheads="1"/>
            </p:cNvSpPr>
            <p:nvPr/>
          </p:nvSpPr>
          <p:spPr bwMode="auto">
            <a:xfrm>
              <a:off x="3473" y="1339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781" name="Text Box 21"/>
            <p:cNvSpPr txBox="1">
              <a:spLocks noChangeArrowheads="1"/>
            </p:cNvSpPr>
            <p:nvPr/>
          </p:nvSpPr>
          <p:spPr bwMode="auto">
            <a:xfrm>
              <a:off x="3473" y="1605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782" name="Text Box 22"/>
            <p:cNvSpPr txBox="1">
              <a:spLocks noChangeArrowheads="1"/>
            </p:cNvSpPr>
            <p:nvPr/>
          </p:nvSpPr>
          <p:spPr bwMode="auto">
            <a:xfrm>
              <a:off x="3140" y="670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783" name="Text Box 23"/>
            <p:cNvSpPr txBox="1">
              <a:spLocks noChangeArrowheads="1"/>
            </p:cNvSpPr>
            <p:nvPr/>
          </p:nvSpPr>
          <p:spPr bwMode="auto">
            <a:xfrm>
              <a:off x="2743" y="558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784" name="Text Box 24"/>
            <p:cNvSpPr txBox="1">
              <a:spLocks noChangeArrowheads="1"/>
            </p:cNvSpPr>
            <p:nvPr/>
          </p:nvSpPr>
          <p:spPr bwMode="auto">
            <a:xfrm>
              <a:off x="2887" y="597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7785" name="Text Box 25"/>
            <p:cNvSpPr txBox="1">
              <a:spLocks noChangeArrowheads="1"/>
            </p:cNvSpPr>
            <p:nvPr/>
          </p:nvSpPr>
          <p:spPr bwMode="auto">
            <a:xfrm>
              <a:off x="1100" y="1523"/>
              <a:ext cx="39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7786" name="Text Box 26"/>
          <p:cNvSpPr txBox="1">
            <a:spLocks noChangeArrowheads="1"/>
          </p:cNvSpPr>
          <p:nvPr/>
        </p:nvSpPr>
        <p:spPr bwMode="auto">
          <a:xfrm>
            <a:off x="2008188" y="304801"/>
            <a:ext cx="685800" cy="519113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</a:p>
        </p:txBody>
      </p:sp>
      <p:sp>
        <p:nvSpPr>
          <p:cNvPr id="117787" name="Text Box 27"/>
          <p:cNvSpPr txBox="1">
            <a:spLocks noChangeArrowheads="1"/>
          </p:cNvSpPr>
          <p:nvPr/>
        </p:nvSpPr>
        <p:spPr bwMode="auto">
          <a:xfrm>
            <a:off x="2530476" y="2911475"/>
            <a:ext cx="3101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求短路电流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sc</a:t>
            </a:r>
          </a:p>
        </p:txBody>
      </p:sp>
      <p:sp>
        <p:nvSpPr>
          <p:cNvPr id="117788" name="Text Box 28"/>
          <p:cNvSpPr txBox="1">
            <a:spLocks noChangeArrowheads="1"/>
          </p:cNvSpPr>
          <p:nvPr/>
        </p:nvSpPr>
        <p:spPr bwMode="auto">
          <a:xfrm>
            <a:off x="1938338" y="2643188"/>
            <a:ext cx="576262" cy="51911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解</a:t>
            </a:r>
          </a:p>
        </p:txBody>
      </p:sp>
      <p:sp>
        <p:nvSpPr>
          <p:cNvPr id="117791" name="Text Box 31"/>
          <p:cNvSpPr txBox="1">
            <a:spLocks noChangeArrowheads="1"/>
          </p:cNvSpPr>
          <p:nvPr/>
        </p:nvSpPr>
        <p:spPr bwMode="auto">
          <a:xfrm>
            <a:off x="1938339" y="1250950"/>
            <a:ext cx="2568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简化成诺顿电路</a:t>
            </a:r>
            <a:endParaRPr kumimoji="1" lang="zh-CN" altLang="en-US" sz="2400" b="1" i="1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117879" name="Group 119"/>
          <p:cNvGrpSpPr>
            <a:grpSpLocks/>
          </p:cNvGrpSpPr>
          <p:nvPr/>
        </p:nvGrpSpPr>
        <p:grpSpPr bwMode="auto">
          <a:xfrm>
            <a:off x="7116763" y="2911476"/>
            <a:ext cx="3219450" cy="2289175"/>
            <a:chOff x="3566" y="1708"/>
            <a:chExt cx="2028" cy="1442"/>
          </a:xfrm>
        </p:grpSpPr>
        <p:sp>
          <p:nvSpPr>
            <p:cNvPr id="117793" name="Oval 33"/>
            <p:cNvSpPr>
              <a:spLocks noChangeArrowheads="1"/>
            </p:cNvSpPr>
            <p:nvPr/>
          </p:nvSpPr>
          <p:spPr bwMode="auto">
            <a:xfrm>
              <a:off x="5048" y="2035"/>
              <a:ext cx="253" cy="286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794" name="Text Box 34"/>
            <p:cNvSpPr txBox="1">
              <a:spLocks noChangeArrowheads="1"/>
            </p:cNvSpPr>
            <p:nvPr/>
          </p:nvSpPr>
          <p:spPr bwMode="auto">
            <a:xfrm>
              <a:off x="4304" y="179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17795" name="Oval 35"/>
            <p:cNvSpPr>
              <a:spLocks noChangeArrowheads="1"/>
            </p:cNvSpPr>
            <p:nvPr/>
          </p:nvSpPr>
          <p:spPr bwMode="auto">
            <a:xfrm>
              <a:off x="5526" y="3082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796" name="Oval 36"/>
            <p:cNvSpPr>
              <a:spLocks noChangeArrowheads="1"/>
            </p:cNvSpPr>
            <p:nvPr/>
          </p:nvSpPr>
          <p:spPr bwMode="auto">
            <a:xfrm>
              <a:off x="5526" y="2147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797" name="Line 37"/>
            <p:cNvSpPr>
              <a:spLocks noChangeShapeType="1"/>
            </p:cNvSpPr>
            <p:nvPr/>
          </p:nvSpPr>
          <p:spPr bwMode="auto">
            <a:xfrm>
              <a:off x="3601" y="3116"/>
              <a:ext cx="192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798" name="Line 38"/>
            <p:cNvSpPr>
              <a:spLocks noChangeShapeType="1"/>
            </p:cNvSpPr>
            <p:nvPr/>
          </p:nvSpPr>
          <p:spPr bwMode="auto">
            <a:xfrm flipV="1">
              <a:off x="3594" y="2179"/>
              <a:ext cx="1932" cy="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799" name="Line 39"/>
            <p:cNvSpPr>
              <a:spLocks noChangeShapeType="1"/>
            </p:cNvSpPr>
            <p:nvPr/>
          </p:nvSpPr>
          <p:spPr bwMode="auto">
            <a:xfrm>
              <a:off x="3601" y="2179"/>
              <a:ext cx="0" cy="31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800" name="Line 40"/>
            <p:cNvSpPr>
              <a:spLocks noChangeShapeType="1"/>
            </p:cNvSpPr>
            <p:nvPr/>
          </p:nvSpPr>
          <p:spPr bwMode="auto">
            <a:xfrm>
              <a:off x="4095" y="2181"/>
              <a:ext cx="0" cy="93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801" name="Rectangle 41"/>
            <p:cNvSpPr>
              <a:spLocks noChangeArrowheads="1"/>
            </p:cNvSpPr>
            <p:nvPr/>
          </p:nvSpPr>
          <p:spPr bwMode="auto">
            <a:xfrm>
              <a:off x="4049" y="2475"/>
              <a:ext cx="94" cy="330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804" name="Rectangle 44"/>
            <p:cNvSpPr>
              <a:spLocks noChangeArrowheads="1"/>
            </p:cNvSpPr>
            <p:nvPr/>
          </p:nvSpPr>
          <p:spPr bwMode="auto">
            <a:xfrm>
              <a:off x="4335" y="2124"/>
              <a:ext cx="346" cy="110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805" name="Text Box 45"/>
            <p:cNvSpPr txBox="1">
              <a:spLocks noChangeArrowheads="1"/>
            </p:cNvSpPr>
            <p:nvPr/>
          </p:nvSpPr>
          <p:spPr bwMode="auto">
            <a:xfrm>
              <a:off x="4100" y="2549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17810" name="Text Box 50"/>
            <p:cNvSpPr txBox="1">
              <a:spLocks noChangeArrowheads="1"/>
            </p:cNvSpPr>
            <p:nvPr/>
          </p:nvSpPr>
          <p:spPr bwMode="auto">
            <a:xfrm>
              <a:off x="5238" y="1820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11" name="Text Box 51"/>
            <p:cNvSpPr txBox="1">
              <a:spLocks noChangeArrowheads="1"/>
            </p:cNvSpPr>
            <p:nvPr/>
          </p:nvSpPr>
          <p:spPr bwMode="auto">
            <a:xfrm>
              <a:off x="4841" y="1708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12" name="Text Box 52"/>
            <p:cNvSpPr txBox="1">
              <a:spLocks noChangeArrowheads="1"/>
            </p:cNvSpPr>
            <p:nvPr/>
          </p:nvSpPr>
          <p:spPr bwMode="auto">
            <a:xfrm>
              <a:off x="4985" y="1747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17822" name="Group 62"/>
            <p:cNvGrpSpPr>
              <a:grpSpLocks/>
            </p:cNvGrpSpPr>
            <p:nvPr/>
          </p:nvGrpSpPr>
          <p:grpSpPr bwMode="auto">
            <a:xfrm>
              <a:off x="5266" y="2215"/>
              <a:ext cx="302" cy="867"/>
              <a:chOff x="2453" y="798"/>
              <a:chExt cx="302" cy="867"/>
            </a:xfrm>
          </p:grpSpPr>
          <p:sp>
            <p:nvSpPr>
              <p:cNvPr id="117818" name="Line 58"/>
              <p:cNvSpPr>
                <a:spLocks noChangeShapeType="1"/>
              </p:cNvSpPr>
              <p:nvPr/>
            </p:nvSpPr>
            <p:spPr bwMode="auto">
              <a:xfrm>
                <a:off x="2755" y="798"/>
                <a:ext cx="0" cy="867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7819" name="Line 59"/>
              <p:cNvSpPr>
                <a:spLocks noChangeShapeType="1"/>
              </p:cNvSpPr>
              <p:nvPr/>
            </p:nvSpPr>
            <p:spPr bwMode="auto">
              <a:xfrm flipH="1">
                <a:off x="2755" y="1132"/>
                <a:ext cx="0" cy="23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7821" name="Rectangle 61"/>
              <p:cNvSpPr>
                <a:spLocks noChangeArrowheads="1"/>
              </p:cNvSpPr>
              <p:nvPr/>
            </p:nvSpPr>
            <p:spPr bwMode="auto">
              <a:xfrm>
                <a:off x="2453" y="1072"/>
                <a:ext cx="2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 i="1">
                    <a:solidFill>
                      <a:srgbClr val="FFFF00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i</a:t>
                </a:r>
                <a:r>
                  <a:rPr kumimoji="1" lang="en-US" altLang="zh-CN" sz="2400" b="1" baseline="-25000">
                    <a:solidFill>
                      <a:srgbClr val="FFFF00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sc</a:t>
                </a:r>
              </a:p>
            </p:txBody>
          </p:sp>
        </p:grpSp>
        <p:sp>
          <p:nvSpPr>
            <p:cNvPr id="117823" name="Line 63"/>
            <p:cNvSpPr>
              <a:spLocks noChangeShapeType="1"/>
            </p:cNvSpPr>
            <p:nvPr/>
          </p:nvSpPr>
          <p:spPr bwMode="auto">
            <a:xfrm>
              <a:off x="3601" y="2806"/>
              <a:ext cx="0" cy="31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824" name="Oval 64"/>
            <p:cNvSpPr>
              <a:spLocks noChangeArrowheads="1"/>
            </p:cNvSpPr>
            <p:nvPr/>
          </p:nvSpPr>
          <p:spPr bwMode="auto">
            <a:xfrm>
              <a:off x="3568" y="2738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825" name="Oval 65"/>
            <p:cNvSpPr>
              <a:spLocks noChangeArrowheads="1"/>
            </p:cNvSpPr>
            <p:nvPr/>
          </p:nvSpPr>
          <p:spPr bwMode="auto">
            <a:xfrm>
              <a:off x="3566" y="2477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graphicFrame>
        <p:nvGraphicFramePr>
          <p:cNvPr id="117827" name="Object 67"/>
          <p:cNvGraphicFramePr>
            <a:graphicFrameLocks noChangeAspect="1"/>
          </p:cNvGraphicFramePr>
          <p:nvPr/>
        </p:nvGraphicFramePr>
        <p:xfrm>
          <a:off x="7673975" y="5489575"/>
          <a:ext cx="229393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7" name="公式" r:id="rId3" imgW="990360" imgH="406080" progId="Equation.3">
                  <p:embed/>
                </p:oleObj>
              </mc:Choice>
              <mc:Fallback>
                <p:oleObj name="公式" r:id="rId3" imgW="990360" imgH="406080" progId="Equation.3">
                  <p:embed/>
                  <p:pic>
                    <p:nvPicPr>
                      <p:cNvPr id="117827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3975" y="5489575"/>
                        <a:ext cx="2293938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7880" name="Group 120"/>
          <p:cNvGrpSpPr>
            <a:grpSpLocks/>
          </p:cNvGrpSpPr>
          <p:nvPr/>
        </p:nvGrpSpPr>
        <p:grpSpPr bwMode="auto">
          <a:xfrm>
            <a:off x="1726407" y="3601717"/>
            <a:ext cx="4308475" cy="2289175"/>
            <a:chOff x="255" y="1756"/>
            <a:chExt cx="2714" cy="1442"/>
          </a:xfrm>
        </p:grpSpPr>
        <p:sp>
          <p:nvSpPr>
            <p:cNvPr id="117854" name="Oval 94"/>
            <p:cNvSpPr>
              <a:spLocks noChangeArrowheads="1"/>
            </p:cNvSpPr>
            <p:nvPr/>
          </p:nvSpPr>
          <p:spPr bwMode="auto">
            <a:xfrm>
              <a:off x="2073" y="2076"/>
              <a:ext cx="295" cy="321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855" name="Text Box 95"/>
            <p:cNvSpPr txBox="1">
              <a:spLocks noChangeArrowheads="1"/>
            </p:cNvSpPr>
            <p:nvPr/>
          </p:nvSpPr>
          <p:spPr bwMode="auto">
            <a:xfrm>
              <a:off x="1361" y="1845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17856" name="Oval 96"/>
            <p:cNvSpPr>
              <a:spLocks noChangeArrowheads="1"/>
            </p:cNvSpPr>
            <p:nvPr/>
          </p:nvSpPr>
          <p:spPr bwMode="auto">
            <a:xfrm>
              <a:off x="2583" y="3130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857" name="Oval 97"/>
            <p:cNvSpPr>
              <a:spLocks noChangeArrowheads="1"/>
            </p:cNvSpPr>
            <p:nvPr/>
          </p:nvSpPr>
          <p:spPr bwMode="auto">
            <a:xfrm>
              <a:off x="2583" y="2195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858" name="Line 98"/>
            <p:cNvSpPr>
              <a:spLocks noChangeShapeType="1"/>
            </p:cNvSpPr>
            <p:nvPr/>
          </p:nvSpPr>
          <p:spPr bwMode="auto">
            <a:xfrm>
              <a:off x="658" y="3164"/>
              <a:ext cx="192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859" name="Line 99"/>
            <p:cNvSpPr>
              <a:spLocks noChangeShapeType="1"/>
            </p:cNvSpPr>
            <p:nvPr/>
          </p:nvSpPr>
          <p:spPr bwMode="auto">
            <a:xfrm flipV="1">
              <a:off x="651" y="2227"/>
              <a:ext cx="1932" cy="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860" name="Line 100"/>
            <p:cNvSpPr>
              <a:spLocks noChangeShapeType="1"/>
            </p:cNvSpPr>
            <p:nvPr/>
          </p:nvSpPr>
          <p:spPr bwMode="auto">
            <a:xfrm>
              <a:off x="651" y="2227"/>
              <a:ext cx="0" cy="93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861" name="Line 101"/>
            <p:cNvSpPr>
              <a:spLocks noChangeShapeType="1"/>
            </p:cNvSpPr>
            <p:nvPr/>
          </p:nvSpPr>
          <p:spPr bwMode="auto">
            <a:xfrm>
              <a:off x="1152" y="2229"/>
              <a:ext cx="0" cy="93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862" name="Rectangle 102"/>
            <p:cNvSpPr>
              <a:spLocks noChangeArrowheads="1"/>
            </p:cNvSpPr>
            <p:nvPr/>
          </p:nvSpPr>
          <p:spPr bwMode="auto">
            <a:xfrm>
              <a:off x="1106" y="2523"/>
              <a:ext cx="94" cy="330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863" name="AutoShape 103"/>
            <p:cNvSpPr>
              <a:spLocks noChangeArrowheads="1"/>
            </p:cNvSpPr>
            <p:nvPr/>
          </p:nvSpPr>
          <p:spPr bwMode="auto">
            <a:xfrm>
              <a:off x="537" y="2484"/>
              <a:ext cx="227" cy="363"/>
            </a:xfrm>
            <a:prstGeom prst="diamond">
              <a:avLst/>
            </a:prstGeom>
            <a:solidFill>
              <a:srgbClr val="00CCFF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864" name="Line 104"/>
            <p:cNvSpPr>
              <a:spLocks noChangeShapeType="1"/>
            </p:cNvSpPr>
            <p:nvPr/>
          </p:nvSpPr>
          <p:spPr bwMode="auto">
            <a:xfrm>
              <a:off x="544" y="2660"/>
              <a:ext cx="227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865" name="Rectangle 105"/>
            <p:cNvSpPr>
              <a:spLocks noChangeArrowheads="1"/>
            </p:cNvSpPr>
            <p:nvPr/>
          </p:nvSpPr>
          <p:spPr bwMode="auto">
            <a:xfrm>
              <a:off x="1392" y="2172"/>
              <a:ext cx="346" cy="110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866" name="Text Box 106"/>
            <p:cNvSpPr txBox="1">
              <a:spLocks noChangeArrowheads="1"/>
            </p:cNvSpPr>
            <p:nvPr/>
          </p:nvSpPr>
          <p:spPr bwMode="auto">
            <a:xfrm>
              <a:off x="1157" y="259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17867" name="Line 107"/>
            <p:cNvSpPr>
              <a:spLocks noChangeShapeType="1"/>
            </p:cNvSpPr>
            <p:nvPr/>
          </p:nvSpPr>
          <p:spPr bwMode="auto">
            <a:xfrm>
              <a:off x="649" y="2847"/>
              <a:ext cx="2" cy="18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7868" name="Text Box 108"/>
            <p:cNvSpPr txBox="1">
              <a:spLocks noChangeArrowheads="1"/>
            </p:cNvSpPr>
            <p:nvPr/>
          </p:nvSpPr>
          <p:spPr bwMode="auto">
            <a:xfrm>
              <a:off x="2651" y="2157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69" name="Text Box 109"/>
            <p:cNvSpPr txBox="1">
              <a:spLocks noChangeArrowheads="1"/>
            </p:cNvSpPr>
            <p:nvPr/>
          </p:nvSpPr>
          <p:spPr bwMode="auto">
            <a:xfrm>
              <a:off x="2676" y="2520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70" name="Text Box 110"/>
            <p:cNvSpPr txBox="1">
              <a:spLocks noChangeArrowheads="1"/>
            </p:cNvSpPr>
            <p:nvPr/>
          </p:nvSpPr>
          <p:spPr bwMode="auto">
            <a:xfrm>
              <a:off x="2681" y="2806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71" name="Text Box 111"/>
            <p:cNvSpPr txBox="1">
              <a:spLocks noChangeArrowheads="1"/>
            </p:cNvSpPr>
            <p:nvPr/>
          </p:nvSpPr>
          <p:spPr bwMode="auto">
            <a:xfrm>
              <a:off x="2295" y="1868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72" name="Text Box 112"/>
            <p:cNvSpPr txBox="1">
              <a:spLocks noChangeArrowheads="1"/>
            </p:cNvSpPr>
            <p:nvPr/>
          </p:nvSpPr>
          <p:spPr bwMode="auto">
            <a:xfrm>
              <a:off x="1898" y="1756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73" name="Text Box 113"/>
            <p:cNvSpPr txBox="1">
              <a:spLocks noChangeArrowheads="1"/>
            </p:cNvSpPr>
            <p:nvPr/>
          </p:nvSpPr>
          <p:spPr bwMode="auto">
            <a:xfrm>
              <a:off x="2042" y="1795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7874" name="Text Box 114"/>
            <p:cNvSpPr txBox="1">
              <a:spLocks noChangeArrowheads="1"/>
            </p:cNvSpPr>
            <p:nvPr/>
          </p:nvSpPr>
          <p:spPr bwMode="auto">
            <a:xfrm>
              <a:off x="255" y="2721"/>
              <a:ext cx="39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17875" name="Group 115"/>
            <p:cNvGrpSpPr>
              <a:grpSpLocks/>
            </p:cNvGrpSpPr>
            <p:nvPr/>
          </p:nvGrpSpPr>
          <p:grpSpPr bwMode="auto">
            <a:xfrm>
              <a:off x="2328" y="2251"/>
              <a:ext cx="302" cy="867"/>
              <a:chOff x="2453" y="798"/>
              <a:chExt cx="302" cy="867"/>
            </a:xfrm>
          </p:grpSpPr>
          <p:sp>
            <p:nvSpPr>
              <p:cNvPr id="117876" name="Line 116"/>
              <p:cNvSpPr>
                <a:spLocks noChangeShapeType="1"/>
              </p:cNvSpPr>
              <p:nvPr/>
            </p:nvSpPr>
            <p:spPr bwMode="auto">
              <a:xfrm>
                <a:off x="2755" y="798"/>
                <a:ext cx="0" cy="867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7877" name="Line 117"/>
              <p:cNvSpPr>
                <a:spLocks noChangeShapeType="1"/>
              </p:cNvSpPr>
              <p:nvPr/>
            </p:nvSpPr>
            <p:spPr bwMode="auto">
              <a:xfrm flipH="1">
                <a:off x="2755" y="1132"/>
                <a:ext cx="0" cy="23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7878" name="Rectangle 118"/>
              <p:cNvSpPr>
                <a:spLocks noChangeArrowheads="1"/>
              </p:cNvSpPr>
              <p:nvPr/>
            </p:nvSpPr>
            <p:spPr bwMode="auto">
              <a:xfrm>
                <a:off x="2453" y="1072"/>
                <a:ext cx="2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 i="1">
                    <a:solidFill>
                      <a:srgbClr val="FFFF00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i</a:t>
                </a:r>
                <a:r>
                  <a:rPr kumimoji="1" lang="en-US" altLang="zh-CN" sz="2400" b="1" baseline="-25000">
                    <a:solidFill>
                      <a:srgbClr val="FFFF00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sc</a:t>
                </a:r>
              </a:p>
            </p:txBody>
          </p:sp>
        </p:grpSp>
      </p:grpSp>
      <p:sp>
        <p:nvSpPr>
          <p:cNvPr id="117881" name="AutoShape 121"/>
          <p:cNvSpPr>
            <a:spLocks noChangeArrowheads="1"/>
          </p:cNvSpPr>
          <p:nvPr/>
        </p:nvSpPr>
        <p:spPr bwMode="auto">
          <a:xfrm rot="20113491">
            <a:off x="6103938" y="4689475"/>
            <a:ext cx="787400" cy="268288"/>
          </a:xfrm>
          <a:prstGeom prst="rightArrow">
            <a:avLst>
              <a:gd name="adj1" fmla="val 50000"/>
              <a:gd name="adj2" fmla="val 73373"/>
            </a:avLst>
          </a:prstGeom>
          <a:solidFill>
            <a:srgbClr val="00FFFF"/>
          </a:solidFill>
          <a:ln w="38100">
            <a:solidFill>
              <a:srgbClr val="FFCC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117882" name="Text Box 122"/>
          <p:cNvSpPr txBox="1">
            <a:spLocks noChangeArrowheads="1"/>
          </p:cNvSpPr>
          <p:nvPr/>
        </p:nvSpPr>
        <p:spPr bwMode="auto">
          <a:xfrm>
            <a:off x="6137275" y="4970463"/>
            <a:ext cx="927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 i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endParaRPr kumimoji="1" lang="el-GR" altLang="zh-CN" sz="2800" b="1" baseline="-250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7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7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7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7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7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7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77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77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7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7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7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7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7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7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77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77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7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7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0"/>
                                        <p:tgtEl>
                                          <p:spTgt spid="11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86" grpId="0" animBg="1"/>
      <p:bldP spid="117787" grpId="0" autoUpdateAnimBg="0"/>
      <p:bldP spid="117788" grpId="0" animBg="1"/>
      <p:bldP spid="117791" grpId="0" autoUpdateAnimBg="0"/>
      <p:bldP spid="11788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2117726" y="368300"/>
            <a:ext cx="3243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求等效电阻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</a:p>
        </p:txBody>
      </p:sp>
      <p:sp>
        <p:nvSpPr>
          <p:cNvPr id="118789" name="Text Box 5"/>
          <p:cNvSpPr txBox="1">
            <a:spLocks noChangeArrowheads="1"/>
          </p:cNvSpPr>
          <p:nvPr/>
        </p:nvSpPr>
        <p:spPr bwMode="auto">
          <a:xfrm>
            <a:off x="2200275" y="3868738"/>
            <a:ext cx="3816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画出诺顿等效电路</a:t>
            </a:r>
          </a:p>
        </p:txBody>
      </p:sp>
      <p:grpSp>
        <p:nvGrpSpPr>
          <p:cNvPr id="118814" name="Group 30"/>
          <p:cNvGrpSpPr>
            <a:grpSpLocks/>
          </p:cNvGrpSpPr>
          <p:nvPr/>
        </p:nvGrpSpPr>
        <p:grpSpPr bwMode="auto">
          <a:xfrm>
            <a:off x="2301875" y="1022351"/>
            <a:ext cx="4605338" cy="2289175"/>
            <a:chOff x="651" y="1253"/>
            <a:chExt cx="2901" cy="1442"/>
          </a:xfrm>
        </p:grpSpPr>
        <p:sp>
          <p:nvSpPr>
            <p:cNvPr id="118791" name="Oval 7"/>
            <p:cNvSpPr>
              <a:spLocks noChangeArrowheads="1"/>
            </p:cNvSpPr>
            <p:nvPr/>
          </p:nvSpPr>
          <p:spPr bwMode="auto">
            <a:xfrm>
              <a:off x="2477" y="1564"/>
              <a:ext cx="302" cy="302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792" name="Text Box 8"/>
            <p:cNvSpPr txBox="1">
              <a:spLocks noChangeArrowheads="1"/>
            </p:cNvSpPr>
            <p:nvPr/>
          </p:nvSpPr>
          <p:spPr bwMode="auto">
            <a:xfrm>
              <a:off x="1789" y="1342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18793" name="Oval 9"/>
            <p:cNvSpPr>
              <a:spLocks noChangeArrowheads="1"/>
            </p:cNvSpPr>
            <p:nvPr/>
          </p:nvSpPr>
          <p:spPr bwMode="auto">
            <a:xfrm>
              <a:off x="3103" y="2627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794" name="Oval 10"/>
            <p:cNvSpPr>
              <a:spLocks noChangeArrowheads="1"/>
            </p:cNvSpPr>
            <p:nvPr/>
          </p:nvSpPr>
          <p:spPr bwMode="auto">
            <a:xfrm>
              <a:off x="3103" y="1692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795" name="Line 11"/>
            <p:cNvSpPr>
              <a:spLocks noChangeShapeType="1"/>
            </p:cNvSpPr>
            <p:nvPr/>
          </p:nvSpPr>
          <p:spPr bwMode="auto">
            <a:xfrm>
              <a:off x="1178" y="2661"/>
              <a:ext cx="192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796" name="Line 12"/>
            <p:cNvSpPr>
              <a:spLocks noChangeShapeType="1"/>
            </p:cNvSpPr>
            <p:nvPr/>
          </p:nvSpPr>
          <p:spPr bwMode="auto">
            <a:xfrm flipV="1">
              <a:off x="1171" y="1724"/>
              <a:ext cx="1932" cy="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797" name="Line 13"/>
            <p:cNvSpPr>
              <a:spLocks noChangeShapeType="1"/>
            </p:cNvSpPr>
            <p:nvPr/>
          </p:nvSpPr>
          <p:spPr bwMode="auto">
            <a:xfrm>
              <a:off x="1171" y="1724"/>
              <a:ext cx="0" cy="93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798" name="Line 14"/>
            <p:cNvSpPr>
              <a:spLocks noChangeShapeType="1"/>
            </p:cNvSpPr>
            <p:nvPr/>
          </p:nvSpPr>
          <p:spPr bwMode="auto">
            <a:xfrm>
              <a:off x="1672" y="1726"/>
              <a:ext cx="0" cy="93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799" name="Rectangle 15"/>
            <p:cNvSpPr>
              <a:spLocks noChangeArrowheads="1"/>
            </p:cNvSpPr>
            <p:nvPr/>
          </p:nvSpPr>
          <p:spPr bwMode="auto">
            <a:xfrm>
              <a:off x="1626" y="2020"/>
              <a:ext cx="94" cy="330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800" name="AutoShape 16"/>
            <p:cNvSpPr>
              <a:spLocks noChangeArrowheads="1"/>
            </p:cNvSpPr>
            <p:nvPr/>
          </p:nvSpPr>
          <p:spPr bwMode="auto">
            <a:xfrm>
              <a:off x="1057" y="1981"/>
              <a:ext cx="227" cy="363"/>
            </a:xfrm>
            <a:prstGeom prst="diamond">
              <a:avLst/>
            </a:prstGeom>
            <a:solidFill>
              <a:srgbClr val="00CCFF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801" name="Line 17"/>
            <p:cNvSpPr>
              <a:spLocks noChangeShapeType="1"/>
            </p:cNvSpPr>
            <p:nvPr/>
          </p:nvSpPr>
          <p:spPr bwMode="auto">
            <a:xfrm>
              <a:off x="1064" y="2157"/>
              <a:ext cx="227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802" name="Rectangle 18"/>
            <p:cNvSpPr>
              <a:spLocks noChangeArrowheads="1"/>
            </p:cNvSpPr>
            <p:nvPr/>
          </p:nvSpPr>
          <p:spPr bwMode="auto">
            <a:xfrm>
              <a:off x="1849" y="1669"/>
              <a:ext cx="346" cy="110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803" name="Text Box 19"/>
            <p:cNvSpPr txBox="1">
              <a:spLocks noChangeArrowheads="1"/>
            </p:cNvSpPr>
            <p:nvPr/>
          </p:nvSpPr>
          <p:spPr bwMode="auto">
            <a:xfrm>
              <a:off x="1677" y="2094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18804" name="Line 20"/>
            <p:cNvSpPr>
              <a:spLocks noChangeShapeType="1"/>
            </p:cNvSpPr>
            <p:nvPr/>
          </p:nvSpPr>
          <p:spPr bwMode="auto">
            <a:xfrm>
              <a:off x="1169" y="2344"/>
              <a:ext cx="2" cy="18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805" name="Text Box 21"/>
            <p:cNvSpPr txBox="1">
              <a:spLocks noChangeArrowheads="1"/>
            </p:cNvSpPr>
            <p:nvPr/>
          </p:nvSpPr>
          <p:spPr bwMode="auto">
            <a:xfrm>
              <a:off x="3103" y="1729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8806" name="Text Box 22"/>
            <p:cNvSpPr txBox="1">
              <a:spLocks noChangeArrowheads="1"/>
            </p:cNvSpPr>
            <p:nvPr/>
          </p:nvSpPr>
          <p:spPr bwMode="auto">
            <a:xfrm>
              <a:off x="3148" y="2034"/>
              <a:ext cx="40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8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oc</a:t>
              </a:r>
            </a:p>
          </p:txBody>
        </p:sp>
        <p:sp>
          <p:nvSpPr>
            <p:cNvPr id="118807" name="Text Box 23"/>
            <p:cNvSpPr txBox="1">
              <a:spLocks noChangeArrowheads="1"/>
            </p:cNvSpPr>
            <p:nvPr/>
          </p:nvSpPr>
          <p:spPr bwMode="auto">
            <a:xfrm>
              <a:off x="3148" y="2300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8808" name="Text Box 24"/>
            <p:cNvSpPr txBox="1">
              <a:spLocks noChangeArrowheads="1"/>
            </p:cNvSpPr>
            <p:nvPr/>
          </p:nvSpPr>
          <p:spPr bwMode="auto">
            <a:xfrm>
              <a:off x="2711" y="1365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8809" name="Text Box 25"/>
            <p:cNvSpPr txBox="1">
              <a:spLocks noChangeArrowheads="1"/>
            </p:cNvSpPr>
            <p:nvPr/>
          </p:nvSpPr>
          <p:spPr bwMode="auto">
            <a:xfrm>
              <a:off x="2314" y="1253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8810" name="Text Box 26"/>
            <p:cNvSpPr txBox="1">
              <a:spLocks noChangeArrowheads="1"/>
            </p:cNvSpPr>
            <p:nvPr/>
          </p:nvSpPr>
          <p:spPr bwMode="auto">
            <a:xfrm>
              <a:off x="2458" y="1292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8811" name="Text Box 27"/>
            <p:cNvSpPr txBox="1">
              <a:spLocks noChangeArrowheads="1"/>
            </p:cNvSpPr>
            <p:nvPr/>
          </p:nvSpPr>
          <p:spPr bwMode="auto">
            <a:xfrm>
              <a:off x="651" y="2218"/>
              <a:ext cx="5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8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oc</a:t>
              </a:r>
            </a:p>
          </p:txBody>
        </p:sp>
        <p:sp>
          <p:nvSpPr>
            <p:cNvPr id="118812" name="Line 28"/>
            <p:cNvSpPr>
              <a:spLocks noChangeShapeType="1"/>
            </p:cNvSpPr>
            <p:nvPr/>
          </p:nvSpPr>
          <p:spPr bwMode="auto">
            <a:xfrm flipH="1">
              <a:off x="2835" y="1719"/>
              <a:ext cx="26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813" name="Text Box 29"/>
            <p:cNvSpPr txBox="1">
              <a:spLocks noChangeArrowheads="1"/>
            </p:cNvSpPr>
            <p:nvPr/>
          </p:nvSpPr>
          <p:spPr bwMode="auto">
            <a:xfrm>
              <a:off x="2921" y="1381"/>
              <a:ext cx="5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=0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118815" name="Object 31"/>
          <p:cNvGraphicFramePr>
            <a:graphicFrameLocks noChangeAspect="1"/>
          </p:cNvGraphicFramePr>
          <p:nvPr/>
        </p:nvGraphicFramePr>
        <p:xfrm>
          <a:off x="7224713" y="1063626"/>
          <a:ext cx="2970212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1" name="公式" r:id="rId3" imgW="1282680" imgH="228600" progId="Equation.3">
                  <p:embed/>
                </p:oleObj>
              </mc:Choice>
              <mc:Fallback>
                <p:oleObj name="公式" r:id="rId3" imgW="1282680" imgH="228600" progId="Equation.3">
                  <p:embed/>
                  <p:pic>
                    <p:nvPicPr>
                      <p:cNvPr id="118815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4713" y="1063626"/>
                        <a:ext cx="2970212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817" name="Object 33"/>
          <p:cNvGraphicFramePr>
            <a:graphicFrameLocks noChangeAspect="1"/>
          </p:cNvGraphicFramePr>
          <p:nvPr/>
        </p:nvGraphicFramePr>
        <p:xfrm>
          <a:off x="7356476" y="1790700"/>
          <a:ext cx="14716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2" name="公式" r:id="rId5" imgW="634680" imgH="406080" progId="Equation.3">
                  <p:embed/>
                </p:oleObj>
              </mc:Choice>
              <mc:Fallback>
                <p:oleObj name="公式" r:id="rId5" imgW="634680" imgH="406080" progId="Equation.3">
                  <p:embed/>
                  <p:pic>
                    <p:nvPicPr>
                      <p:cNvPr id="118817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6476" y="1790700"/>
                        <a:ext cx="147161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818" name="Object 34"/>
          <p:cNvGraphicFramePr>
            <a:graphicFrameLocks noChangeAspect="1"/>
          </p:cNvGraphicFramePr>
          <p:nvPr/>
        </p:nvGraphicFramePr>
        <p:xfrm>
          <a:off x="7224713" y="2781300"/>
          <a:ext cx="2419350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3" name="公式" r:id="rId7" imgW="1104840" imgH="444240" progId="Equation.3">
                  <p:embed/>
                </p:oleObj>
              </mc:Choice>
              <mc:Fallback>
                <p:oleObj name="公式" r:id="rId7" imgW="1104840" imgH="444240" progId="Equation.3">
                  <p:embed/>
                  <p:pic>
                    <p:nvPicPr>
                      <p:cNvPr id="118818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4713" y="2781300"/>
                        <a:ext cx="2419350" cy="108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838" name="Object 54"/>
          <p:cNvGraphicFramePr>
            <a:graphicFrameLocks noChangeAspect="1"/>
          </p:cNvGraphicFramePr>
          <p:nvPr/>
        </p:nvGraphicFramePr>
        <p:xfrm>
          <a:off x="6302375" y="5127626"/>
          <a:ext cx="1417638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4" name="公式" r:id="rId9" imgW="647640" imgH="406080" progId="Equation.3">
                  <p:embed/>
                </p:oleObj>
              </mc:Choice>
              <mc:Fallback>
                <p:oleObj name="公式" r:id="rId9" imgW="647640" imgH="406080" progId="Equation.3">
                  <p:embed/>
                  <p:pic>
                    <p:nvPicPr>
                      <p:cNvPr id="118838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2375" y="5127626"/>
                        <a:ext cx="1417638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8859" name="Group 75"/>
          <p:cNvGrpSpPr>
            <a:grpSpLocks/>
          </p:cNvGrpSpPr>
          <p:nvPr/>
        </p:nvGrpSpPr>
        <p:grpSpPr bwMode="auto">
          <a:xfrm>
            <a:off x="2946401" y="4362450"/>
            <a:ext cx="2652713" cy="2020888"/>
            <a:chOff x="896" y="2748"/>
            <a:chExt cx="1671" cy="1273"/>
          </a:xfrm>
        </p:grpSpPr>
        <p:sp>
          <p:nvSpPr>
            <p:cNvPr id="118840" name="Line 56"/>
            <p:cNvSpPr>
              <a:spLocks noChangeShapeType="1"/>
            </p:cNvSpPr>
            <p:nvPr/>
          </p:nvSpPr>
          <p:spPr bwMode="auto">
            <a:xfrm>
              <a:off x="1882" y="3059"/>
              <a:ext cx="0" cy="93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841" name="Line 57"/>
            <p:cNvSpPr>
              <a:spLocks noChangeShapeType="1"/>
            </p:cNvSpPr>
            <p:nvPr/>
          </p:nvSpPr>
          <p:spPr bwMode="auto">
            <a:xfrm>
              <a:off x="1265" y="3058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842" name="Line 58"/>
            <p:cNvSpPr>
              <a:spLocks noChangeShapeType="1"/>
            </p:cNvSpPr>
            <p:nvPr/>
          </p:nvSpPr>
          <p:spPr bwMode="auto">
            <a:xfrm flipV="1">
              <a:off x="1265" y="3058"/>
              <a:ext cx="1083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843" name="Line 59"/>
            <p:cNvSpPr>
              <a:spLocks noChangeShapeType="1"/>
            </p:cNvSpPr>
            <p:nvPr/>
          </p:nvSpPr>
          <p:spPr bwMode="auto">
            <a:xfrm flipV="1">
              <a:off x="1265" y="3992"/>
              <a:ext cx="1083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844" name="Text Box 60"/>
            <p:cNvSpPr txBox="1">
              <a:spLocks noChangeArrowheads="1"/>
            </p:cNvSpPr>
            <p:nvPr/>
          </p:nvSpPr>
          <p:spPr bwMode="auto">
            <a:xfrm>
              <a:off x="896" y="3103"/>
              <a:ext cx="4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8845" name="Rectangle 61"/>
            <p:cNvSpPr>
              <a:spLocks noChangeArrowheads="1"/>
            </p:cNvSpPr>
            <p:nvPr/>
          </p:nvSpPr>
          <p:spPr bwMode="auto">
            <a:xfrm>
              <a:off x="1827" y="3372"/>
              <a:ext cx="110" cy="30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846" name="Oval 62"/>
            <p:cNvSpPr>
              <a:spLocks noChangeArrowheads="1"/>
            </p:cNvSpPr>
            <p:nvPr/>
          </p:nvSpPr>
          <p:spPr bwMode="auto">
            <a:xfrm>
              <a:off x="2348" y="3035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847" name="Oval 63"/>
            <p:cNvSpPr>
              <a:spLocks noChangeArrowheads="1"/>
            </p:cNvSpPr>
            <p:nvPr/>
          </p:nvSpPr>
          <p:spPr bwMode="auto">
            <a:xfrm>
              <a:off x="2348" y="3963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849" name="Oval 65"/>
            <p:cNvSpPr>
              <a:spLocks noChangeArrowheads="1"/>
            </p:cNvSpPr>
            <p:nvPr/>
          </p:nvSpPr>
          <p:spPr bwMode="auto">
            <a:xfrm>
              <a:off x="1106" y="3366"/>
              <a:ext cx="318" cy="313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850" name="Line 66"/>
            <p:cNvSpPr>
              <a:spLocks noChangeShapeType="1"/>
            </p:cNvSpPr>
            <p:nvPr/>
          </p:nvSpPr>
          <p:spPr bwMode="auto">
            <a:xfrm>
              <a:off x="1106" y="3525"/>
              <a:ext cx="31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851" name="Line 67"/>
            <p:cNvSpPr>
              <a:spLocks noChangeShapeType="1"/>
            </p:cNvSpPr>
            <p:nvPr/>
          </p:nvSpPr>
          <p:spPr bwMode="auto">
            <a:xfrm flipV="1">
              <a:off x="1265" y="3159"/>
              <a:ext cx="0" cy="20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852" name="Line 68"/>
            <p:cNvSpPr>
              <a:spLocks noChangeShapeType="1"/>
            </p:cNvSpPr>
            <p:nvPr/>
          </p:nvSpPr>
          <p:spPr bwMode="auto">
            <a:xfrm flipH="1">
              <a:off x="2058" y="3058"/>
              <a:ext cx="26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8853" name="Text Box 69"/>
            <p:cNvSpPr txBox="1">
              <a:spLocks noChangeArrowheads="1"/>
            </p:cNvSpPr>
            <p:nvPr/>
          </p:nvSpPr>
          <p:spPr bwMode="auto">
            <a:xfrm>
              <a:off x="2240" y="3004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8854" name="Text Box 70"/>
            <p:cNvSpPr txBox="1">
              <a:spLocks noChangeArrowheads="1"/>
            </p:cNvSpPr>
            <p:nvPr/>
          </p:nvSpPr>
          <p:spPr bwMode="auto">
            <a:xfrm>
              <a:off x="2240" y="3350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8855" name="Text Box 71"/>
            <p:cNvSpPr txBox="1">
              <a:spLocks noChangeArrowheads="1"/>
            </p:cNvSpPr>
            <p:nvPr/>
          </p:nvSpPr>
          <p:spPr bwMode="auto">
            <a:xfrm>
              <a:off x="2240" y="3595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8856" name="Text Box 72"/>
            <p:cNvSpPr txBox="1">
              <a:spLocks noChangeArrowheads="1"/>
            </p:cNvSpPr>
            <p:nvPr/>
          </p:nvSpPr>
          <p:spPr bwMode="auto">
            <a:xfrm>
              <a:off x="2154" y="2748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18857" name="Object 73"/>
            <p:cNvGraphicFramePr>
              <a:graphicFrameLocks noChangeAspect="1"/>
            </p:cNvGraphicFramePr>
            <p:nvPr/>
          </p:nvGraphicFramePr>
          <p:xfrm>
            <a:off x="1449" y="3230"/>
            <a:ext cx="357" cy="5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45" name="公式" r:id="rId11" imgW="291960" imgH="406080" progId="Equation.3">
                    <p:embed/>
                  </p:oleObj>
                </mc:Choice>
                <mc:Fallback>
                  <p:oleObj name="公式" r:id="rId11" imgW="291960" imgH="406080" progId="Equation.3">
                    <p:embed/>
                    <p:pic>
                      <p:nvPicPr>
                        <p:cNvPr id="118857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9" y="3230"/>
                          <a:ext cx="357" cy="5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0151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118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0"/>
                                        <p:tgtEl>
                                          <p:spTgt spid="118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0"/>
                                        <p:tgtEl>
                                          <p:spTgt spid="118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000"/>
                                        <p:tgtEl>
                                          <p:spTgt spid="118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8" grpId="0" autoUpdateAnimBg="0"/>
      <p:bldP spid="118789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2" name="Text Box 4" descr="新闻纸"/>
          <p:cNvSpPr txBox="1">
            <a:spLocks noChangeArrowheads="1"/>
          </p:cNvSpPr>
          <p:nvPr/>
        </p:nvSpPr>
        <p:spPr bwMode="auto">
          <a:xfrm>
            <a:off x="3108326" y="260351"/>
            <a:ext cx="6048375" cy="58695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8F8F8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2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§</a:t>
            </a:r>
            <a:r>
              <a:rPr kumimoji="1" lang="en-US" altLang="zh-CN" sz="32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3.5</a:t>
            </a:r>
            <a:r>
              <a:rPr kumimoji="1" lang="en-US" altLang="zh-CN" sz="32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zh-CN" altLang="en-US" sz="32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最大功率传输定理</a:t>
            </a:r>
          </a:p>
        </p:txBody>
      </p:sp>
      <p:sp>
        <p:nvSpPr>
          <p:cNvPr id="119813" name="Text Box 5"/>
          <p:cNvSpPr txBox="1">
            <a:spLocks noChangeArrowheads="1"/>
          </p:cNvSpPr>
          <p:nvPr/>
        </p:nvSpPr>
        <p:spPr bwMode="auto">
          <a:xfrm>
            <a:off x="2135188" y="1052513"/>
            <a:ext cx="7910512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572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47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一个含源线性单口网络，当所接负载不同时，单口网络传输给负载的功率就不同，在这我们讨论负载为何值时能从电路获取最大功率。</a:t>
            </a:r>
          </a:p>
        </p:txBody>
      </p:sp>
      <p:grpSp>
        <p:nvGrpSpPr>
          <p:cNvPr id="119814" name="Group 6"/>
          <p:cNvGrpSpPr>
            <a:grpSpLocks/>
          </p:cNvGrpSpPr>
          <p:nvPr/>
        </p:nvGrpSpPr>
        <p:grpSpPr bwMode="auto">
          <a:xfrm>
            <a:off x="3076575" y="3324225"/>
            <a:ext cx="2933700" cy="1614488"/>
            <a:chOff x="1471" y="391"/>
            <a:chExt cx="1848" cy="1017"/>
          </a:xfrm>
        </p:grpSpPr>
        <p:sp>
          <p:nvSpPr>
            <p:cNvPr id="119815" name="Rectangle 7"/>
            <p:cNvSpPr>
              <a:spLocks noChangeArrowheads="1"/>
            </p:cNvSpPr>
            <p:nvPr/>
          </p:nvSpPr>
          <p:spPr bwMode="auto">
            <a:xfrm>
              <a:off x="1471" y="391"/>
              <a:ext cx="734" cy="10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66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N</a:t>
              </a:r>
            </a:p>
          </p:txBody>
        </p:sp>
        <p:sp>
          <p:nvSpPr>
            <p:cNvPr id="119816" name="Line 8"/>
            <p:cNvSpPr>
              <a:spLocks noChangeShapeType="1"/>
            </p:cNvSpPr>
            <p:nvPr/>
          </p:nvSpPr>
          <p:spPr bwMode="auto">
            <a:xfrm flipV="1">
              <a:off x="2214" y="570"/>
              <a:ext cx="517" cy="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17" name="Line 9"/>
            <p:cNvSpPr>
              <a:spLocks noChangeShapeType="1"/>
            </p:cNvSpPr>
            <p:nvPr/>
          </p:nvSpPr>
          <p:spPr bwMode="auto">
            <a:xfrm>
              <a:off x="2214" y="1252"/>
              <a:ext cx="517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18" name="Line 10"/>
            <p:cNvSpPr>
              <a:spLocks noChangeShapeType="1"/>
            </p:cNvSpPr>
            <p:nvPr/>
          </p:nvSpPr>
          <p:spPr bwMode="auto">
            <a:xfrm>
              <a:off x="2776" y="573"/>
              <a:ext cx="146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19" name="Line 11"/>
            <p:cNvSpPr>
              <a:spLocks noChangeShapeType="1"/>
            </p:cNvSpPr>
            <p:nvPr/>
          </p:nvSpPr>
          <p:spPr bwMode="auto">
            <a:xfrm>
              <a:off x="2787" y="1252"/>
              <a:ext cx="13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20" name="Oval 12"/>
            <p:cNvSpPr>
              <a:spLocks noChangeArrowheads="1"/>
            </p:cNvSpPr>
            <p:nvPr/>
          </p:nvSpPr>
          <p:spPr bwMode="auto">
            <a:xfrm>
              <a:off x="2720" y="1223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21" name="Oval 13"/>
            <p:cNvSpPr>
              <a:spLocks noChangeArrowheads="1"/>
            </p:cNvSpPr>
            <p:nvPr/>
          </p:nvSpPr>
          <p:spPr bwMode="auto">
            <a:xfrm>
              <a:off x="2731" y="541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22" name="Line 14"/>
            <p:cNvSpPr>
              <a:spLocks noChangeShapeType="1"/>
            </p:cNvSpPr>
            <p:nvPr/>
          </p:nvSpPr>
          <p:spPr bwMode="auto">
            <a:xfrm>
              <a:off x="2922" y="573"/>
              <a:ext cx="0" cy="67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pSp>
          <p:nvGrpSpPr>
            <p:cNvPr id="119823" name="Group 15"/>
            <p:cNvGrpSpPr>
              <a:grpSpLocks/>
            </p:cNvGrpSpPr>
            <p:nvPr/>
          </p:nvGrpSpPr>
          <p:grpSpPr bwMode="auto">
            <a:xfrm>
              <a:off x="2809" y="737"/>
              <a:ext cx="295" cy="312"/>
              <a:chOff x="2809" y="737"/>
              <a:chExt cx="295" cy="312"/>
            </a:xfrm>
          </p:grpSpPr>
          <p:sp>
            <p:nvSpPr>
              <p:cNvPr id="119824" name="Rectangle 16"/>
              <p:cNvSpPr>
                <a:spLocks noChangeArrowheads="1"/>
              </p:cNvSpPr>
              <p:nvPr/>
            </p:nvSpPr>
            <p:spPr bwMode="auto">
              <a:xfrm>
                <a:off x="2865" y="737"/>
                <a:ext cx="114" cy="312"/>
              </a:xfrm>
              <a:prstGeom prst="rect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9825" name="Line 17"/>
              <p:cNvSpPr>
                <a:spLocks noChangeShapeType="1"/>
              </p:cNvSpPr>
              <p:nvPr/>
            </p:nvSpPr>
            <p:spPr bwMode="auto">
              <a:xfrm flipV="1">
                <a:off x="2809" y="737"/>
                <a:ext cx="295" cy="312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</p:grpSp>
        <p:sp>
          <p:nvSpPr>
            <p:cNvPr id="119826" name="Text Box 18"/>
            <p:cNvSpPr txBox="1">
              <a:spLocks noChangeArrowheads="1"/>
            </p:cNvSpPr>
            <p:nvPr/>
          </p:nvSpPr>
          <p:spPr bwMode="auto">
            <a:xfrm>
              <a:off x="2979" y="784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9827" name="Group 19"/>
          <p:cNvGrpSpPr>
            <a:grpSpLocks/>
          </p:cNvGrpSpPr>
          <p:nvPr/>
        </p:nvGrpSpPr>
        <p:grpSpPr bwMode="auto">
          <a:xfrm>
            <a:off x="6318250" y="2416175"/>
            <a:ext cx="3506788" cy="1816100"/>
            <a:chOff x="468" y="2454"/>
            <a:chExt cx="2209" cy="1144"/>
          </a:xfrm>
        </p:grpSpPr>
        <p:sp>
          <p:nvSpPr>
            <p:cNvPr id="119828" name="Oval 20"/>
            <p:cNvSpPr>
              <a:spLocks noChangeArrowheads="1"/>
            </p:cNvSpPr>
            <p:nvPr/>
          </p:nvSpPr>
          <p:spPr bwMode="auto">
            <a:xfrm>
              <a:off x="868" y="2872"/>
              <a:ext cx="322" cy="321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29" name="Text Box 21"/>
            <p:cNvSpPr txBox="1">
              <a:spLocks noChangeArrowheads="1"/>
            </p:cNvSpPr>
            <p:nvPr/>
          </p:nvSpPr>
          <p:spPr bwMode="auto">
            <a:xfrm>
              <a:off x="664" y="2513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827E4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119830" name="Text Box 22"/>
            <p:cNvSpPr txBox="1">
              <a:spLocks noChangeArrowheads="1"/>
            </p:cNvSpPr>
            <p:nvPr/>
          </p:nvSpPr>
          <p:spPr bwMode="auto">
            <a:xfrm>
              <a:off x="664" y="3067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827E4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119831" name="Text Box 23"/>
            <p:cNvSpPr txBox="1">
              <a:spLocks noChangeArrowheads="1"/>
            </p:cNvSpPr>
            <p:nvPr/>
          </p:nvSpPr>
          <p:spPr bwMode="auto">
            <a:xfrm>
              <a:off x="468" y="2808"/>
              <a:ext cx="4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8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oc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9832" name="Freeform 24"/>
            <p:cNvSpPr>
              <a:spLocks/>
            </p:cNvSpPr>
            <p:nvPr/>
          </p:nvSpPr>
          <p:spPr bwMode="auto">
            <a:xfrm>
              <a:off x="1025" y="2499"/>
              <a:ext cx="3" cy="1059"/>
            </a:xfrm>
            <a:custGeom>
              <a:avLst/>
              <a:gdLst>
                <a:gd name="T0" fmla="*/ 0 w 2"/>
                <a:gd name="T1" fmla="*/ 0 h 1059"/>
                <a:gd name="T2" fmla="*/ 2 w 2"/>
                <a:gd name="T3" fmla="*/ 1059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059">
                  <a:moveTo>
                    <a:pt x="0" y="0"/>
                  </a:moveTo>
                  <a:lnTo>
                    <a:pt x="2" y="1059"/>
                  </a:lnTo>
                </a:path>
              </a:pathLst>
            </a:custGeom>
            <a:noFill/>
            <a:ln w="38100" cmpd="sng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33" name="Freeform 25"/>
            <p:cNvSpPr>
              <a:spLocks/>
            </p:cNvSpPr>
            <p:nvPr/>
          </p:nvSpPr>
          <p:spPr bwMode="auto">
            <a:xfrm flipV="1">
              <a:off x="1019" y="2477"/>
              <a:ext cx="937" cy="29"/>
            </a:xfrm>
            <a:custGeom>
              <a:avLst/>
              <a:gdLst>
                <a:gd name="T0" fmla="*/ 0 w 660"/>
                <a:gd name="T1" fmla="*/ 0 h 1"/>
                <a:gd name="T2" fmla="*/ 660 w 66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0" h="1">
                  <a:moveTo>
                    <a:pt x="0" y="0"/>
                  </a:moveTo>
                  <a:lnTo>
                    <a:pt x="660" y="0"/>
                  </a:lnTo>
                </a:path>
              </a:pathLst>
            </a:custGeom>
            <a:noFill/>
            <a:ln w="38100" cmpd="sng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34" name="Text Box 26"/>
            <p:cNvSpPr txBox="1">
              <a:spLocks noChangeArrowheads="1"/>
            </p:cNvSpPr>
            <p:nvPr/>
          </p:nvSpPr>
          <p:spPr bwMode="auto">
            <a:xfrm>
              <a:off x="1321" y="2567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9835" name="Rectangle 27"/>
            <p:cNvSpPr>
              <a:spLocks noChangeArrowheads="1"/>
            </p:cNvSpPr>
            <p:nvPr/>
          </p:nvSpPr>
          <p:spPr bwMode="auto">
            <a:xfrm>
              <a:off x="1276" y="2454"/>
              <a:ext cx="385" cy="113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36" name="Line 28"/>
            <p:cNvSpPr>
              <a:spLocks noChangeShapeType="1"/>
            </p:cNvSpPr>
            <p:nvPr/>
          </p:nvSpPr>
          <p:spPr bwMode="auto">
            <a:xfrm>
              <a:off x="1027" y="3566"/>
              <a:ext cx="952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37" name="Line 29"/>
            <p:cNvSpPr>
              <a:spLocks noChangeShapeType="1"/>
            </p:cNvSpPr>
            <p:nvPr/>
          </p:nvSpPr>
          <p:spPr bwMode="auto">
            <a:xfrm>
              <a:off x="2002" y="2506"/>
              <a:ext cx="27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38" name="Line 30"/>
            <p:cNvSpPr>
              <a:spLocks noChangeShapeType="1"/>
            </p:cNvSpPr>
            <p:nvPr/>
          </p:nvSpPr>
          <p:spPr bwMode="auto">
            <a:xfrm flipV="1">
              <a:off x="2025" y="3566"/>
              <a:ext cx="255" cy="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39" name="Line 31"/>
            <p:cNvSpPr>
              <a:spLocks noChangeShapeType="1"/>
            </p:cNvSpPr>
            <p:nvPr/>
          </p:nvSpPr>
          <p:spPr bwMode="auto">
            <a:xfrm>
              <a:off x="2280" y="2499"/>
              <a:ext cx="0" cy="106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pSp>
          <p:nvGrpSpPr>
            <p:cNvPr id="119840" name="Group 32"/>
            <p:cNvGrpSpPr>
              <a:grpSpLocks/>
            </p:cNvGrpSpPr>
            <p:nvPr/>
          </p:nvGrpSpPr>
          <p:grpSpPr bwMode="auto">
            <a:xfrm>
              <a:off x="2167" y="2847"/>
              <a:ext cx="295" cy="312"/>
              <a:chOff x="2809" y="737"/>
              <a:chExt cx="295" cy="312"/>
            </a:xfrm>
          </p:grpSpPr>
          <p:sp>
            <p:nvSpPr>
              <p:cNvPr id="119841" name="Rectangle 33"/>
              <p:cNvSpPr>
                <a:spLocks noChangeArrowheads="1"/>
              </p:cNvSpPr>
              <p:nvPr/>
            </p:nvSpPr>
            <p:spPr bwMode="auto">
              <a:xfrm>
                <a:off x="2865" y="737"/>
                <a:ext cx="114" cy="312"/>
              </a:xfrm>
              <a:prstGeom prst="rect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9842" name="Line 34"/>
              <p:cNvSpPr>
                <a:spLocks noChangeShapeType="1"/>
              </p:cNvSpPr>
              <p:nvPr/>
            </p:nvSpPr>
            <p:spPr bwMode="auto">
              <a:xfrm flipV="1">
                <a:off x="2809" y="737"/>
                <a:ext cx="295" cy="312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</p:grpSp>
        <p:sp>
          <p:nvSpPr>
            <p:cNvPr id="119843" name="Text Box 35"/>
            <p:cNvSpPr txBox="1">
              <a:spLocks noChangeArrowheads="1"/>
            </p:cNvSpPr>
            <p:nvPr/>
          </p:nvSpPr>
          <p:spPr bwMode="auto">
            <a:xfrm>
              <a:off x="2337" y="2991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9844" name="Oval 36"/>
            <p:cNvSpPr>
              <a:spLocks noChangeArrowheads="1"/>
            </p:cNvSpPr>
            <p:nvPr/>
          </p:nvSpPr>
          <p:spPr bwMode="auto">
            <a:xfrm>
              <a:off x="1969" y="3540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45" name="Oval 37"/>
            <p:cNvSpPr>
              <a:spLocks noChangeArrowheads="1"/>
            </p:cNvSpPr>
            <p:nvPr/>
          </p:nvSpPr>
          <p:spPr bwMode="auto">
            <a:xfrm>
              <a:off x="1946" y="2477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sp>
        <p:nvSpPr>
          <p:cNvPr id="119867" name="Rectangle 59"/>
          <p:cNvSpPr>
            <a:spLocks noChangeArrowheads="1"/>
          </p:cNvSpPr>
          <p:nvPr/>
        </p:nvSpPr>
        <p:spPr bwMode="auto">
          <a:xfrm>
            <a:off x="2528889" y="5402264"/>
            <a:ext cx="387508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问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=</a:t>
            </a: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？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可向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输出最大功率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P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Lmax</a:t>
            </a:r>
            <a:r>
              <a:rPr kumimoji="1" lang="en-US" altLang="zh-CN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r>
              <a:rPr kumimoji="1" lang="zh-CN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且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P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Lmax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=</a:t>
            </a: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？</a:t>
            </a:r>
          </a:p>
        </p:txBody>
      </p:sp>
      <p:grpSp>
        <p:nvGrpSpPr>
          <p:cNvPr id="119868" name="Group 60"/>
          <p:cNvGrpSpPr>
            <a:grpSpLocks/>
          </p:cNvGrpSpPr>
          <p:nvPr/>
        </p:nvGrpSpPr>
        <p:grpSpPr bwMode="auto">
          <a:xfrm>
            <a:off x="6743700" y="4746625"/>
            <a:ext cx="3302000" cy="1754188"/>
            <a:chOff x="1876" y="2957"/>
            <a:chExt cx="2080" cy="1105"/>
          </a:xfrm>
        </p:grpSpPr>
        <p:sp>
          <p:nvSpPr>
            <p:cNvPr id="119869" name="Text Box 61"/>
            <p:cNvSpPr txBox="1">
              <a:spLocks noChangeArrowheads="1"/>
            </p:cNvSpPr>
            <p:nvPr/>
          </p:nvSpPr>
          <p:spPr bwMode="auto">
            <a:xfrm>
              <a:off x="2715" y="3284"/>
              <a:ext cx="3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9870" name="Text Box 62"/>
            <p:cNvSpPr txBox="1">
              <a:spLocks noChangeArrowheads="1"/>
            </p:cNvSpPr>
            <p:nvPr/>
          </p:nvSpPr>
          <p:spPr bwMode="auto">
            <a:xfrm>
              <a:off x="1876" y="3084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8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9871" name="Oval 63"/>
            <p:cNvSpPr>
              <a:spLocks noChangeArrowheads="1"/>
            </p:cNvSpPr>
            <p:nvPr/>
          </p:nvSpPr>
          <p:spPr bwMode="auto">
            <a:xfrm>
              <a:off x="3206" y="2957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72" name="Oval 64"/>
            <p:cNvSpPr>
              <a:spLocks noChangeArrowheads="1"/>
            </p:cNvSpPr>
            <p:nvPr/>
          </p:nvSpPr>
          <p:spPr bwMode="auto">
            <a:xfrm>
              <a:off x="3219" y="3994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73" name="Line 65"/>
            <p:cNvSpPr>
              <a:spLocks noChangeShapeType="1"/>
            </p:cNvSpPr>
            <p:nvPr/>
          </p:nvSpPr>
          <p:spPr bwMode="auto">
            <a:xfrm>
              <a:off x="2180" y="4028"/>
              <a:ext cx="1037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74" name="Line 66"/>
            <p:cNvSpPr>
              <a:spLocks noChangeShapeType="1"/>
            </p:cNvSpPr>
            <p:nvPr/>
          </p:nvSpPr>
          <p:spPr bwMode="auto">
            <a:xfrm>
              <a:off x="2164" y="2991"/>
              <a:ext cx="1042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75" name="Line 67"/>
            <p:cNvSpPr>
              <a:spLocks noChangeShapeType="1"/>
            </p:cNvSpPr>
            <p:nvPr/>
          </p:nvSpPr>
          <p:spPr bwMode="auto">
            <a:xfrm>
              <a:off x="2164" y="2989"/>
              <a:ext cx="16" cy="103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pSp>
          <p:nvGrpSpPr>
            <p:cNvPr id="119876" name="Group 68"/>
            <p:cNvGrpSpPr>
              <a:grpSpLocks/>
            </p:cNvGrpSpPr>
            <p:nvPr/>
          </p:nvGrpSpPr>
          <p:grpSpPr bwMode="auto">
            <a:xfrm>
              <a:off x="2005" y="3420"/>
              <a:ext cx="326" cy="304"/>
              <a:chOff x="2289" y="2296"/>
              <a:chExt cx="326" cy="304"/>
            </a:xfrm>
          </p:grpSpPr>
          <p:sp>
            <p:nvSpPr>
              <p:cNvPr id="119877" name="Oval 69"/>
              <p:cNvSpPr>
                <a:spLocks noChangeArrowheads="1"/>
              </p:cNvSpPr>
              <p:nvPr/>
            </p:nvSpPr>
            <p:spPr bwMode="auto">
              <a:xfrm>
                <a:off x="2289" y="2296"/>
                <a:ext cx="326" cy="304"/>
              </a:xfrm>
              <a:prstGeom prst="ellipse">
                <a:avLst/>
              </a:prstGeom>
              <a:solidFill>
                <a:srgbClr val="66CCFF"/>
              </a:solid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9878" name="Line 70"/>
              <p:cNvSpPr>
                <a:spLocks noChangeShapeType="1"/>
              </p:cNvSpPr>
              <p:nvPr/>
            </p:nvSpPr>
            <p:spPr bwMode="auto">
              <a:xfrm>
                <a:off x="2304" y="244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</p:grpSp>
        <p:sp>
          <p:nvSpPr>
            <p:cNvPr id="119879" name="Line 71"/>
            <p:cNvSpPr>
              <a:spLocks noChangeShapeType="1"/>
            </p:cNvSpPr>
            <p:nvPr/>
          </p:nvSpPr>
          <p:spPr bwMode="auto">
            <a:xfrm>
              <a:off x="2665" y="2991"/>
              <a:ext cx="0" cy="10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80" name="Rectangle 72"/>
            <p:cNvSpPr>
              <a:spLocks noChangeArrowheads="1"/>
            </p:cNvSpPr>
            <p:nvPr/>
          </p:nvSpPr>
          <p:spPr bwMode="auto">
            <a:xfrm>
              <a:off x="2619" y="3331"/>
              <a:ext cx="94" cy="330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81" name="Line 73"/>
            <p:cNvSpPr>
              <a:spLocks noChangeShapeType="1"/>
            </p:cNvSpPr>
            <p:nvPr/>
          </p:nvSpPr>
          <p:spPr bwMode="auto">
            <a:xfrm rot="-5400000">
              <a:off x="2036" y="3275"/>
              <a:ext cx="272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82" name="Line 74"/>
            <p:cNvSpPr>
              <a:spLocks noChangeShapeType="1"/>
            </p:cNvSpPr>
            <p:nvPr/>
          </p:nvSpPr>
          <p:spPr bwMode="auto">
            <a:xfrm>
              <a:off x="3274" y="2991"/>
              <a:ext cx="27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83" name="Line 75"/>
            <p:cNvSpPr>
              <a:spLocks noChangeShapeType="1"/>
            </p:cNvSpPr>
            <p:nvPr/>
          </p:nvSpPr>
          <p:spPr bwMode="auto">
            <a:xfrm flipV="1">
              <a:off x="3304" y="4025"/>
              <a:ext cx="255" cy="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9884" name="Line 76"/>
            <p:cNvSpPr>
              <a:spLocks noChangeShapeType="1"/>
            </p:cNvSpPr>
            <p:nvPr/>
          </p:nvSpPr>
          <p:spPr bwMode="auto">
            <a:xfrm>
              <a:off x="3559" y="2989"/>
              <a:ext cx="0" cy="104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pSp>
          <p:nvGrpSpPr>
            <p:cNvPr id="119885" name="Group 77"/>
            <p:cNvGrpSpPr>
              <a:grpSpLocks/>
            </p:cNvGrpSpPr>
            <p:nvPr/>
          </p:nvGrpSpPr>
          <p:grpSpPr bwMode="auto">
            <a:xfrm>
              <a:off x="3446" y="3317"/>
              <a:ext cx="295" cy="312"/>
              <a:chOff x="2809" y="737"/>
              <a:chExt cx="295" cy="312"/>
            </a:xfrm>
          </p:grpSpPr>
          <p:sp>
            <p:nvSpPr>
              <p:cNvPr id="119886" name="Rectangle 78"/>
              <p:cNvSpPr>
                <a:spLocks noChangeArrowheads="1"/>
              </p:cNvSpPr>
              <p:nvPr/>
            </p:nvSpPr>
            <p:spPr bwMode="auto">
              <a:xfrm>
                <a:off x="2865" y="737"/>
                <a:ext cx="114" cy="312"/>
              </a:xfrm>
              <a:prstGeom prst="rect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9887" name="Line 79"/>
              <p:cNvSpPr>
                <a:spLocks noChangeShapeType="1"/>
              </p:cNvSpPr>
              <p:nvPr/>
            </p:nvSpPr>
            <p:spPr bwMode="auto">
              <a:xfrm flipV="1">
                <a:off x="2809" y="737"/>
                <a:ext cx="295" cy="312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</p:grpSp>
        <p:sp>
          <p:nvSpPr>
            <p:cNvPr id="119888" name="Text Box 80"/>
            <p:cNvSpPr txBox="1">
              <a:spLocks noChangeArrowheads="1"/>
            </p:cNvSpPr>
            <p:nvPr/>
          </p:nvSpPr>
          <p:spPr bwMode="auto">
            <a:xfrm>
              <a:off x="3616" y="3461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206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1198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1198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1198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9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9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2" grpId="0"/>
      <p:bldP spid="119813" grpId="0" autoUpdateAnimBg="0"/>
      <p:bldP spid="11986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57" name="Group 25"/>
          <p:cNvGrpSpPr>
            <a:grpSpLocks/>
          </p:cNvGrpSpPr>
          <p:nvPr/>
        </p:nvGrpSpPr>
        <p:grpSpPr bwMode="auto">
          <a:xfrm>
            <a:off x="6942139" y="55563"/>
            <a:ext cx="3506787" cy="2144712"/>
            <a:chOff x="1168" y="163"/>
            <a:chExt cx="2209" cy="1351"/>
          </a:xfrm>
        </p:grpSpPr>
        <p:sp>
          <p:nvSpPr>
            <p:cNvPr id="120837" name="Oval 5"/>
            <p:cNvSpPr>
              <a:spLocks noChangeArrowheads="1"/>
            </p:cNvSpPr>
            <p:nvPr/>
          </p:nvSpPr>
          <p:spPr bwMode="auto">
            <a:xfrm>
              <a:off x="1568" y="792"/>
              <a:ext cx="315" cy="262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0838" name="Text Box 6"/>
            <p:cNvSpPr txBox="1">
              <a:spLocks noChangeArrowheads="1"/>
            </p:cNvSpPr>
            <p:nvPr/>
          </p:nvSpPr>
          <p:spPr bwMode="auto">
            <a:xfrm>
              <a:off x="1364" y="429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827E4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120839" name="Text Box 7"/>
            <p:cNvSpPr txBox="1">
              <a:spLocks noChangeArrowheads="1"/>
            </p:cNvSpPr>
            <p:nvPr/>
          </p:nvSpPr>
          <p:spPr bwMode="auto">
            <a:xfrm>
              <a:off x="1364" y="983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827E4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120840" name="Text Box 8"/>
            <p:cNvSpPr txBox="1">
              <a:spLocks noChangeArrowheads="1"/>
            </p:cNvSpPr>
            <p:nvPr/>
          </p:nvSpPr>
          <p:spPr bwMode="auto">
            <a:xfrm>
              <a:off x="1168" y="724"/>
              <a:ext cx="4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8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oc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0841" name="Freeform 9"/>
            <p:cNvSpPr>
              <a:spLocks/>
            </p:cNvSpPr>
            <p:nvPr/>
          </p:nvSpPr>
          <p:spPr bwMode="auto">
            <a:xfrm>
              <a:off x="1725" y="415"/>
              <a:ext cx="3" cy="1059"/>
            </a:xfrm>
            <a:custGeom>
              <a:avLst/>
              <a:gdLst>
                <a:gd name="T0" fmla="*/ 0 w 2"/>
                <a:gd name="T1" fmla="*/ 0 h 1059"/>
                <a:gd name="T2" fmla="*/ 2 w 2"/>
                <a:gd name="T3" fmla="*/ 1059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059">
                  <a:moveTo>
                    <a:pt x="0" y="0"/>
                  </a:moveTo>
                  <a:lnTo>
                    <a:pt x="2" y="1059"/>
                  </a:lnTo>
                </a:path>
              </a:pathLst>
            </a:custGeom>
            <a:noFill/>
            <a:ln w="38100" cmpd="sng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0842" name="Freeform 10"/>
            <p:cNvSpPr>
              <a:spLocks/>
            </p:cNvSpPr>
            <p:nvPr/>
          </p:nvSpPr>
          <p:spPr bwMode="auto">
            <a:xfrm flipV="1">
              <a:off x="1719" y="393"/>
              <a:ext cx="937" cy="29"/>
            </a:xfrm>
            <a:custGeom>
              <a:avLst/>
              <a:gdLst>
                <a:gd name="T0" fmla="*/ 0 w 660"/>
                <a:gd name="T1" fmla="*/ 0 h 1"/>
                <a:gd name="T2" fmla="*/ 660 w 66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0" h="1">
                  <a:moveTo>
                    <a:pt x="0" y="0"/>
                  </a:moveTo>
                  <a:lnTo>
                    <a:pt x="660" y="0"/>
                  </a:lnTo>
                </a:path>
              </a:pathLst>
            </a:custGeom>
            <a:noFill/>
            <a:ln w="38100" cmpd="sng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0843" name="Text Box 11"/>
            <p:cNvSpPr txBox="1">
              <a:spLocks noChangeArrowheads="1"/>
            </p:cNvSpPr>
            <p:nvPr/>
          </p:nvSpPr>
          <p:spPr bwMode="auto">
            <a:xfrm>
              <a:off x="2108" y="468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0844" name="Rectangle 12"/>
            <p:cNvSpPr>
              <a:spLocks noChangeArrowheads="1"/>
            </p:cNvSpPr>
            <p:nvPr/>
          </p:nvSpPr>
          <p:spPr bwMode="auto">
            <a:xfrm>
              <a:off x="2086" y="370"/>
              <a:ext cx="385" cy="113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0845" name="Line 13"/>
            <p:cNvSpPr>
              <a:spLocks noChangeShapeType="1"/>
            </p:cNvSpPr>
            <p:nvPr/>
          </p:nvSpPr>
          <p:spPr bwMode="auto">
            <a:xfrm>
              <a:off x="1727" y="1482"/>
              <a:ext cx="952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0846" name="Line 14"/>
            <p:cNvSpPr>
              <a:spLocks noChangeShapeType="1"/>
            </p:cNvSpPr>
            <p:nvPr/>
          </p:nvSpPr>
          <p:spPr bwMode="auto">
            <a:xfrm>
              <a:off x="2702" y="422"/>
              <a:ext cx="27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0847" name="Line 15"/>
            <p:cNvSpPr>
              <a:spLocks noChangeShapeType="1"/>
            </p:cNvSpPr>
            <p:nvPr/>
          </p:nvSpPr>
          <p:spPr bwMode="auto">
            <a:xfrm flipV="1">
              <a:off x="2725" y="1482"/>
              <a:ext cx="255" cy="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0848" name="Line 16"/>
            <p:cNvSpPr>
              <a:spLocks noChangeShapeType="1"/>
            </p:cNvSpPr>
            <p:nvPr/>
          </p:nvSpPr>
          <p:spPr bwMode="auto">
            <a:xfrm>
              <a:off x="2980" y="415"/>
              <a:ext cx="0" cy="106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pSp>
          <p:nvGrpSpPr>
            <p:cNvPr id="120849" name="Group 17"/>
            <p:cNvGrpSpPr>
              <a:grpSpLocks/>
            </p:cNvGrpSpPr>
            <p:nvPr/>
          </p:nvGrpSpPr>
          <p:grpSpPr bwMode="auto">
            <a:xfrm>
              <a:off x="2867" y="763"/>
              <a:ext cx="295" cy="312"/>
              <a:chOff x="2809" y="737"/>
              <a:chExt cx="295" cy="312"/>
            </a:xfrm>
          </p:grpSpPr>
          <p:sp>
            <p:nvSpPr>
              <p:cNvPr id="120850" name="Rectangle 18"/>
              <p:cNvSpPr>
                <a:spLocks noChangeArrowheads="1"/>
              </p:cNvSpPr>
              <p:nvPr/>
            </p:nvSpPr>
            <p:spPr bwMode="auto">
              <a:xfrm>
                <a:off x="2865" y="737"/>
                <a:ext cx="114" cy="312"/>
              </a:xfrm>
              <a:prstGeom prst="rect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20851" name="Line 19"/>
              <p:cNvSpPr>
                <a:spLocks noChangeShapeType="1"/>
              </p:cNvSpPr>
              <p:nvPr/>
            </p:nvSpPr>
            <p:spPr bwMode="auto">
              <a:xfrm flipV="1">
                <a:off x="2809" y="737"/>
                <a:ext cx="295" cy="312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</p:grpSp>
        <p:sp>
          <p:nvSpPr>
            <p:cNvPr id="120852" name="Text Box 20"/>
            <p:cNvSpPr txBox="1">
              <a:spLocks noChangeArrowheads="1"/>
            </p:cNvSpPr>
            <p:nvPr/>
          </p:nvSpPr>
          <p:spPr bwMode="auto">
            <a:xfrm>
              <a:off x="3037" y="907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0853" name="Oval 21"/>
            <p:cNvSpPr>
              <a:spLocks noChangeArrowheads="1"/>
            </p:cNvSpPr>
            <p:nvPr/>
          </p:nvSpPr>
          <p:spPr bwMode="auto">
            <a:xfrm>
              <a:off x="2669" y="1456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0854" name="Oval 22"/>
            <p:cNvSpPr>
              <a:spLocks noChangeArrowheads="1"/>
            </p:cNvSpPr>
            <p:nvPr/>
          </p:nvSpPr>
          <p:spPr bwMode="auto">
            <a:xfrm>
              <a:off x="2646" y="393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0855" name="Line 23"/>
            <p:cNvSpPr>
              <a:spLocks noChangeShapeType="1"/>
            </p:cNvSpPr>
            <p:nvPr/>
          </p:nvSpPr>
          <p:spPr bwMode="auto">
            <a:xfrm>
              <a:off x="1759" y="422"/>
              <a:ext cx="272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0856" name="Text Box 24"/>
            <p:cNvSpPr txBox="1">
              <a:spLocks noChangeArrowheads="1"/>
            </p:cNvSpPr>
            <p:nvPr/>
          </p:nvSpPr>
          <p:spPr bwMode="auto">
            <a:xfrm>
              <a:off x="1785" y="163"/>
              <a:ext cx="2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20858" name="Object 26"/>
          <p:cNvGraphicFramePr>
            <a:graphicFrameLocks noChangeAspect="1"/>
          </p:cNvGraphicFramePr>
          <p:nvPr/>
        </p:nvGraphicFramePr>
        <p:xfrm>
          <a:off x="2209800" y="211139"/>
          <a:ext cx="3881438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5" name="公式" r:id="rId3" imgW="1676160" imgH="469800" progId="Equation.3">
                  <p:embed/>
                </p:oleObj>
              </mc:Choice>
              <mc:Fallback>
                <p:oleObj name="公式" r:id="rId3" imgW="1676160" imgH="469800" progId="Equation.3">
                  <p:embed/>
                  <p:pic>
                    <p:nvPicPr>
                      <p:cNvPr id="120858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11139"/>
                        <a:ext cx="3881438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59" name="Rectangle 27"/>
          <p:cNvSpPr>
            <a:spLocks noChangeArrowheads="1"/>
          </p:cNvSpPr>
          <p:nvPr/>
        </p:nvSpPr>
        <p:spPr bwMode="auto">
          <a:xfrm>
            <a:off x="2209800" y="1674813"/>
            <a:ext cx="346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欲使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P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获得最大值，须</a:t>
            </a:r>
            <a:endParaRPr kumimoji="1" lang="zh-CN" altLang="en-US" sz="24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graphicFrame>
        <p:nvGraphicFramePr>
          <p:cNvPr id="120860" name="Object 28"/>
          <p:cNvGraphicFramePr>
            <a:graphicFrameLocks noChangeAspect="1"/>
          </p:cNvGraphicFramePr>
          <p:nvPr/>
        </p:nvGraphicFramePr>
        <p:xfrm>
          <a:off x="5676900" y="1357313"/>
          <a:ext cx="1265238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6" name="公式" r:id="rId5" imgW="545760" imgH="444240" progId="Equation.3">
                  <p:embed/>
                </p:oleObj>
              </mc:Choice>
              <mc:Fallback>
                <p:oleObj name="公式" r:id="rId5" imgW="545760" imgH="444240" progId="Equation.3">
                  <p:embed/>
                  <p:pic>
                    <p:nvPicPr>
                      <p:cNvPr id="12086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6900" y="1357313"/>
                        <a:ext cx="1265238" cy="1084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61" name="Object 29"/>
          <p:cNvGraphicFramePr>
            <a:graphicFrameLocks noChangeAspect="1"/>
          </p:cNvGraphicFramePr>
          <p:nvPr/>
        </p:nvGraphicFramePr>
        <p:xfrm>
          <a:off x="2192339" y="2441575"/>
          <a:ext cx="7915275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7" name="公式" r:id="rId7" imgW="3517560" imgH="469800" progId="Equation.3">
                  <p:embed/>
                </p:oleObj>
              </mc:Choice>
              <mc:Fallback>
                <p:oleObj name="公式" r:id="rId7" imgW="3517560" imgH="469800" progId="Equation.3">
                  <p:embed/>
                  <p:pic>
                    <p:nvPicPr>
                      <p:cNvPr id="12086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39" y="2441575"/>
                        <a:ext cx="7915275" cy="1112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62" name="Rectangle 30"/>
          <p:cNvSpPr>
            <a:spLocks noChangeArrowheads="1"/>
          </p:cNvSpPr>
          <p:nvPr/>
        </p:nvSpPr>
        <p:spPr bwMode="auto">
          <a:xfrm>
            <a:off x="2114550" y="3822700"/>
            <a:ext cx="346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即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=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时存在极值点</a:t>
            </a:r>
          </a:p>
        </p:txBody>
      </p:sp>
      <p:sp>
        <p:nvSpPr>
          <p:cNvPr id="120863" name="Rectangle 31"/>
          <p:cNvSpPr>
            <a:spLocks noChangeArrowheads="1"/>
          </p:cNvSpPr>
          <p:nvPr/>
        </p:nvSpPr>
        <p:spPr bwMode="auto">
          <a:xfrm>
            <a:off x="2209801" y="4625975"/>
            <a:ext cx="2373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又因二阶导数</a:t>
            </a:r>
            <a:endParaRPr kumimoji="1"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120864" name="Object 32"/>
          <p:cNvGraphicFramePr>
            <a:graphicFrameLocks noChangeAspect="1"/>
          </p:cNvGraphicFramePr>
          <p:nvPr/>
        </p:nvGraphicFramePr>
        <p:xfrm>
          <a:off x="4773614" y="4398964"/>
          <a:ext cx="340042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8" name="公式" r:id="rId9" imgW="1511280" imgH="457200" progId="Equation.3">
                  <p:embed/>
                </p:oleObj>
              </mc:Choice>
              <mc:Fallback>
                <p:oleObj name="公式" r:id="rId9" imgW="1511280" imgH="457200" progId="Equation.3">
                  <p:embed/>
                  <p:pic>
                    <p:nvPicPr>
                      <p:cNvPr id="120864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3614" y="4398964"/>
                        <a:ext cx="3400425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65" name="Object 33"/>
          <p:cNvGraphicFramePr>
            <a:graphicFrameLocks noChangeAspect="1"/>
          </p:cNvGraphicFramePr>
          <p:nvPr/>
        </p:nvGraphicFramePr>
        <p:xfrm>
          <a:off x="7874000" y="5408614"/>
          <a:ext cx="185420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9" name="公式" r:id="rId11" imgW="799920" imgH="457200" progId="Equation.3">
                  <p:embed/>
                </p:oleObj>
              </mc:Choice>
              <mc:Fallback>
                <p:oleObj name="公式" r:id="rId11" imgW="799920" imgH="457200" progId="Equation.3">
                  <p:embed/>
                  <p:pic>
                    <p:nvPicPr>
                      <p:cNvPr id="12086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0" y="5408614"/>
                        <a:ext cx="1854200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66" name="Rectangle 34"/>
          <p:cNvSpPr>
            <a:spLocks noChangeArrowheads="1"/>
          </p:cNvSpPr>
          <p:nvPr/>
        </p:nvSpPr>
        <p:spPr bwMode="auto">
          <a:xfrm>
            <a:off x="2114550" y="5730875"/>
            <a:ext cx="6592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所以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=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时存在极大值点，且最大功率</a:t>
            </a:r>
          </a:p>
        </p:txBody>
      </p:sp>
    </p:spTree>
    <p:extLst>
      <p:ext uri="{BB962C8B-B14F-4D97-AF65-F5344CB8AC3E}">
        <p14:creationId xmlns:p14="http://schemas.microsoft.com/office/powerpoint/2010/main" val="316188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20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0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0"/>
                                        <p:tgtEl>
                                          <p:spTgt spid="120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0"/>
                                        <p:tgtEl>
                                          <p:spTgt spid="120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0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0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0"/>
                                        <p:tgtEl>
                                          <p:spTgt spid="120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0" dur="80"/>
                                        <p:tgtEl>
                                          <p:spTgt spid="1208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1" dur="80"/>
                                        <p:tgtEl>
                                          <p:spTgt spid="1208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80"/>
                                        <p:tgtEl>
                                          <p:spTgt spid="1208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84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3000"/>
                                        <p:tgtEl>
                                          <p:spTgt spid="120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59" grpId="0"/>
      <p:bldP spid="120862" grpId="0"/>
      <p:bldP spid="120863" grpId="0"/>
      <p:bldP spid="12086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04" name="Rectangle 88"/>
          <p:cNvSpPr>
            <a:spLocks noChangeArrowheads="1"/>
          </p:cNvSpPr>
          <p:nvPr/>
        </p:nvSpPr>
        <p:spPr bwMode="auto">
          <a:xfrm>
            <a:off x="2128839" y="942975"/>
            <a:ext cx="785812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       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含源线性电阻单口网络（ </a:t>
            </a:r>
            <a:r>
              <a:rPr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r>
              <a:rPr lang="en-US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 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&gt;0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）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，向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负载电阻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传输最大功率的条件是</a:t>
            </a: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=</a:t>
            </a:r>
            <a:r>
              <a:rPr kumimoji="1"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en-US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 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。满足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=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时，称为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仿宋_GB2312" pitchFamily="49" charset="-122"/>
              </a:rPr>
              <a:t>最大功率匹配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，此时负载电阻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上获得的最大功率为</a:t>
            </a:r>
          </a:p>
        </p:txBody>
      </p:sp>
      <p:sp>
        <p:nvSpPr>
          <p:cNvPr id="111705" name="Text Box 89"/>
          <p:cNvSpPr txBox="1">
            <a:spLocks noChangeArrowheads="1"/>
          </p:cNvSpPr>
          <p:nvPr/>
        </p:nvSpPr>
        <p:spPr bwMode="auto">
          <a:xfrm>
            <a:off x="1949450" y="423863"/>
            <a:ext cx="3390900" cy="519112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最大功率传输定理</a:t>
            </a:r>
            <a:endParaRPr kumimoji="1" lang="zh-CN" altLang="en-US" sz="2800" b="1" i="1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06" name="AutoShape 90"/>
          <p:cNvSpPr>
            <a:spLocks noChangeArrowheads="1"/>
          </p:cNvSpPr>
          <p:nvPr/>
        </p:nvSpPr>
        <p:spPr bwMode="auto">
          <a:xfrm>
            <a:off x="5556250" y="576263"/>
            <a:ext cx="827088" cy="215900"/>
          </a:xfrm>
          <a:prstGeom prst="rightArrow">
            <a:avLst>
              <a:gd name="adj1" fmla="val 50000"/>
              <a:gd name="adj2" fmla="val 95772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graphicFrame>
        <p:nvGraphicFramePr>
          <p:cNvPr id="111712" name="Object 96"/>
          <p:cNvGraphicFramePr>
            <a:graphicFrameLocks noChangeAspect="1"/>
          </p:cNvGraphicFramePr>
          <p:nvPr/>
        </p:nvGraphicFramePr>
        <p:xfrm>
          <a:off x="4332288" y="2854326"/>
          <a:ext cx="297180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9" name="公式" r:id="rId3" imgW="1282680" imgH="457200" progId="Equation.3">
                  <p:embed/>
                </p:oleObj>
              </mc:Choice>
              <mc:Fallback>
                <p:oleObj name="公式" r:id="rId3" imgW="1282680" imgH="457200" progId="Equation.3">
                  <p:embed/>
                  <p:pic>
                    <p:nvPicPr>
                      <p:cNvPr id="111712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2288" y="2854326"/>
                        <a:ext cx="2971800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713" name="Rectangle 97"/>
          <p:cNvSpPr>
            <a:spLocks noChangeArrowheads="1"/>
          </p:cNvSpPr>
          <p:nvPr/>
        </p:nvSpPr>
        <p:spPr bwMode="auto">
          <a:xfrm>
            <a:off x="2566989" y="4437063"/>
            <a:ext cx="637698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）简化含源单口网络为戴维南等效电路；</a:t>
            </a:r>
            <a:endParaRPr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）根据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最大功率传输定理，使</a:t>
            </a: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=</a:t>
            </a:r>
            <a:r>
              <a:rPr kumimoji="1"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&gt;0</a:t>
            </a:r>
            <a:r>
              <a:rPr lang="en-US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 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；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（</a:t>
            </a:r>
            <a:r>
              <a:rPr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）满足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=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条件</a:t>
            </a:r>
            <a:r>
              <a: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时，计算最大功率。</a:t>
            </a:r>
          </a:p>
        </p:txBody>
      </p:sp>
      <p:sp>
        <p:nvSpPr>
          <p:cNvPr id="111714" name="Text Box 98"/>
          <p:cNvSpPr txBox="1">
            <a:spLocks noChangeArrowheads="1"/>
          </p:cNvSpPr>
          <p:nvPr/>
        </p:nvSpPr>
        <p:spPr bwMode="auto">
          <a:xfrm>
            <a:off x="1949451" y="3708401"/>
            <a:ext cx="1935163" cy="519113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计算步骤</a:t>
            </a:r>
          </a:p>
        </p:txBody>
      </p:sp>
    </p:spTree>
    <p:extLst>
      <p:ext uri="{BB962C8B-B14F-4D97-AF65-F5344CB8AC3E}">
        <p14:creationId xmlns:p14="http://schemas.microsoft.com/office/powerpoint/2010/main" val="318998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11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117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117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117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54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0"/>
                                        <p:tgtEl>
                                          <p:spTgt spid="11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1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1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1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1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1117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1117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1117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704" grpId="0"/>
      <p:bldP spid="111705" grpId="0" animBg="1" autoUpdateAnimBg="0"/>
      <p:bldP spid="111713" grpId="0"/>
      <p:bldP spid="1117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5" name="Group 35"/>
          <p:cNvGrpSpPr>
            <a:grpSpLocks/>
          </p:cNvGrpSpPr>
          <p:nvPr/>
        </p:nvGrpSpPr>
        <p:grpSpPr bwMode="auto">
          <a:xfrm>
            <a:off x="3503613" y="149226"/>
            <a:ext cx="4621212" cy="2074863"/>
            <a:chOff x="567" y="604"/>
            <a:chExt cx="2911" cy="1307"/>
          </a:xfrm>
        </p:grpSpPr>
        <p:sp>
          <p:nvSpPr>
            <p:cNvPr id="112645" name="Text Box 5"/>
            <p:cNvSpPr txBox="1">
              <a:spLocks noChangeArrowheads="1"/>
            </p:cNvSpPr>
            <p:nvPr/>
          </p:nvSpPr>
          <p:spPr bwMode="auto">
            <a:xfrm>
              <a:off x="650" y="954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12646" name="Text Box 6"/>
            <p:cNvSpPr txBox="1">
              <a:spLocks noChangeArrowheads="1"/>
            </p:cNvSpPr>
            <p:nvPr/>
          </p:nvSpPr>
          <p:spPr bwMode="auto">
            <a:xfrm>
              <a:off x="673" y="1384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12647" name="Oval 7"/>
            <p:cNvSpPr>
              <a:spLocks noChangeArrowheads="1"/>
            </p:cNvSpPr>
            <p:nvPr/>
          </p:nvSpPr>
          <p:spPr bwMode="auto">
            <a:xfrm>
              <a:off x="907" y="1233"/>
              <a:ext cx="352" cy="308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2648" name="Line 8"/>
            <p:cNvSpPr>
              <a:spLocks noChangeShapeType="1"/>
            </p:cNvSpPr>
            <p:nvPr/>
          </p:nvSpPr>
          <p:spPr bwMode="auto">
            <a:xfrm>
              <a:off x="2041" y="949"/>
              <a:ext cx="0" cy="93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2649" name="Line 9"/>
            <p:cNvSpPr>
              <a:spLocks noChangeShapeType="1"/>
            </p:cNvSpPr>
            <p:nvPr/>
          </p:nvSpPr>
          <p:spPr bwMode="auto">
            <a:xfrm>
              <a:off x="1066" y="948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2652" name="Line 12"/>
            <p:cNvSpPr>
              <a:spLocks noChangeShapeType="1"/>
            </p:cNvSpPr>
            <p:nvPr/>
          </p:nvSpPr>
          <p:spPr bwMode="auto">
            <a:xfrm flipV="1">
              <a:off x="1066" y="948"/>
              <a:ext cx="1796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2653" name="Line 13"/>
            <p:cNvSpPr>
              <a:spLocks noChangeShapeType="1"/>
            </p:cNvSpPr>
            <p:nvPr/>
          </p:nvSpPr>
          <p:spPr bwMode="auto">
            <a:xfrm flipV="1">
              <a:off x="1066" y="1882"/>
              <a:ext cx="1796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2654" name="Rectangle 14"/>
            <p:cNvSpPr>
              <a:spLocks noChangeArrowheads="1"/>
            </p:cNvSpPr>
            <p:nvPr/>
          </p:nvSpPr>
          <p:spPr bwMode="auto">
            <a:xfrm>
              <a:off x="1306" y="892"/>
              <a:ext cx="339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2655" name="Rectangle 15"/>
            <p:cNvSpPr>
              <a:spLocks noChangeArrowheads="1"/>
            </p:cNvSpPr>
            <p:nvPr/>
          </p:nvSpPr>
          <p:spPr bwMode="auto">
            <a:xfrm>
              <a:off x="2282" y="892"/>
              <a:ext cx="347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2656" name="Text Box 16"/>
            <p:cNvSpPr txBox="1">
              <a:spLocks noChangeArrowheads="1"/>
            </p:cNvSpPr>
            <p:nvPr/>
          </p:nvSpPr>
          <p:spPr bwMode="auto">
            <a:xfrm>
              <a:off x="1259" y="604"/>
              <a:ext cx="4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12657" name="Text Box 17"/>
            <p:cNvSpPr txBox="1">
              <a:spLocks noChangeArrowheads="1"/>
            </p:cNvSpPr>
            <p:nvPr/>
          </p:nvSpPr>
          <p:spPr bwMode="auto">
            <a:xfrm>
              <a:off x="2282" y="604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12658" name="Text Box 18"/>
            <p:cNvSpPr txBox="1">
              <a:spLocks noChangeArrowheads="1"/>
            </p:cNvSpPr>
            <p:nvPr/>
          </p:nvSpPr>
          <p:spPr bwMode="auto">
            <a:xfrm>
              <a:off x="567" y="1281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662" name="Rectangle 22"/>
            <p:cNvSpPr>
              <a:spLocks noChangeArrowheads="1"/>
            </p:cNvSpPr>
            <p:nvPr/>
          </p:nvSpPr>
          <p:spPr bwMode="auto">
            <a:xfrm>
              <a:off x="1986" y="1262"/>
              <a:ext cx="110" cy="30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2663" name="Oval 23"/>
            <p:cNvSpPr>
              <a:spLocks noChangeArrowheads="1"/>
            </p:cNvSpPr>
            <p:nvPr/>
          </p:nvSpPr>
          <p:spPr bwMode="auto">
            <a:xfrm>
              <a:off x="2862" y="919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2664" name="Oval 24"/>
            <p:cNvSpPr>
              <a:spLocks noChangeArrowheads="1"/>
            </p:cNvSpPr>
            <p:nvPr/>
          </p:nvSpPr>
          <p:spPr bwMode="auto">
            <a:xfrm>
              <a:off x="2862" y="1853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2665" name="Text Box 25"/>
            <p:cNvSpPr txBox="1">
              <a:spLocks noChangeArrowheads="1"/>
            </p:cNvSpPr>
            <p:nvPr/>
          </p:nvSpPr>
          <p:spPr bwMode="auto">
            <a:xfrm>
              <a:off x="1633" y="1281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12667" name="Line 27"/>
            <p:cNvSpPr>
              <a:spLocks noChangeShapeType="1"/>
            </p:cNvSpPr>
            <p:nvPr/>
          </p:nvSpPr>
          <p:spPr bwMode="auto">
            <a:xfrm>
              <a:off x="2917" y="948"/>
              <a:ext cx="172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2668" name="Line 28"/>
            <p:cNvSpPr>
              <a:spLocks noChangeShapeType="1"/>
            </p:cNvSpPr>
            <p:nvPr/>
          </p:nvSpPr>
          <p:spPr bwMode="auto">
            <a:xfrm flipV="1">
              <a:off x="2918" y="1886"/>
              <a:ext cx="171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2669" name="Line 29"/>
            <p:cNvSpPr>
              <a:spLocks noChangeShapeType="1"/>
            </p:cNvSpPr>
            <p:nvPr/>
          </p:nvSpPr>
          <p:spPr bwMode="auto">
            <a:xfrm>
              <a:off x="3081" y="956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2671" name="Rectangle 31"/>
            <p:cNvSpPr>
              <a:spLocks noChangeArrowheads="1"/>
            </p:cNvSpPr>
            <p:nvPr/>
          </p:nvSpPr>
          <p:spPr bwMode="auto">
            <a:xfrm>
              <a:off x="3024" y="1269"/>
              <a:ext cx="114" cy="312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2673" name="Text Box 33"/>
            <p:cNvSpPr txBox="1">
              <a:spLocks noChangeArrowheads="1"/>
            </p:cNvSpPr>
            <p:nvPr/>
          </p:nvSpPr>
          <p:spPr bwMode="auto">
            <a:xfrm>
              <a:off x="3138" y="1288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2701" name="Text Box 61"/>
          <p:cNvSpPr txBox="1">
            <a:spLocks noChangeArrowheads="1"/>
          </p:cNvSpPr>
          <p:nvPr/>
        </p:nvSpPr>
        <p:spPr bwMode="auto">
          <a:xfrm>
            <a:off x="2008189" y="439738"/>
            <a:ext cx="928687" cy="51911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2702" name="Text Box 62"/>
          <p:cNvSpPr txBox="1">
            <a:spLocks noChangeArrowheads="1"/>
          </p:cNvSpPr>
          <p:nvPr/>
        </p:nvSpPr>
        <p:spPr bwMode="auto">
          <a:xfrm>
            <a:off x="2652714" y="2689225"/>
            <a:ext cx="4008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戴维南等效电路</a:t>
            </a:r>
            <a:endParaRPr kumimoji="1" lang="zh-CN" altLang="en-US" sz="2400" b="1" baseline="-2500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12703" name="Text Box 63"/>
          <p:cNvSpPr txBox="1">
            <a:spLocks noChangeArrowheads="1"/>
          </p:cNvSpPr>
          <p:nvPr/>
        </p:nvSpPr>
        <p:spPr bwMode="auto">
          <a:xfrm>
            <a:off x="2117726" y="2398713"/>
            <a:ext cx="576263" cy="51911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解</a:t>
            </a:r>
          </a:p>
        </p:txBody>
      </p:sp>
      <p:graphicFrame>
        <p:nvGraphicFramePr>
          <p:cNvPr id="112704" name="Object 64"/>
          <p:cNvGraphicFramePr>
            <a:graphicFrameLocks noChangeAspect="1"/>
          </p:cNvGraphicFramePr>
          <p:nvPr/>
        </p:nvGraphicFramePr>
        <p:xfrm>
          <a:off x="6275389" y="2560638"/>
          <a:ext cx="29114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8" name="公式" r:id="rId3" imgW="1257120" imgH="406080" progId="Equation.3">
                  <p:embed/>
                </p:oleObj>
              </mc:Choice>
              <mc:Fallback>
                <p:oleObj name="公式" r:id="rId3" imgW="1257120" imgH="406080" progId="Equation.3">
                  <p:embed/>
                  <p:pic>
                    <p:nvPicPr>
                      <p:cNvPr id="112704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5389" y="2560638"/>
                        <a:ext cx="291147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5" name="Object 65"/>
          <p:cNvGraphicFramePr>
            <a:graphicFrameLocks noChangeAspect="1"/>
          </p:cNvGraphicFramePr>
          <p:nvPr/>
        </p:nvGraphicFramePr>
        <p:xfrm>
          <a:off x="6275389" y="3729038"/>
          <a:ext cx="3057525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9" name="公式" r:id="rId5" imgW="1320480" imgH="228600" progId="Equation.3">
                  <p:embed/>
                </p:oleObj>
              </mc:Choice>
              <mc:Fallback>
                <p:oleObj name="公式" r:id="rId5" imgW="1320480" imgH="228600" progId="Equation.3">
                  <p:embed/>
                  <p:pic>
                    <p:nvPicPr>
                      <p:cNvPr id="112705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5389" y="3729038"/>
                        <a:ext cx="3057525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733" name="Group 93"/>
          <p:cNvGrpSpPr>
            <a:grpSpLocks/>
          </p:cNvGrpSpPr>
          <p:nvPr/>
        </p:nvGrpSpPr>
        <p:grpSpPr bwMode="auto">
          <a:xfrm>
            <a:off x="2185989" y="3354389"/>
            <a:ext cx="3203575" cy="2085975"/>
            <a:chOff x="242" y="2606"/>
            <a:chExt cx="2018" cy="1314"/>
          </a:xfrm>
        </p:grpSpPr>
        <p:sp>
          <p:nvSpPr>
            <p:cNvPr id="112707" name="Text Box 67"/>
            <p:cNvSpPr txBox="1">
              <a:spLocks noChangeArrowheads="1"/>
            </p:cNvSpPr>
            <p:nvPr/>
          </p:nvSpPr>
          <p:spPr bwMode="auto">
            <a:xfrm>
              <a:off x="299" y="2956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12708" name="Text Box 68"/>
            <p:cNvSpPr txBox="1">
              <a:spLocks noChangeArrowheads="1"/>
            </p:cNvSpPr>
            <p:nvPr/>
          </p:nvSpPr>
          <p:spPr bwMode="auto">
            <a:xfrm>
              <a:off x="322" y="3386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12709" name="Oval 69"/>
            <p:cNvSpPr>
              <a:spLocks noChangeArrowheads="1"/>
            </p:cNvSpPr>
            <p:nvPr/>
          </p:nvSpPr>
          <p:spPr bwMode="auto">
            <a:xfrm>
              <a:off x="539" y="3210"/>
              <a:ext cx="352" cy="354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2710" name="Line 70"/>
            <p:cNvSpPr>
              <a:spLocks noChangeShapeType="1"/>
            </p:cNvSpPr>
            <p:nvPr/>
          </p:nvSpPr>
          <p:spPr bwMode="auto">
            <a:xfrm>
              <a:off x="715" y="2950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2713" name="Line 73"/>
            <p:cNvSpPr>
              <a:spLocks noChangeShapeType="1"/>
            </p:cNvSpPr>
            <p:nvPr/>
          </p:nvSpPr>
          <p:spPr bwMode="auto">
            <a:xfrm flipV="1">
              <a:off x="715" y="2950"/>
              <a:ext cx="895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2714" name="Line 74"/>
            <p:cNvSpPr>
              <a:spLocks noChangeShapeType="1"/>
            </p:cNvSpPr>
            <p:nvPr/>
          </p:nvSpPr>
          <p:spPr bwMode="auto">
            <a:xfrm flipV="1">
              <a:off x="715" y="3884"/>
              <a:ext cx="8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2715" name="Rectangle 75"/>
            <p:cNvSpPr>
              <a:spLocks noChangeArrowheads="1"/>
            </p:cNvSpPr>
            <p:nvPr/>
          </p:nvSpPr>
          <p:spPr bwMode="auto">
            <a:xfrm>
              <a:off x="955" y="2894"/>
              <a:ext cx="339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2716" name="Text Box 76"/>
            <p:cNvSpPr txBox="1">
              <a:spLocks noChangeArrowheads="1"/>
            </p:cNvSpPr>
            <p:nvPr/>
          </p:nvSpPr>
          <p:spPr bwMode="auto">
            <a:xfrm>
              <a:off x="908" y="2606"/>
              <a:ext cx="4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12717" name="Text Box 77"/>
            <p:cNvSpPr txBox="1">
              <a:spLocks noChangeArrowheads="1"/>
            </p:cNvSpPr>
            <p:nvPr/>
          </p:nvSpPr>
          <p:spPr bwMode="auto">
            <a:xfrm>
              <a:off x="242" y="3276"/>
              <a:ext cx="3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721" name="Oval 81"/>
            <p:cNvSpPr>
              <a:spLocks noChangeArrowheads="1"/>
            </p:cNvSpPr>
            <p:nvPr/>
          </p:nvSpPr>
          <p:spPr bwMode="auto">
            <a:xfrm>
              <a:off x="1610" y="2928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2722" name="Oval 82"/>
            <p:cNvSpPr>
              <a:spLocks noChangeArrowheads="1"/>
            </p:cNvSpPr>
            <p:nvPr/>
          </p:nvSpPr>
          <p:spPr bwMode="auto">
            <a:xfrm>
              <a:off x="1610" y="3862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pSp>
          <p:nvGrpSpPr>
            <p:cNvPr id="112732" name="Group 92"/>
            <p:cNvGrpSpPr>
              <a:grpSpLocks/>
            </p:cNvGrpSpPr>
            <p:nvPr/>
          </p:nvGrpSpPr>
          <p:grpSpPr bwMode="auto">
            <a:xfrm>
              <a:off x="1655" y="2956"/>
              <a:ext cx="605" cy="934"/>
              <a:chOff x="2721" y="3088"/>
              <a:chExt cx="605" cy="934"/>
            </a:xfrm>
          </p:grpSpPr>
          <p:sp>
            <p:nvSpPr>
              <p:cNvPr id="112724" name="Line 84"/>
              <p:cNvSpPr>
                <a:spLocks noChangeShapeType="1"/>
              </p:cNvSpPr>
              <p:nvPr/>
            </p:nvSpPr>
            <p:spPr bwMode="auto">
              <a:xfrm>
                <a:off x="2721" y="3088"/>
                <a:ext cx="251" cy="0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2725" name="Line 85"/>
              <p:cNvSpPr>
                <a:spLocks noChangeShapeType="1"/>
              </p:cNvSpPr>
              <p:nvPr/>
            </p:nvSpPr>
            <p:spPr bwMode="auto">
              <a:xfrm>
                <a:off x="2972" y="3088"/>
                <a:ext cx="0" cy="934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2726" name="Line 86"/>
              <p:cNvSpPr>
                <a:spLocks noChangeShapeType="1"/>
              </p:cNvSpPr>
              <p:nvPr/>
            </p:nvSpPr>
            <p:spPr bwMode="auto">
              <a:xfrm>
                <a:off x="2721" y="4022"/>
                <a:ext cx="251" cy="0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2727" name="Rectangle 87"/>
              <p:cNvSpPr>
                <a:spLocks noChangeArrowheads="1"/>
              </p:cNvSpPr>
              <p:nvPr/>
            </p:nvSpPr>
            <p:spPr bwMode="auto">
              <a:xfrm>
                <a:off x="2926" y="3414"/>
                <a:ext cx="91" cy="283"/>
              </a:xfrm>
              <a:prstGeom prst="rect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2730" name="Text Box 90"/>
              <p:cNvSpPr txBox="1">
                <a:spLocks noChangeArrowheads="1"/>
              </p:cNvSpPr>
              <p:nvPr/>
            </p:nvSpPr>
            <p:spPr bwMode="auto">
              <a:xfrm>
                <a:off x="2978" y="3409"/>
                <a:ext cx="34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400" b="1" i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kumimoji="1" lang="en-US" altLang="zh-CN" sz="2400" b="1" baseline="-2500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kumimoji="1" lang="el-GR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12734" name="Text Box 94"/>
          <p:cNvSpPr txBox="1">
            <a:spLocks noChangeArrowheads="1"/>
          </p:cNvSpPr>
          <p:nvPr/>
        </p:nvSpPr>
        <p:spPr bwMode="auto">
          <a:xfrm>
            <a:off x="5756276" y="4397375"/>
            <a:ext cx="4392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根据最大功率传输定理</a:t>
            </a:r>
            <a:endParaRPr kumimoji="1" lang="zh-CN" altLang="en-US" sz="2400" b="1" baseline="-2500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112735" name="Object 95"/>
          <p:cNvGraphicFramePr>
            <a:graphicFrameLocks noChangeAspect="1"/>
          </p:cNvGraphicFramePr>
          <p:nvPr/>
        </p:nvGraphicFramePr>
        <p:xfrm>
          <a:off x="6873876" y="4922838"/>
          <a:ext cx="2087563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0" name="公式" r:id="rId7" imgW="901440" imgH="228600" progId="Equation.3">
                  <p:embed/>
                </p:oleObj>
              </mc:Choice>
              <mc:Fallback>
                <p:oleObj name="公式" r:id="rId7" imgW="901440" imgH="228600" progId="Equation.3">
                  <p:embed/>
                  <p:pic>
                    <p:nvPicPr>
                      <p:cNvPr id="112735" name="Object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76" y="4922838"/>
                        <a:ext cx="2087563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36" name="Text Box 96"/>
          <p:cNvSpPr txBox="1">
            <a:spLocks noChangeArrowheads="1"/>
          </p:cNvSpPr>
          <p:nvPr/>
        </p:nvSpPr>
        <p:spPr bwMode="auto">
          <a:xfrm>
            <a:off x="2728913" y="5938838"/>
            <a:ext cx="293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最大功率为</a:t>
            </a:r>
            <a:endParaRPr kumimoji="1" lang="zh-CN" altLang="en-US" sz="2400" b="1" baseline="-2500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112737" name="Object 97"/>
          <p:cNvGraphicFramePr>
            <a:graphicFrameLocks noChangeAspect="1"/>
          </p:cNvGraphicFramePr>
          <p:nvPr/>
        </p:nvGraphicFramePr>
        <p:xfrm>
          <a:off x="5661025" y="5589589"/>
          <a:ext cx="288290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1" name="公式" r:id="rId9" imgW="1244520" imgH="457200" progId="Equation.3">
                  <p:embed/>
                </p:oleObj>
              </mc:Choice>
              <mc:Fallback>
                <p:oleObj name="公式" r:id="rId9" imgW="1244520" imgH="457200" progId="Equation.3">
                  <p:embed/>
                  <p:pic>
                    <p:nvPicPr>
                      <p:cNvPr id="112737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1025" y="5589589"/>
                        <a:ext cx="2882900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931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2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2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2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2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2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2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2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2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2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2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0"/>
                                        <p:tgtEl>
                                          <p:spTgt spid="112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0"/>
                                        <p:tgtEl>
                                          <p:spTgt spid="112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2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2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2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2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0"/>
                                        <p:tgtEl>
                                          <p:spTgt spid="112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2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2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2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2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3000"/>
                                        <p:tgtEl>
                                          <p:spTgt spid="112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1" grpId="0" animBg="1"/>
      <p:bldP spid="112702" grpId="0" autoUpdateAnimBg="0"/>
      <p:bldP spid="112703" grpId="0" animBg="1"/>
      <p:bldP spid="112734" grpId="0" autoUpdateAnimBg="0"/>
      <p:bldP spid="112736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96" name="Group 32"/>
          <p:cNvGrpSpPr>
            <a:grpSpLocks/>
          </p:cNvGrpSpPr>
          <p:nvPr/>
        </p:nvGrpSpPr>
        <p:grpSpPr bwMode="auto">
          <a:xfrm>
            <a:off x="3317876" y="206376"/>
            <a:ext cx="4621213" cy="2074863"/>
            <a:chOff x="631" y="382"/>
            <a:chExt cx="2911" cy="1307"/>
          </a:xfrm>
        </p:grpSpPr>
        <p:sp>
          <p:nvSpPr>
            <p:cNvPr id="113669" name="Text Box 5"/>
            <p:cNvSpPr txBox="1">
              <a:spLocks noChangeArrowheads="1"/>
            </p:cNvSpPr>
            <p:nvPr/>
          </p:nvSpPr>
          <p:spPr bwMode="auto">
            <a:xfrm>
              <a:off x="714" y="732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13670" name="Text Box 6"/>
            <p:cNvSpPr txBox="1">
              <a:spLocks noChangeArrowheads="1"/>
            </p:cNvSpPr>
            <p:nvPr/>
          </p:nvSpPr>
          <p:spPr bwMode="auto">
            <a:xfrm>
              <a:off x="737" y="1162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13671" name="Oval 7"/>
            <p:cNvSpPr>
              <a:spLocks noChangeArrowheads="1"/>
            </p:cNvSpPr>
            <p:nvPr/>
          </p:nvSpPr>
          <p:spPr bwMode="auto">
            <a:xfrm>
              <a:off x="998" y="1090"/>
              <a:ext cx="281" cy="242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3672" name="Line 8"/>
            <p:cNvSpPr>
              <a:spLocks noChangeShapeType="1"/>
            </p:cNvSpPr>
            <p:nvPr/>
          </p:nvSpPr>
          <p:spPr bwMode="auto">
            <a:xfrm>
              <a:off x="2105" y="727"/>
              <a:ext cx="0" cy="93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3673" name="Line 9"/>
            <p:cNvSpPr>
              <a:spLocks noChangeShapeType="1"/>
            </p:cNvSpPr>
            <p:nvPr/>
          </p:nvSpPr>
          <p:spPr bwMode="auto">
            <a:xfrm>
              <a:off x="1130" y="726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3674" name="Line 10"/>
            <p:cNvSpPr>
              <a:spLocks noChangeShapeType="1"/>
            </p:cNvSpPr>
            <p:nvPr/>
          </p:nvSpPr>
          <p:spPr bwMode="auto">
            <a:xfrm flipV="1">
              <a:off x="1130" y="726"/>
              <a:ext cx="1796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3675" name="Line 11"/>
            <p:cNvSpPr>
              <a:spLocks noChangeShapeType="1"/>
            </p:cNvSpPr>
            <p:nvPr/>
          </p:nvSpPr>
          <p:spPr bwMode="auto">
            <a:xfrm flipV="1">
              <a:off x="1130" y="1660"/>
              <a:ext cx="1796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3676" name="Rectangle 12"/>
            <p:cNvSpPr>
              <a:spLocks noChangeArrowheads="1"/>
            </p:cNvSpPr>
            <p:nvPr/>
          </p:nvSpPr>
          <p:spPr bwMode="auto">
            <a:xfrm>
              <a:off x="1370" y="670"/>
              <a:ext cx="339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3677" name="Rectangle 13"/>
            <p:cNvSpPr>
              <a:spLocks noChangeArrowheads="1"/>
            </p:cNvSpPr>
            <p:nvPr/>
          </p:nvSpPr>
          <p:spPr bwMode="auto">
            <a:xfrm>
              <a:off x="2346" y="670"/>
              <a:ext cx="347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3678" name="Text Box 14"/>
            <p:cNvSpPr txBox="1">
              <a:spLocks noChangeArrowheads="1"/>
            </p:cNvSpPr>
            <p:nvPr/>
          </p:nvSpPr>
          <p:spPr bwMode="auto">
            <a:xfrm>
              <a:off x="1323" y="382"/>
              <a:ext cx="4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13679" name="Text Box 15"/>
            <p:cNvSpPr txBox="1">
              <a:spLocks noChangeArrowheads="1"/>
            </p:cNvSpPr>
            <p:nvPr/>
          </p:nvSpPr>
          <p:spPr bwMode="auto">
            <a:xfrm>
              <a:off x="2346" y="382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13680" name="Text Box 16"/>
            <p:cNvSpPr txBox="1">
              <a:spLocks noChangeArrowheads="1"/>
            </p:cNvSpPr>
            <p:nvPr/>
          </p:nvSpPr>
          <p:spPr bwMode="auto">
            <a:xfrm>
              <a:off x="631" y="1059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682" name="Oval 18"/>
            <p:cNvSpPr>
              <a:spLocks noChangeArrowheads="1"/>
            </p:cNvSpPr>
            <p:nvPr/>
          </p:nvSpPr>
          <p:spPr bwMode="auto">
            <a:xfrm>
              <a:off x="2926" y="697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3683" name="Oval 19"/>
            <p:cNvSpPr>
              <a:spLocks noChangeArrowheads="1"/>
            </p:cNvSpPr>
            <p:nvPr/>
          </p:nvSpPr>
          <p:spPr bwMode="auto">
            <a:xfrm>
              <a:off x="2926" y="1631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3684" name="Text Box 20"/>
            <p:cNvSpPr txBox="1">
              <a:spLocks noChangeArrowheads="1"/>
            </p:cNvSpPr>
            <p:nvPr/>
          </p:nvSpPr>
          <p:spPr bwMode="auto">
            <a:xfrm>
              <a:off x="1629" y="867"/>
              <a:ext cx="4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0.4</a:t>
              </a: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u</a:t>
              </a:r>
              <a:endParaRPr kumimoji="1" lang="el-GR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685" name="Line 21"/>
            <p:cNvSpPr>
              <a:spLocks noChangeShapeType="1"/>
            </p:cNvSpPr>
            <p:nvPr/>
          </p:nvSpPr>
          <p:spPr bwMode="auto">
            <a:xfrm>
              <a:off x="2981" y="726"/>
              <a:ext cx="172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3686" name="Line 22"/>
            <p:cNvSpPr>
              <a:spLocks noChangeShapeType="1"/>
            </p:cNvSpPr>
            <p:nvPr/>
          </p:nvSpPr>
          <p:spPr bwMode="auto">
            <a:xfrm flipV="1">
              <a:off x="2982" y="1664"/>
              <a:ext cx="171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3687" name="Line 23"/>
            <p:cNvSpPr>
              <a:spLocks noChangeShapeType="1"/>
            </p:cNvSpPr>
            <p:nvPr/>
          </p:nvSpPr>
          <p:spPr bwMode="auto">
            <a:xfrm>
              <a:off x="3145" y="734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3688" name="Rectangle 24"/>
            <p:cNvSpPr>
              <a:spLocks noChangeArrowheads="1"/>
            </p:cNvSpPr>
            <p:nvPr/>
          </p:nvSpPr>
          <p:spPr bwMode="auto">
            <a:xfrm>
              <a:off x="3088" y="1047"/>
              <a:ext cx="114" cy="312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3689" name="Text Box 25"/>
            <p:cNvSpPr txBox="1">
              <a:spLocks noChangeArrowheads="1"/>
            </p:cNvSpPr>
            <p:nvPr/>
          </p:nvSpPr>
          <p:spPr bwMode="auto">
            <a:xfrm>
              <a:off x="3202" y="1066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3690" name="AutoShape 26"/>
            <p:cNvSpPr>
              <a:spLocks noChangeArrowheads="1"/>
            </p:cNvSpPr>
            <p:nvPr/>
          </p:nvSpPr>
          <p:spPr bwMode="auto">
            <a:xfrm>
              <a:off x="1993" y="1047"/>
              <a:ext cx="223" cy="423"/>
            </a:xfrm>
            <a:prstGeom prst="diamond">
              <a:avLst/>
            </a:prstGeom>
            <a:solidFill>
              <a:srgbClr val="00CCFF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3691" name="Line 27"/>
            <p:cNvSpPr>
              <a:spLocks noChangeShapeType="1"/>
            </p:cNvSpPr>
            <p:nvPr/>
          </p:nvSpPr>
          <p:spPr bwMode="auto">
            <a:xfrm>
              <a:off x="1993" y="1253"/>
              <a:ext cx="223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3692" name="Line 28"/>
            <p:cNvSpPr>
              <a:spLocks noChangeShapeType="1"/>
            </p:cNvSpPr>
            <p:nvPr/>
          </p:nvSpPr>
          <p:spPr bwMode="auto">
            <a:xfrm flipV="1">
              <a:off x="2105" y="867"/>
              <a:ext cx="0" cy="18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3693" name="Text Box 29"/>
            <p:cNvSpPr txBox="1">
              <a:spLocks noChangeArrowheads="1"/>
            </p:cNvSpPr>
            <p:nvPr/>
          </p:nvSpPr>
          <p:spPr bwMode="auto">
            <a:xfrm>
              <a:off x="2808" y="725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13694" name="Text Box 30"/>
            <p:cNvSpPr txBox="1">
              <a:spLocks noChangeArrowheads="1"/>
            </p:cNvSpPr>
            <p:nvPr/>
          </p:nvSpPr>
          <p:spPr bwMode="auto">
            <a:xfrm>
              <a:off x="2831" y="1253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13695" name="Text Box 31"/>
            <p:cNvSpPr txBox="1">
              <a:spLocks noChangeArrowheads="1"/>
            </p:cNvSpPr>
            <p:nvPr/>
          </p:nvSpPr>
          <p:spPr bwMode="auto">
            <a:xfrm>
              <a:off x="2831" y="1018"/>
              <a:ext cx="2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l-GR" altLang="zh-CN" sz="2400" b="1" i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3697" name="Text Box 33"/>
          <p:cNvSpPr txBox="1">
            <a:spLocks noChangeArrowheads="1"/>
          </p:cNvSpPr>
          <p:nvPr/>
        </p:nvSpPr>
        <p:spPr bwMode="auto">
          <a:xfrm>
            <a:off x="2008189" y="439738"/>
            <a:ext cx="928687" cy="51911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13698" name="Text Box 34"/>
          <p:cNvSpPr txBox="1">
            <a:spLocks noChangeArrowheads="1"/>
          </p:cNvSpPr>
          <p:nvPr/>
        </p:nvSpPr>
        <p:spPr bwMode="auto">
          <a:xfrm>
            <a:off x="2765425" y="2917825"/>
            <a:ext cx="4008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戴维南等效电路</a:t>
            </a:r>
            <a:endParaRPr kumimoji="1" lang="zh-CN" altLang="en-US" sz="2400" b="1" baseline="-2500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13699" name="Text Box 35"/>
          <p:cNvSpPr txBox="1">
            <a:spLocks noChangeArrowheads="1"/>
          </p:cNvSpPr>
          <p:nvPr/>
        </p:nvSpPr>
        <p:spPr bwMode="auto">
          <a:xfrm>
            <a:off x="2117726" y="2398713"/>
            <a:ext cx="576263" cy="51911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解</a:t>
            </a:r>
          </a:p>
        </p:txBody>
      </p:sp>
      <p:graphicFrame>
        <p:nvGraphicFramePr>
          <p:cNvPr id="113730" name="Object 66"/>
          <p:cNvGraphicFramePr>
            <a:graphicFrameLocks noChangeAspect="1"/>
          </p:cNvGraphicFramePr>
          <p:nvPr/>
        </p:nvGraphicFramePr>
        <p:xfrm>
          <a:off x="6961188" y="4157663"/>
          <a:ext cx="2735262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2" name="公式" r:id="rId3" imgW="1180800" imgH="228600" progId="Equation.3">
                  <p:embed/>
                </p:oleObj>
              </mc:Choice>
              <mc:Fallback>
                <p:oleObj name="公式" r:id="rId3" imgW="1180800" imgH="228600" progId="Equation.3">
                  <p:embed/>
                  <p:pic>
                    <p:nvPicPr>
                      <p:cNvPr id="11373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1188" y="4157663"/>
                        <a:ext cx="2735262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731" name="Object 67"/>
          <p:cNvGraphicFramePr>
            <a:graphicFrameLocks noChangeAspect="1"/>
          </p:cNvGraphicFramePr>
          <p:nvPr/>
        </p:nvGraphicFramePr>
        <p:xfrm>
          <a:off x="6961188" y="5045076"/>
          <a:ext cx="153035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3" name="公式" r:id="rId5" imgW="660240" imgH="228600" progId="Equation.3">
                  <p:embed/>
                </p:oleObj>
              </mc:Choice>
              <mc:Fallback>
                <p:oleObj name="公式" r:id="rId5" imgW="660240" imgH="228600" progId="Equation.3">
                  <p:embed/>
                  <p:pic>
                    <p:nvPicPr>
                      <p:cNvPr id="113731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1188" y="5045076"/>
                        <a:ext cx="1530350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3734" name="Group 70"/>
          <p:cNvGrpSpPr>
            <a:grpSpLocks/>
          </p:cNvGrpSpPr>
          <p:nvPr/>
        </p:nvGrpSpPr>
        <p:grpSpPr bwMode="auto">
          <a:xfrm>
            <a:off x="2495550" y="3659189"/>
            <a:ext cx="4140200" cy="2116137"/>
            <a:chOff x="612" y="2281"/>
            <a:chExt cx="2608" cy="1333"/>
          </a:xfrm>
        </p:grpSpPr>
        <p:grpSp>
          <p:nvGrpSpPr>
            <p:cNvPr id="113729" name="Group 65"/>
            <p:cNvGrpSpPr>
              <a:grpSpLocks/>
            </p:cNvGrpSpPr>
            <p:nvPr/>
          </p:nvGrpSpPr>
          <p:grpSpPr bwMode="auto">
            <a:xfrm>
              <a:off x="612" y="2307"/>
              <a:ext cx="2580" cy="1307"/>
              <a:chOff x="1502" y="1838"/>
              <a:chExt cx="2580" cy="1307"/>
            </a:xfrm>
          </p:grpSpPr>
          <p:sp>
            <p:nvSpPr>
              <p:cNvPr id="113703" name="Text Box 39"/>
              <p:cNvSpPr txBox="1">
                <a:spLocks noChangeArrowheads="1"/>
              </p:cNvSpPr>
              <p:nvPr/>
            </p:nvSpPr>
            <p:spPr bwMode="auto">
              <a:xfrm>
                <a:off x="1585" y="2188"/>
                <a:ext cx="28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8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113704" name="Text Box 40"/>
              <p:cNvSpPr txBox="1">
                <a:spLocks noChangeArrowheads="1"/>
              </p:cNvSpPr>
              <p:nvPr/>
            </p:nvSpPr>
            <p:spPr bwMode="auto">
              <a:xfrm>
                <a:off x="1608" y="2618"/>
                <a:ext cx="25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8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_</a:t>
                </a:r>
              </a:p>
            </p:txBody>
          </p:sp>
          <p:sp>
            <p:nvSpPr>
              <p:cNvPr id="113705" name="Oval 41"/>
              <p:cNvSpPr>
                <a:spLocks noChangeArrowheads="1"/>
              </p:cNvSpPr>
              <p:nvPr/>
            </p:nvSpPr>
            <p:spPr bwMode="auto">
              <a:xfrm>
                <a:off x="1847" y="2476"/>
                <a:ext cx="319" cy="321"/>
              </a:xfrm>
              <a:prstGeom prst="ellipse">
                <a:avLst/>
              </a:prstGeom>
              <a:solidFill>
                <a:srgbClr val="66CCFF"/>
              </a:solid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3706" name="Line 42"/>
              <p:cNvSpPr>
                <a:spLocks noChangeShapeType="1"/>
              </p:cNvSpPr>
              <p:nvPr/>
            </p:nvSpPr>
            <p:spPr bwMode="auto">
              <a:xfrm>
                <a:off x="2976" y="2183"/>
                <a:ext cx="0" cy="933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3707" name="Line 43"/>
              <p:cNvSpPr>
                <a:spLocks noChangeShapeType="1"/>
              </p:cNvSpPr>
              <p:nvPr/>
            </p:nvSpPr>
            <p:spPr bwMode="auto">
              <a:xfrm>
                <a:off x="2001" y="2182"/>
                <a:ext cx="0" cy="934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3708" name="Line 44"/>
              <p:cNvSpPr>
                <a:spLocks noChangeShapeType="1"/>
              </p:cNvSpPr>
              <p:nvPr/>
            </p:nvSpPr>
            <p:spPr bwMode="auto">
              <a:xfrm flipV="1">
                <a:off x="2001" y="2182"/>
                <a:ext cx="1796" cy="1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3709" name="Line 45"/>
              <p:cNvSpPr>
                <a:spLocks noChangeShapeType="1"/>
              </p:cNvSpPr>
              <p:nvPr/>
            </p:nvSpPr>
            <p:spPr bwMode="auto">
              <a:xfrm flipV="1">
                <a:off x="2001" y="3116"/>
                <a:ext cx="1796" cy="0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3710" name="Rectangle 46"/>
              <p:cNvSpPr>
                <a:spLocks noChangeArrowheads="1"/>
              </p:cNvSpPr>
              <p:nvPr/>
            </p:nvSpPr>
            <p:spPr bwMode="auto">
              <a:xfrm>
                <a:off x="2241" y="2126"/>
                <a:ext cx="339" cy="114"/>
              </a:xfrm>
              <a:prstGeom prst="rect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  <a:miter lim="800000"/>
                <a:headEnd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3711" name="Rectangle 47"/>
              <p:cNvSpPr>
                <a:spLocks noChangeArrowheads="1"/>
              </p:cNvSpPr>
              <p:nvPr/>
            </p:nvSpPr>
            <p:spPr bwMode="auto">
              <a:xfrm>
                <a:off x="3217" y="2126"/>
                <a:ext cx="347" cy="114"/>
              </a:xfrm>
              <a:prstGeom prst="rect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  <a:miter lim="800000"/>
                <a:headEnd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3712" name="Text Box 48"/>
              <p:cNvSpPr txBox="1">
                <a:spLocks noChangeArrowheads="1"/>
              </p:cNvSpPr>
              <p:nvPr/>
            </p:nvSpPr>
            <p:spPr bwMode="auto">
              <a:xfrm>
                <a:off x="2194" y="1838"/>
                <a:ext cx="4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kumimoji="1" lang="el-GR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Ω</a:t>
                </a:r>
              </a:p>
            </p:txBody>
          </p:sp>
          <p:sp>
            <p:nvSpPr>
              <p:cNvPr id="113713" name="Text Box 49"/>
              <p:cNvSpPr txBox="1">
                <a:spLocks noChangeArrowheads="1"/>
              </p:cNvSpPr>
              <p:nvPr/>
            </p:nvSpPr>
            <p:spPr bwMode="auto">
              <a:xfrm>
                <a:off x="3217" y="1838"/>
                <a:ext cx="4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r>
                  <a:rPr kumimoji="1" lang="el-GR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Ω</a:t>
                </a:r>
              </a:p>
            </p:txBody>
          </p:sp>
          <p:sp>
            <p:nvSpPr>
              <p:cNvPr id="113714" name="Text Box 50"/>
              <p:cNvSpPr txBox="1">
                <a:spLocks noChangeArrowheads="1"/>
              </p:cNvSpPr>
              <p:nvPr/>
            </p:nvSpPr>
            <p:spPr bwMode="auto">
              <a:xfrm>
                <a:off x="1502" y="2515"/>
                <a:ext cx="36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4V</a:t>
                </a:r>
                <a:endPara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715" name="Oval 51"/>
              <p:cNvSpPr>
                <a:spLocks noChangeArrowheads="1"/>
              </p:cNvSpPr>
              <p:nvPr/>
            </p:nvSpPr>
            <p:spPr bwMode="auto">
              <a:xfrm>
                <a:off x="3797" y="2153"/>
                <a:ext cx="56" cy="58"/>
              </a:xfrm>
              <a:prstGeom prst="ellips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3716" name="Oval 52"/>
              <p:cNvSpPr>
                <a:spLocks noChangeArrowheads="1"/>
              </p:cNvSpPr>
              <p:nvPr/>
            </p:nvSpPr>
            <p:spPr bwMode="auto">
              <a:xfrm>
                <a:off x="3797" y="3087"/>
                <a:ext cx="56" cy="58"/>
              </a:xfrm>
              <a:prstGeom prst="ellips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3717" name="Text Box 53"/>
              <p:cNvSpPr txBox="1">
                <a:spLocks noChangeArrowheads="1"/>
              </p:cNvSpPr>
              <p:nvPr/>
            </p:nvSpPr>
            <p:spPr bwMode="auto">
              <a:xfrm>
                <a:off x="2381" y="2323"/>
                <a:ext cx="61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0.4</a:t>
                </a:r>
                <a:r>
                  <a:rPr kumimoji="1" lang="en-US" altLang="zh-CN" sz="2400" b="1" i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</a:t>
                </a:r>
                <a:r>
                  <a:rPr kumimoji="1" lang="en-US" altLang="zh-CN" sz="2400" b="1" baseline="-2500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oc</a:t>
                </a:r>
                <a:endParaRPr kumimoji="1" lang="el-GR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723" name="AutoShape 59"/>
              <p:cNvSpPr>
                <a:spLocks noChangeArrowheads="1"/>
              </p:cNvSpPr>
              <p:nvPr/>
            </p:nvSpPr>
            <p:spPr bwMode="auto">
              <a:xfrm>
                <a:off x="2864" y="2503"/>
                <a:ext cx="223" cy="423"/>
              </a:xfrm>
              <a:prstGeom prst="diamond">
                <a:avLst/>
              </a:prstGeom>
              <a:solidFill>
                <a:srgbClr val="00CCFF"/>
              </a:solidFill>
              <a:ln w="38100">
                <a:solidFill>
                  <a:srgbClr val="FFCC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3724" name="Line 60"/>
              <p:cNvSpPr>
                <a:spLocks noChangeShapeType="1"/>
              </p:cNvSpPr>
              <p:nvPr/>
            </p:nvSpPr>
            <p:spPr bwMode="auto">
              <a:xfrm>
                <a:off x="2864" y="2709"/>
                <a:ext cx="223" cy="0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3725" name="Line 61"/>
              <p:cNvSpPr>
                <a:spLocks noChangeShapeType="1"/>
              </p:cNvSpPr>
              <p:nvPr/>
            </p:nvSpPr>
            <p:spPr bwMode="auto">
              <a:xfrm flipV="1">
                <a:off x="2976" y="2323"/>
                <a:ext cx="0" cy="18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3726" name="Text Box 62"/>
              <p:cNvSpPr txBox="1">
                <a:spLocks noChangeArrowheads="1"/>
              </p:cNvSpPr>
              <p:nvPr/>
            </p:nvSpPr>
            <p:spPr bwMode="auto">
              <a:xfrm>
                <a:off x="3679" y="2181"/>
                <a:ext cx="28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8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113727" name="Text Box 63"/>
              <p:cNvSpPr txBox="1">
                <a:spLocks noChangeArrowheads="1"/>
              </p:cNvSpPr>
              <p:nvPr/>
            </p:nvSpPr>
            <p:spPr bwMode="auto">
              <a:xfrm>
                <a:off x="3702" y="2709"/>
                <a:ext cx="25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8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_</a:t>
                </a:r>
              </a:p>
            </p:txBody>
          </p:sp>
          <p:sp>
            <p:nvSpPr>
              <p:cNvPr id="113728" name="Text Box 64"/>
              <p:cNvSpPr txBox="1">
                <a:spLocks noChangeArrowheads="1"/>
              </p:cNvSpPr>
              <p:nvPr/>
            </p:nvSpPr>
            <p:spPr bwMode="auto">
              <a:xfrm>
                <a:off x="3702" y="2474"/>
                <a:ext cx="3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400" b="1" i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sz="2400" b="1" baseline="-2500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oc</a:t>
                </a:r>
                <a:endParaRPr kumimoji="1" lang="el-GR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3732" name="Line 68"/>
            <p:cNvSpPr>
              <a:spLocks noChangeShapeType="1"/>
            </p:cNvSpPr>
            <p:nvPr/>
          </p:nvSpPr>
          <p:spPr bwMode="auto">
            <a:xfrm flipH="1">
              <a:off x="2715" y="2650"/>
              <a:ext cx="192" cy="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3733" name="Text Box 69"/>
            <p:cNvSpPr txBox="1">
              <a:spLocks noChangeArrowheads="1"/>
            </p:cNvSpPr>
            <p:nvPr/>
          </p:nvSpPr>
          <p:spPr bwMode="auto">
            <a:xfrm>
              <a:off x="2789" y="2281"/>
              <a:ext cx="43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668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3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3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3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3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3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3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3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3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3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3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1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0"/>
                                        <p:tgtEl>
                                          <p:spTgt spid="11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000"/>
                                        <p:tgtEl>
                                          <p:spTgt spid="11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97" grpId="0" animBg="1"/>
      <p:bldP spid="113698" grpId="0" autoUpdateAnimBg="0"/>
      <p:bldP spid="11369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21" name="Group 33"/>
          <p:cNvGrpSpPr>
            <a:grpSpLocks/>
          </p:cNvGrpSpPr>
          <p:nvPr/>
        </p:nvGrpSpPr>
        <p:grpSpPr bwMode="auto">
          <a:xfrm>
            <a:off x="1533526" y="412751"/>
            <a:ext cx="3819525" cy="2074863"/>
            <a:chOff x="309" y="278"/>
            <a:chExt cx="2406" cy="1307"/>
          </a:xfrm>
        </p:grpSpPr>
        <p:sp>
          <p:nvSpPr>
            <p:cNvPr id="114693" name="Text Box 5"/>
            <p:cNvSpPr txBox="1">
              <a:spLocks noChangeArrowheads="1"/>
            </p:cNvSpPr>
            <p:nvPr/>
          </p:nvSpPr>
          <p:spPr bwMode="auto">
            <a:xfrm>
              <a:off x="392" y="628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14694" name="Text Box 6"/>
            <p:cNvSpPr txBox="1">
              <a:spLocks noChangeArrowheads="1"/>
            </p:cNvSpPr>
            <p:nvPr/>
          </p:nvSpPr>
          <p:spPr bwMode="auto">
            <a:xfrm>
              <a:off x="415" y="1058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14695" name="Oval 7"/>
            <p:cNvSpPr>
              <a:spLocks noChangeArrowheads="1"/>
            </p:cNvSpPr>
            <p:nvPr/>
          </p:nvSpPr>
          <p:spPr bwMode="auto">
            <a:xfrm>
              <a:off x="649" y="909"/>
              <a:ext cx="303" cy="298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4696" name="Line 8"/>
            <p:cNvSpPr>
              <a:spLocks noChangeShapeType="1"/>
            </p:cNvSpPr>
            <p:nvPr/>
          </p:nvSpPr>
          <p:spPr bwMode="auto">
            <a:xfrm>
              <a:off x="1783" y="623"/>
              <a:ext cx="0" cy="93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4697" name="Line 9"/>
            <p:cNvSpPr>
              <a:spLocks noChangeShapeType="1"/>
            </p:cNvSpPr>
            <p:nvPr/>
          </p:nvSpPr>
          <p:spPr bwMode="auto">
            <a:xfrm>
              <a:off x="808" y="622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4698" name="Line 10"/>
            <p:cNvSpPr>
              <a:spLocks noChangeShapeType="1"/>
            </p:cNvSpPr>
            <p:nvPr/>
          </p:nvSpPr>
          <p:spPr bwMode="auto">
            <a:xfrm flipV="1">
              <a:off x="808" y="622"/>
              <a:ext cx="1796" cy="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4699" name="Line 11"/>
            <p:cNvSpPr>
              <a:spLocks noChangeShapeType="1"/>
            </p:cNvSpPr>
            <p:nvPr/>
          </p:nvSpPr>
          <p:spPr bwMode="auto">
            <a:xfrm flipV="1">
              <a:off x="808" y="1556"/>
              <a:ext cx="1796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4700" name="Rectangle 12"/>
            <p:cNvSpPr>
              <a:spLocks noChangeArrowheads="1"/>
            </p:cNvSpPr>
            <p:nvPr/>
          </p:nvSpPr>
          <p:spPr bwMode="auto">
            <a:xfrm>
              <a:off x="1048" y="566"/>
              <a:ext cx="339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4701" name="Rectangle 13"/>
            <p:cNvSpPr>
              <a:spLocks noChangeArrowheads="1"/>
            </p:cNvSpPr>
            <p:nvPr/>
          </p:nvSpPr>
          <p:spPr bwMode="auto">
            <a:xfrm>
              <a:off x="2024" y="566"/>
              <a:ext cx="347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4702" name="Text Box 14"/>
            <p:cNvSpPr txBox="1">
              <a:spLocks noChangeArrowheads="1"/>
            </p:cNvSpPr>
            <p:nvPr/>
          </p:nvSpPr>
          <p:spPr bwMode="auto">
            <a:xfrm>
              <a:off x="1001" y="278"/>
              <a:ext cx="4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14703" name="Text Box 15"/>
            <p:cNvSpPr txBox="1">
              <a:spLocks noChangeArrowheads="1"/>
            </p:cNvSpPr>
            <p:nvPr/>
          </p:nvSpPr>
          <p:spPr bwMode="auto">
            <a:xfrm>
              <a:off x="2024" y="278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14704" name="Text Box 16"/>
            <p:cNvSpPr txBox="1">
              <a:spLocks noChangeArrowheads="1"/>
            </p:cNvSpPr>
            <p:nvPr/>
          </p:nvSpPr>
          <p:spPr bwMode="auto">
            <a:xfrm>
              <a:off x="309" y="955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4705" name="Oval 17"/>
            <p:cNvSpPr>
              <a:spLocks noChangeArrowheads="1"/>
            </p:cNvSpPr>
            <p:nvPr/>
          </p:nvSpPr>
          <p:spPr bwMode="auto">
            <a:xfrm>
              <a:off x="2604" y="593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4706" name="Oval 18"/>
            <p:cNvSpPr>
              <a:spLocks noChangeArrowheads="1"/>
            </p:cNvSpPr>
            <p:nvPr/>
          </p:nvSpPr>
          <p:spPr bwMode="auto">
            <a:xfrm>
              <a:off x="2604" y="1527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4707" name="Text Box 19"/>
            <p:cNvSpPr txBox="1">
              <a:spLocks noChangeArrowheads="1"/>
            </p:cNvSpPr>
            <p:nvPr/>
          </p:nvSpPr>
          <p:spPr bwMode="auto">
            <a:xfrm>
              <a:off x="1300" y="770"/>
              <a:ext cx="4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0.4</a:t>
              </a: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u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4708" name="AutoShape 20"/>
            <p:cNvSpPr>
              <a:spLocks noChangeArrowheads="1"/>
            </p:cNvSpPr>
            <p:nvPr/>
          </p:nvSpPr>
          <p:spPr bwMode="auto">
            <a:xfrm>
              <a:off x="1671" y="943"/>
              <a:ext cx="223" cy="423"/>
            </a:xfrm>
            <a:prstGeom prst="diamond">
              <a:avLst/>
            </a:prstGeom>
            <a:solidFill>
              <a:srgbClr val="00CCFF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4709" name="Line 21"/>
            <p:cNvSpPr>
              <a:spLocks noChangeShapeType="1"/>
            </p:cNvSpPr>
            <p:nvPr/>
          </p:nvSpPr>
          <p:spPr bwMode="auto">
            <a:xfrm>
              <a:off x="1671" y="1149"/>
              <a:ext cx="223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4710" name="Line 22"/>
            <p:cNvSpPr>
              <a:spLocks noChangeShapeType="1"/>
            </p:cNvSpPr>
            <p:nvPr/>
          </p:nvSpPr>
          <p:spPr bwMode="auto">
            <a:xfrm flipV="1">
              <a:off x="1783" y="763"/>
              <a:ext cx="0" cy="18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4711" name="Text Box 23"/>
            <p:cNvSpPr txBox="1">
              <a:spLocks noChangeArrowheads="1"/>
            </p:cNvSpPr>
            <p:nvPr/>
          </p:nvSpPr>
          <p:spPr bwMode="auto">
            <a:xfrm>
              <a:off x="2435" y="621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14712" name="Text Box 24"/>
            <p:cNvSpPr txBox="1">
              <a:spLocks noChangeArrowheads="1"/>
            </p:cNvSpPr>
            <p:nvPr/>
          </p:nvSpPr>
          <p:spPr bwMode="auto">
            <a:xfrm>
              <a:off x="2442" y="1149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14713" name="Text Box 25"/>
            <p:cNvSpPr txBox="1">
              <a:spLocks noChangeArrowheads="1"/>
            </p:cNvSpPr>
            <p:nvPr/>
          </p:nvSpPr>
          <p:spPr bwMode="auto">
            <a:xfrm>
              <a:off x="2423" y="914"/>
              <a:ext cx="2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4714" name="Text Box 26"/>
          <p:cNvSpPr txBox="1">
            <a:spLocks noChangeArrowheads="1"/>
          </p:cNvSpPr>
          <p:nvPr/>
        </p:nvSpPr>
        <p:spPr bwMode="auto">
          <a:xfrm>
            <a:off x="2058988" y="4473575"/>
            <a:ext cx="4392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根据最大功率传输定理</a:t>
            </a:r>
            <a:endParaRPr kumimoji="1" lang="zh-CN" altLang="en-US" sz="2400" b="1" baseline="-2500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14715" name="Text Box 27"/>
          <p:cNvSpPr txBox="1">
            <a:spLocks noChangeArrowheads="1"/>
          </p:cNvSpPr>
          <p:nvPr/>
        </p:nvSpPr>
        <p:spPr bwMode="auto">
          <a:xfrm>
            <a:off x="2109788" y="5445125"/>
            <a:ext cx="293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最大功率为</a:t>
            </a:r>
            <a:endParaRPr kumimoji="1" lang="zh-CN" altLang="en-US" sz="2400" b="1" baseline="-2500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114716" name="Group 28"/>
          <p:cNvGrpSpPr>
            <a:grpSpLocks/>
          </p:cNvGrpSpPr>
          <p:nvPr/>
        </p:nvGrpSpPr>
        <p:grpSpPr bwMode="auto">
          <a:xfrm>
            <a:off x="5265739" y="968376"/>
            <a:ext cx="714375" cy="1387475"/>
            <a:chOff x="2542" y="2502"/>
            <a:chExt cx="450" cy="874"/>
          </a:xfrm>
        </p:grpSpPr>
        <p:sp>
          <p:nvSpPr>
            <p:cNvPr id="114717" name="Text Box 29"/>
            <p:cNvSpPr txBox="1">
              <a:spLocks noChangeArrowheads="1"/>
            </p:cNvSpPr>
            <p:nvPr/>
          </p:nvSpPr>
          <p:spPr bwMode="auto">
            <a:xfrm>
              <a:off x="2652" y="2804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sz="2400" b="1" i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sc</a:t>
              </a:r>
              <a:endParaRPr kumimoji="1"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14718" name="Freeform 30"/>
            <p:cNvSpPr>
              <a:spLocks/>
            </p:cNvSpPr>
            <p:nvPr/>
          </p:nvSpPr>
          <p:spPr bwMode="auto">
            <a:xfrm>
              <a:off x="2542" y="2502"/>
              <a:ext cx="129" cy="874"/>
            </a:xfrm>
            <a:custGeom>
              <a:avLst/>
              <a:gdLst>
                <a:gd name="T0" fmla="*/ 0 w 129"/>
                <a:gd name="T1" fmla="*/ 0 h 521"/>
                <a:gd name="T2" fmla="*/ 129 w 129"/>
                <a:gd name="T3" fmla="*/ 248 h 521"/>
                <a:gd name="T4" fmla="*/ 0 w 129"/>
                <a:gd name="T5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521">
                  <a:moveTo>
                    <a:pt x="0" y="0"/>
                  </a:moveTo>
                  <a:cubicBezTo>
                    <a:pt x="21" y="41"/>
                    <a:pt x="129" y="161"/>
                    <a:pt x="129" y="248"/>
                  </a:cubicBezTo>
                  <a:cubicBezTo>
                    <a:pt x="129" y="335"/>
                    <a:pt x="27" y="464"/>
                    <a:pt x="0" y="521"/>
                  </a:cubicBezTo>
                </a:path>
              </a:pathLst>
            </a:custGeom>
            <a:noFill/>
            <a:ln w="38100" cap="flat" cmpd="sng">
              <a:solidFill>
                <a:srgbClr val="00FF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4719" name="Freeform 31"/>
            <p:cNvSpPr>
              <a:spLocks/>
            </p:cNvSpPr>
            <p:nvPr/>
          </p:nvSpPr>
          <p:spPr bwMode="auto">
            <a:xfrm>
              <a:off x="2652" y="2808"/>
              <a:ext cx="19" cy="194"/>
            </a:xfrm>
            <a:custGeom>
              <a:avLst/>
              <a:gdLst>
                <a:gd name="T0" fmla="*/ 0 w 19"/>
                <a:gd name="T1" fmla="*/ 0 h 194"/>
                <a:gd name="T2" fmla="*/ 15 w 19"/>
                <a:gd name="T3" fmla="*/ 51 h 194"/>
                <a:gd name="T4" fmla="*/ 19 w 19"/>
                <a:gd name="T5" fmla="*/ 128 h 194"/>
                <a:gd name="T6" fmla="*/ 13 w 19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94">
                  <a:moveTo>
                    <a:pt x="0" y="0"/>
                  </a:moveTo>
                  <a:cubicBezTo>
                    <a:pt x="2" y="8"/>
                    <a:pt x="12" y="30"/>
                    <a:pt x="15" y="51"/>
                  </a:cubicBezTo>
                  <a:cubicBezTo>
                    <a:pt x="18" y="72"/>
                    <a:pt x="19" y="104"/>
                    <a:pt x="19" y="128"/>
                  </a:cubicBezTo>
                  <a:cubicBezTo>
                    <a:pt x="19" y="152"/>
                    <a:pt x="14" y="180"/>
                    <a:pt x="13" y="194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grpSp>
        <p:nvGrpSpPr>
          <p:cNvPr id="114752" name="Group 64"/>
          <p:cNvGrpSpPr>
            <a:grpSpLocks/>
          </p:cNvGrpSpPr>
          <p:nvPr/>
        </p:nvGrpSpPr>
        <p:grpSpPr bwMode="auto">
          <a:xfrm>
            <a:off x="6621464" y="366713"/>
            <a:ext cx="4008437" cy="2074862"/>
            <a:chOff x="1655" y="1684"/>
            <a:chExt cx="2525" cy="1307"/>
          </a:xfrm>
        </p:grpSpPr>
        <p:sp>
          <p:nvSpPr>
            <p:cNvPr id="114723" name="Text Box 35"/>
            <p:cNvSpPr txBox="1">
              <a:spLocks noChangeArrowheads="1"/>
            </p:cNvSpPr>
            <p:nvPr/>
          </p:nvSpPr>
          <p:spPr bwMode="auto">
            <a:xfrm>
              <a:off x="1738" y="2034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14724" name="Text Box 36"/>
            <p:cNvSpPr txBox="1">
              <a:spLocks noChangeArrowheads="1"/>
            </p:cNvSpPr>
            <p:nvPr/>
          </p:nvSpPr>
          <p:spPr bwMode="auto">
            <a:xfrm>
              <a:off x="1761" y="2464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14725" name="Oval 37"/>
            <p:cNvSpPr>
              <a:spLocks noChangeArrowheads="1"/>
            </p:cNvSpPr>
            <p:nvPr/>
          </p:nvSpPr>
          <p:spPr bwMode="auto">
            <a:xfrm>
              <a:off x="1995" y="2311"/>
              <a:ext cx="310" cy="298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4727" name="Line 39"/>
            <p:cNvSpPr>
              <a:spLocks noChangeShapeType="1"/>
            </p:cNvSpPr>
            <p:nvPr/>
          </p:nvSpPr>
          <p:spPr bwMode="auto">
            <a:xfrm>
              <a:off x="2154" y="2028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4728" name="Line 40"/>
            <p:cNvSpPr>
              <a:spLocks noChangeShapeType="1"/>
            </p:cNvSpPr>
            <p:nvPr/>
          </p:nvSpPr>
          <p:spPr bwMode="auto">
            <a:xfrm flipV="1">
              <a:off x="2154" y="2027"/>
              <a:ext cx="1520" cy="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4729" name="Line 41"/>
            <p:cNvSpPr>
              <a:spLocks noChangeShapeType="1"/>
            </p:cNvSpPr>
            <p:nvPr/>
          </p:nvSpPr>
          <p:spPr bwMode="auto">
            <a:xfrm flipV="1">
              <a:off x="2154" y="2962"/>
              <a:ext cx="1520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4730" name="Rectangle 42"/>
            <p:cNvSpPr>
              <a:spLocks noChangeArrowheads="1"/>
            </p:cNvSpPr>
            <p:nvPr/>
          </p:nvSpPr>
          <p:spPr bwMode="auto">
            <a:xfrm>
              <a:off x="2394" y="1972"/>
              <a:ext cx="339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4731" name="Rectangle 43"/>
            <p:cNvSpPr>
              <a:spLocks noChangeArrowheads="1"/>
            </p:cNvSpPr>
            <p:nvPr/>
          </p:nvSpPr>
          <p:spPr bwMode="auto">
            <a:xfrm>
              <a:off x="3057" y="1972"/>
              <a:ext cx="347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4732" name="Text Box 44"/>
            <p:cNvSpPr txBox="1">
              <a:spLocks noChangeArrowheads="1"/>
            </p:cNvSpPr>
            <p:nvPr/>
          </p:nvSpPr>
          <p:spPr bwMode="auto">
            <a:xfrm>
              <a:off x="2347" y="1684"/>
              <a:ext cx="4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14733" name="Text Box 45"/>
            <p:cNvSpPr txBox="1">
              <a:spLocks noChangeArrowheads="1"/>
            </p:cNvSpPr>
            <p:nvPr/>
          </p:nvSpPr>
          <p:spPr bwMode="auto">
            <a:xfrm>
              <a:off x="3057" y="1684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14734" name="Text Box 46"/>
            <p:cNvSpPr txBox="1">
              <a:spLocks noChangeArrowheads="1"/>
            </p:cNvSpPr>
            <p:nvPr/>
          </p:nvSpPr>
          <p:spPr bwMode="auto">
            <a:xfrm>
              <a:off x="1655" y="2361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4735" name="Oval 47"/>
            <p:cNvSpPr>
              <a:spLocks noChangeArrowheads="1"/>
            </p:cNvSpPr>
            <p:nvPr/>
          </p:nvSpPr>
          <p:spPr bwMode="auto">
            <a:xfrm>
              <a:off x="3674" y="1999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14736" name="Oval 48"/>
            <p:cNvSpPr>
              <a:spLocks noChangeArrowheads="1"/>
            </p:cNvSpPr>
            <p:nvPr/>
          </p:nvSpPr>
          <p:spPr bwMode="auto">
            <a:xfrm>
              <a:off x="3674" y="2933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pSp>
          <p:nvGrpSpPr>
            <p:cNvPr id="114745" name="Group 57"/>
            <p:cNvGrpSpPr>
              <a:grpSpLocks/>
            </p:cNvGrpSpPr>
            <p:nvPr/>
          </p:nvGrpSpPr>
          <p:grpSpPr bwMode="auto">
            <a:xfrm>
              <a:off x="3730" y="2059"/>
              <a:ext cx="450" cy="874"/>
              <a:chOff x="2542" y="2502"/>
              <a:chExt cx="450" cy="874"/>
            </a:xfrm>
          </p:grpSpPr>
          <p:sp>
            <p:nvSpPr>
              <p:cNvPr id="114746" name="Text Box 58"/>
              <p:cNvSpPr txBox="1">
                <a:spLocks noChangeArrowheads="1"/>
              </p:cNvSpPr>
              <p:nvPr/>
            </p:nvSpPr>
            <p:spPr bwMode="auto">
              <a:xfrm>
                <a:off x="2652" y="2804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 i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i</a:t>
                </a:r>
                <a:r>
                  <a:rPr kumimoji="1" lang="en-US" altLang="zh-CN" sz="2400" b="1" i="1" baseline="-2500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sc</a:t>
                </a:r>
                <a:endPara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114747" name="Freeform 59"/>
              <p:cNvSpPr>
                <a:spLocks/>
              </p:cNvSpPr>
              <p:nvPr/>
            </p:nvSpPr>
            <p:spPr bwMode="auto">
              <a:xfrm>
                <a:off x="2542" y="2502"/>
                <a:ext cx="129" cy="874"/>
              </a:xfrm>
              <a:custGeom>
                <a:avLst/>
                <a:gdLst>
                  <a:gd name="T0" fmla="*/ 0 w 129"/>
                  <a:gd name="T1" fmla="*/ 0 h 521"/>
                  <a:gd name="T2" fmla="*/ 129 w 129"/>
                  <a:gd name="T3" fmla="*/ 248 h 521"/>
                  <a:gd name="T4" fmla="*/ 0 w 129"/>
                  <a:gd name="T5" fmla="*/ 521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" h="521">
                    <a:moveTo>
                      <a:pt x="0" y="0"/>
                    </a:moveTo>
                    <a:cubicBezTo>
                      <a:pt x="21" y="41"/>
                      <a:pt x="129" y="161"/>
                      <a:pt x="129" y="248"/>
                    </a:cubicBezTo>
                    <a:cubicBezTo>
                      <a:pt x="129" y="335"/>
                      <a:pt x="27" y="464"/>
                      <a:pt x="0" y="521"/>
                    </a:cubicBezTo>
                  </a:path>
                </a:pathLst>
              </a:custGeom>
              <a:noFill/>
              <a:ln w="38100" cap="flat" cmpd="sng">
                <a:solidFill>
                  <a:srgbClr val="00FF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4748" name="Freeform 60"/>
              <p:cNvSpPr>
                <a:spLocks/>
              </p:cNvSpPr>
              <p:nvPr/>
            </p:nvSpPr>
            <p:spPr bwMode="auto">
              <a:xfrm>
                <a:off x="2652" y="2808"/>
                <a:ext cx="19" cy="194"/>
              </a:xfrm>
              <a:custGeom>
                <a:avLst/>
                <a:gdLst>
                  <a:gd name="T0" fmla="*/ 0 w 19"/>
                  <a:gd name="T1" fmla="*/ 0 h 194"/>
                  <a:gd name="T2" fmla="*/ 15 w 19"/>
                  <a:gd name="T3" fmla="*/ 51 h 194"/>
                  <a:gd name="T4" fmla="*/ 19 w 19"/>
                  <a:gd name="T5" fmla="*/ 128 h 194"/>
                  <a:gd name="T6" fmla="*/ 13 w 19"/>
                  <a:gd name="T7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94">
                    <a:moveTo>
                      <a:pt x="0" y="0"/>
                    </a:moveTo>
                    <a:cubicBezTo>
                      <a:pt x="2" y="8"/>
                      <a:pt x="12" y="30"/>
                      <a:pt x="15" y="51"/>
                    </a:cubicBezTo>
                    <a:cubicBezTo>
                      <a:pt x="18" y="72"/>
                      <a:pt x="19" y="104"/>
                      <a:pt x="19" y="128"/>
                    </a:cubicBezTo>
                    <a:cubicBezTo>
                      <a:pt x="19" y="152"/>
                      <a:pt x="14" y="180"/>
                      <a:pt x="13" y="194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</p:grpSp>
      </p:grpSp>
      <p:sp>
        <p:nvSpPr>
          <p:cNvPr id="114750" name="AutoShape 62"/>
          <p:cNvSpPr>
            <a:spLocks noChangeArrowheads="1"/>
          </p:cNvSpPr>
          <p:nvPr/>
        </p:nvSpPr>
        <p:spPr bwMode="auto">
          <a:xfrm>
            <a:off x="5834063" y="1382714"/>
            <a:ext cx="787400" cy="268287"/>
          </a:xfrm>
          <a:prstGeom prst="rightArrow">
            <a:avLst>
              <a:gd name="adj1" fmla="val 50000"/>
              <a:gd name="adj2" fmla="val 73373"/>
            </a:avLst>
          </a:prstGeom>
          <a:solidFill>
            <a:schemeClr val="accent1"/>
          </a:solidFill>
          <a:ln w="38100">
            <a:solidFill>
              <a:srgbClr val="FFCC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114751" name="Text Box 63"/>
          <p:cNvSpPr txBox="1">
            <a:spLocks noChangeArrowheads="1"/>
          </p:cNvSpPr>
          <p:nvPr/>
        </p:nvSpPr>
        <p:spPr bwMode="auto">
          <a:xfrm>
            <a:off x="5822951" y="903288"/>
            <a:ext cx="9874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 i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endParaRPr kumimoji="1" lang="el-GR" altLang="zh-CN" sz="2800" b="1" baseline="-250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4753" name="Object 65"/>
          <p:cNvGraphicFramePr>
            <a:graphicFrameLocks noChangeAspect="1"/>
          </p:cNvGraphicFramePr>
          <p:nvPr/>
        </p:nvGraphicFramePr>
        <p:xfrm>
          <a:off x="7964488" y="2506663"/>
          <a:ext cx="153035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6" name="公式" r:id="rId3" imgW="660240" imgH="228600" progId="Equation.3">
                  <p:embed/>
                </p:oleObj>
              </mc:Choice>
              <mc:Fallback>
                <p:oleObj name="公式" r:id="rId3" imgW="660240" imgH="228600" progId="Equation.3">
                  <p:embed/>
                  <p:pic>
                    <p:nvPicPr>
                      <p:cNvPr id="114753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4488" y="2506663"/>
                        <a:ext cx="153035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754" name="Object 66"/>
          <p:cNvGraphicFramePr>
            <a:graphicFrameLocks noChangeAspect="1"/>
          </p:cNvGraphicFramePr>
          <p:nvPr/>
        </p:nvGraphicFramePr>
        <p:xfrm>
          <a:off x="2343150" y="2951163"/>
          <a:ext cx="153035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7" name="公式" r:id="rId5" imgW="660240" imgH="228600" progId="Equation.3">
                  <p:embed/>
                </p:oleObj>
              </mc:Choice>
              <mc:Fallback>
                <p:oleObj name="公式" r:id="rId5" imgW="660240" imgH="228600" progId="Equation.3">
                  <p:embed/>
                  <p:pic>
                    <p:nvPicPr>
                      <p:cNvPr id="114754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0" y="2951163"/>
                        <a:ext cx="153035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755" name="Object 67"/>
          <p:cNvGraphicFramePr>
            <a:graphicFrameLocks noChangeAspect="1"/>
          </p:cNvGraphicFramePr>
          <p:nvPr/>
        </p:nvGraphicFramePr>
        <p:xfrm>
          <a:off x="2325688" y="3608388"/>
          <a:ext cx="153035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8" name="公式" r:id="rId7" imgW="660240" imgH="228600" progId="Equation.3">
                  <p:embed/>
                </p:oleObj>
              </mc:Choice>
              <mc:Fallback>
                <p:oleObj name="公式" r:id="rId7" imgW="660240" imgH="228600" progId="Equation.3">
                  <p:embed/>
                  <p:pic>
                    <p:nvPicPr>
                      <p:cNvPr id="114755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688" y="3608388"/>
                        <a:ext cx="153035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756" name="AutoShape 68"/>
          <p:cNvSpPr>
            <a:spLocks/>
          </p:cNvSpPr>
          <p:nvPr/>
        </p:nvSpPr>
        <p:spPr bwMode="auto">
          <a:xfrm>
            <a:off x="4049714" y="2979739"/>
            <a:ext cx="327025" cy="1057275"/>
          </a:xfrm>
          <a:prstGeom prst="rightBrace">
            <a:avLst>
              <a:gd name="adj1" fmla="val 26942"/>
              <a:gd name="adj2" fmla="val 50000"/>
            </a:avLst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FFFF00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graphicFrame>
        <p:nvGraphicFramePr>
          <p:cNvPr id="114757" name="Object 69"/>
          <p:cNvGraphicFramePr>
            <a:graphicFrameLocks noChangeAspect="1"/>
          </p:cNvGraphicFramePr>
          <p:nvPr/>
        </p:nvGraphicFramePr>
        <p:xfrm>
          <a:off x="4657725" y="3063875"/>
          <a:ext cx="2755900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9" name="公式" r:id="rId9" imgW="1143000" imgH="444240" progId="Equation.3">
                  <p:embed/>
                </p:oleObj>
              </mc:Choice>
              <mc:Fallback>
                <p:oleObj name="公式" r:id="rId9" imgW="1143000" imgH="444240" progId="Equation.3">
                  <p:embed/>
                  <p:pic>
                    <p:nvPicPr>
                      <p:cNvPr id="11475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7725" y="3063875"/>
                        <a:ext cx="2755900" cy="108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758" name="Object 70"/>
          <p:cNvGraphicFramePr>
            <a:graphicFrameLocks noChangeAspect="1"/>
          </p:cNvGraphicFramePr>
          <p:nvPr/>
        </p:nvGraphicFramePr>
        <p:xfrm>
          <a:off x="6646864" y="4473576"/>
          <a:ext cx="2293937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0" name="公式" r:id="rId11" imgW="990360" imgH="228600" progId="Equation.3">
                  <p:embed/>
                </p:oleObj>
              </mc:Choice>
              <mc:Fallback>
                <p:oleObj name="公式" r:id="rId11" imgW="990360" imgH="228600" progId="Equation.3">
                  <p:embed/>
                  <p:pic>
                    <p:nvPicPr>
                      <p:cNvPr id="114758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6864" y="4473576"/>
                        <a:ext cx="2293937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759" name="Object 71"/>
          <p:cNvGraphicFramePr>
            <a:graphicFrameLocks noChangeAspect="1"/>
          </p:cNvGraphicFramePr>
          <p:nvPr/>
        </p:nvGraphicFramePr>
        <p:xfrm>
          <a:off x="5176839" y="5253039"/>
          <a:ext cx="4002087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1" name="公式" r:id="rId13" imgW="1726920" imgH="457200" progId="Equation.3">
                  <p:embed/>
                </p:oleObj>
              </mc:Choice>
              <mc:Fallback>
                <p:oleObj name="公式" r:id="rId13" imgW="1726920" imgH="457200" progId="Equation.3">
                  <p:embed/>
                  <p:pic>
                    <p:nvPicPr>
                      <p:cNvPr id="114759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6839" y="5253039"/>
                        <a:ext cx="4002087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070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4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4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4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0"/>
                                        <p:tgtEl>
                                          <p:spTgt spid="114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0"/>
                                        <p:tgtEl>
                                          <p:spTgt spid="11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0"/>
                                        <p:tgtEl>
                                          <p:spTgt spid="11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0"/>
                                        <p:tgtEl>
                                          <p:spTgt spid="11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4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4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4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4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0"/>
                                        <p:tgtEl>
                                          <p:spTgt spid="11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4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4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47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47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3000"/>
                                        <p:tgtEl>
                                          <p:spTgt spid="11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14" grpId="0" autoUpdateAnimBg="0"/>
      <p:bldP spid="114715" grpId="0" autoUpdateAnimBg="0"/>
      <p:bldP spid="11475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0" name="Text Box 4"/>
          <p:cNvSpPr txBox="1">
            <a:spLocks noChangeArrowheads="1"/>
          </p:cNvSpPr>
          <p:nvPr/>
        </p:nvSpPr>
        <p:spPr bwMode="auto">
          <a:xfrm>
            <a:off x="1949450" y="368301"/>
            <a:ext cx="2706688" cy="519113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注意两个概念</a:t>
            </a:r>
          </a:p>
        </p:txBody>
      </p:sp>
      <p:sp>
        <p:nvSpPr>
          <p:cNvPr id="121862" name="Rectangle 6"/>
          <p:cNvSpPr>
            <a:spLocks noChangeArrowheads="1"/>
          </p:cNvSpPr>
          <p:nvPr/>
        </p:nvSpPr>
        <p:spPr bwMode="auto">
          <a:xfrm>
            <a:off x="1939926" y="1074738"/>
            <a:ext cx="6823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（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）若</a:t>
            </a:r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lang="en-US" altLang="zh-CN" sz="28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一定，问</a:t>
            </a:r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lang="en-US" altLang="zh-CN" sz="28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=</a:t>
            </a:r>
            <a:r>
              <a: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？</a:t>
            </a:r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lang="en-US" altLang="zh-CN" sz="28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可获得</a:t>
            </a:r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P</a:t>
            </a:r>
            <a:r>
              <a:rPr lang="en-US" altLang="zh-CN" sz="28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Lmax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 </a:t>
            </a:r>
            <a:r>
              <a:rPr lang="en-US" altLang="zh-CN" sz="28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?</a:t>
            </a:r>
          </a:p>
        </p:txBody>
      </p:sp>
      <p:sp>
        <p:nvSpPr>
          <p:cNvPr id="121866" name="Rectangle 10"/>
          <p:cNvSpPr>
            <a:spLocks noChangeArrowheads="1"/>
          </p:cNvSpPr>
          <p:nvPr/>
        </p:nvSpPr>
        <p:spPr bwMode="auto">
          <a:xfrm>
            <a:off x="1939925" y="4797425"/>
            <a:ext cx="83947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 对</a:t>
            </a:r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N</a:t>
            </a:r>
            <a:r>
              <a: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内的独立源而言，负载获得最大功率时传输效率</a:t>
            </a:r>
            <a:r>
              <a:rPr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为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50%</a:t>
            </a:r>
            <a:r>
              <a: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。</a:t>
            </a:r>
          </a:p>
        </p:txBody>
      </p:sp>
      <p:grpSp>
        <p:nvGrpSpPr>
          <p:cNvPr id="121867" name="Group 11"/>
          <p:cNvGrpSpPr>
            <a:grpSpLocks/>
          </p:cNvGrpSpPr>
          <p:nvPr/>
        </p:nvGrpSpPr>
        <p:grpSpPr bwMode="auto">
          <a:xfrm>
            <a:off x="2243139" y="2052638"/>
            <a:ext cx="3506787" cy="1816100"/>
            <a:chOff x="468" y="2454"/>
            <a:chExt cx="2209" cy="1144"/>
          </a:xfrm>
        </p:grpSpPr>
        <p:sp>
          <p:nvSpPr>
            <p:cNvPr id="121868" name="Oval 12"/>
            <p:cNvSpPr>
              <a:spLocks noChangeArrowheads="1"/>
            </p:cNvSpPr>
            <p:nvPr/>
          </p:nvSpPr>
          <p:spPr bwMode="auto">
            <a:xfrm>
              <a:off x="868" y="2847"/>
              <a:ext cx="322" cy="334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1869" name="Text Box 13"/>
            <p:cNvSpPr txBox="1">
              <a:spLocks noChangeArrowheads="1"/>
            </p:cNvSpPr>
            <p:nvPr/>
          </p:nvSpPr>
          <p:spPr bwMode="auto">
            <a:xfrm>
              <a:off x="664" y="2513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827E4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121870" name="Text Box 14"/>
            <p:cNvSpPr txBox="1">
              <a:spLocks noChangeArrowheads="1"/>
            </p:cNvSpPr>
            <p:nvPr/>
          </p:nvSpPr>
          <p:spPr bwMode="auto">
            <a:xfrm>
              <a:off x="664" y="3067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827E4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121871" name="Text Box 15"/>
            <p:cNvSpPr txBox="1">
              <a:spLocks noChangeArrowheads="1"/>
            </p:cNvSpPr>
            <p:nvPr/>
          </p:nvSpPr>
          <p:spPr bwMode="auto">
            <a:xfrm>
              <a:off x="468" y="2808"/>
              <a:ext cx="4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8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oc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1872" name="Freeform 16"/>
            <p:cNvSpPr>
              <a:spLocks/>
            </p:cNvSpPr>
            <p:nvPr/>
          </p:nvSpPr>
          <p:spPr bwMode="auto">
            <a:xfrm>
              <a:off x="1025" y="2499"/>
              <a:ext cx="3" cy="1059"/>
            </a:xfrm>
            <a:custGeom>
              <a:avLst/>
              <a:gdLst>
                <a:gd name="T0" fmla="*/ 0 w 2"/>
                <a:gd name="T1" fmla="*/ 0 h 1059"/>
                <a:gd name="T2" fmla="*/ 2 w 2"/>
                <a:gd name="T3" fmla="*/ 1059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059">
                  <a:moveTo>
                    <a:pt x="0" y="0"/>
                  </a:moveTo>
                  <a:lnTo>
                    <a:pt x="2" y="1059"/>
                  </a:lnTo>
                </a:path>
              </a:pathLst>
            </a:custGeom>
            <a:noFill/>
            <a:ln w="38100" cmpd="sng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1873" name="Freeform 17"/>
            <p:cNvSpPr>
              <a:spLocks/>
            </p:cNvSpPr>
            <p:nvPr/>
          </p:nvSpPr>
          <p:spPr bwMode="auto">
            <a:xfrm flipV="1">
              <a:off x="1019" y="2477"/>
              <a:ext cx="937" cy="29"/>
            </a:xfrm>
            <a:custGeom>
              <a:avLst/>
              <a:gdLst>
                <a:gd name="T0" fmla="*/ 0 w 660"/>
                <a:gd name="T1" fmla="*/ 0 h 1"/>
                <a:gd name="T2" fmla="*/ 660 w 66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0" h="1">
                  <a:moveTo>
                    <a:pt x="0" y="0"/>
                  </a:moveTo>
                  <a:lnTo>
                    <a:pt x="660" y="0"/>
                  </a:lnTo>
                </a:path>
              </a:pathLst>
            </a:custGeom>
            <a:noFill/>
            <a:ln w="38100" cmpd="sng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1874" name="Text Box 18"/>
            <p:cNvSpPr txBox="1">
              <a:spLocks noChangeArrowheads="1"/>
            </p:cNvSpPr>
            <p:nvPr/>
          </p:nvSpPr>
          <p:spPr bwMode="auto">
            <a:xfrm>
              <a:off x="1321" y="2567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1875" name="Rectangle 19"/>
            <p:cNvSpPr>
              <a:spLocks noChangeArrowheads="1"/>
            </p:cNvSpPr>
            <p:nvPr/>
          </p:nvSpPr>
          <p:spPr bwMode="auto">
            <a:xfrm>
              <a:off x="1276" y="2454"/>
              <a:ext cx="385" cy="113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1876" name="Line 20"/>
            <p:cNvSpPr>
              <a:spLocks noChangeShapeType="1"/>
            </p:cNvSpPr>
            <p:nvPr/>
          </p:nvSpPr>
          <p:spPr bwMode="auto">
            <a:xfrm>
              <a:off x="1027" y="3566"/>
              <a:ext cx="952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1877" name="Line 21"/>
            <p:cNvSpPr>
              <a:spLocks noChangeShapeType="1"/>
            </p:cNvSpPr>
            <p:nvPr/>
          </p:nvSpPr>
          <p:spPr bwMode="auto">
            <a:xfrm>
              <a:off x="2002" y="2506"/>
              <a:ext cx="27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1878" name="Line 22"/>
            <p:cNvSpPr>
              <a:spLocks noChangeShapeType="1"/>
            </p:cNvSpPr>
            <p:nvPr/>
          </p:nvSpPr>
          <p:spPr bwMode="auto">
            <a:xfrm flipV="1">
              <a:off x="2025" y="3566"/>
              <a:ext cx="255" cy="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1879" name="Line 23"/>
            <p:cNvSpPr>
              <a:spLocks noChangeShapeType="1"/>
            </p:cNvSpPr>
            <p:nvPr/>
          </p:nvSpPr>
          <p:spPr bwMode="auto">
            <a:xfrm>
              <a:off x="2280" y="2499"/>
              <a:ext cx="0" cy="106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pSp>
          <p:nvGrpSpPr>
            <p:cNvPr id="121880" name="Group 24"/>
            <p:cNvGrpSpPr>
              <a:grpSpLocks/>
            </p:cNvGrpSpPr>
            <p:nvPr/>
          </p:nvGrpSpPr>
          <p:grpSpPr bwMode="auto">
            <a:xfrm>
              <a:off x="2167" y="2847"/>
              <a:ext cx="295" cy="312"/>
              <a:chOff x="2809" y="737"/>
              <a:chExt cx="295" cy="312"/>
            </a:xfrm>
          </p:grpSpPr>
          <p:sp>
            <p:nvSpPr>
              <p:cNvPr id="121881" name="Rectangle 25"/>
              <p:cNvSpPr>
                <a:spLocks noChangeArrowheads="1"/>
              </p:cNvSpPr>
              <p:nvPr/>
            </p:nvSpPr>
            <p:spPr bwMode="auto">
              <a:xfrm>
                <a:off x="2865" y="737"/>
                <a:ext cx="114" cy="312"/>
              </a:xfrm>
              <a:prstGeom prst="rect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21882" name="Line 26"/>
              <p:cNvSpPr>
                <a:spLocks noChangeShapeType="1"/>
              </p:cNvSpPr>
              <p:nvPr/>
            </p:nvSpPr>
            <p:spPr bwMode="auto">
              <a:xfrm flipV="1">
                <a:off x="2809" y="737"/>
                <a:ext cx="295" cy="312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</p:grpSp>
        <p:sp>
          <p:nvSpPr>
            <p:cNvPr id="121883" name="Text Box 27"/>
            <p:cNvSpPr txBox="1">
              <a:spLocks noChangeArrowheads="1"/>
            </p:cNvSpPr>
            <p:nvPr/>
          </p:nvSpPr>
          <p:spPr bwMode="auto">
            <a:xfrm>
              <a:off x="2337" y="2991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1884" name="Oval 28"/>
            <p:cNvSpPr>
              <a:spLocks noChangeArrowheads="1"/>
            </p:cNvSpPr>
            <p:nvPr/>
          </p:nvSpPr>
          <p:spPr bwMode="auto">
            <a:xfrm>
              <a:off x="1969" y="3540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1885" name="Oval 29"/>
            <p:cNvSpPr>
              <a:spLocks noChangeArrowheads="1"/>
            </p:cNvSpPr>
            <p:nvPr/>
          </p:nvSpPr>
          <p:spPr bwMode="auto">
            <a:xfrm>
              <a:off x="1946" y="2477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</p:grpSp>
      <p:grpSp>
        <p:nvGrpSpPr>
          <p:cNvPr id="121910" name="Group 54"/>
          <p:cNvGrpSpPr>
            <a:grpSpLocks/>
          </p:cNvGrpSpPr>
          <p:nvPr/>
        </p:nvGrpSpPr>
        <p:grpSpPr bwMode="auto">
          <a:xfrm>
            <a:off x="6564313" y="2068514"/>
            <a:ext cx="3302000" cy="1754187"/>
            <a:chOff x="3175" y="1303"/>
            <a:chExt cx="2080" cy="1105"/>
          </a:xfrm>
        </p:grpSpPr>
        <p:sp>
          <p:nvSpPr>
            <p:cNvPr id="121887" name="Text Box 31"/>
            <p:cNvSpPr txBox="1">
              <a:spLocks noChangeArrowheads="1"/>
            </p:cNvSpPr>
            <p:nvPr/>
          </p:nvSpPr>
          <p:spPr bwMode="auto">
            <a:xfrm>
              <a:off x="4014" y="1630"/>
              <a:ext cx="3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1888" name="Text Box 32"/>
            <p:cNvSpPr txBox="1">
              <a:spLocks noChangeArrowheads="1"/>
            </p:cNvSpPr>
            <p:nvPr/>
          </p:nvSpPr>
          <p:spPr bwMode="auto">
            <a:xfrm>
              <a:off x="3175" y="1430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8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1889" name="Oval 33"/>
            <p:cNvSpPr>
              <a:spLocks noChangeArrowheads="1"/>
            </p:cNvSpPr>
            <p:nvPr/>
          </p:nvSpPr>
          <p:spPr bwMode="auto">
            <a:xfrm>
              <a:off x="4505" y="1303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1890" name="Oval 34"/>
            <p:cNvSpPr>
              <a:spLocks noChangeArrowheads="1"/>
            </p:cNvSpPr>
            <p:nvPr/>
          </p:nvSpPr>
          <p:spPr bwMode="auto">
            <a:xfrm>
              <a:off x="4518" y="2340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1891" name="Line 35"/>
            <p:cNvSpPr>
              <a:spLocks noChangeShapeType="1"/>
            </p:cNvSpPr>
            <p:nvPr/>
          </p:nvSpPr>
          <p:spPr bwMode="auto">
            <a:xfrm>
              <a:off x="3479" y="2374"/>
              <a:ext cx="1037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1892" name="Line 36"/>
            <p:cNvSpPr>
              <a:spLocks noChangeShapeType="1"/>
            </p:cNvSpPr>
            <p:nvPr/>
          </p:nvSpPr>
          <p:spPr bwMode="auto">
            <a:xfrm>
              <a:off x="3463" y="1337"/>
              <a:ext cx="1042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1893" name="Line 37"/>
            <p:cNvSpPr>
              <a:spLocks noChangeShapeType="1"/>
            </p:cNvSpPr>
            <p:nvPr/>
          </p:nvSpPr>
          <p:spPr bwMode="auto">
            <a:xfrm>
              <a:off x="3463" y="1335"/>
              <a:ext cx="16" cy="1039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pSp>
          <p:nvGrpSpPr>
            <p:cNvPr id="121894" name="Group 38"/>
            <p:cNvGrpSpPr>
              <a:grpSpLocks/>
            </p:cNvGrpSpPr>
            <p:nvPr/>
          </p:nvGrpSpPr>
          <p:grpSpPr bwMode="auto">
            <a:xfrm>
              <a:off x="3319" y="1746"/>
              <a:ext cx="299" cy="313"/>
              <a:chOff x="2304" y="2276"/>
              <a:chExt cx="299" cy="313"/>
            </a:xfrm>
          </p:grpSpPr>
          <p:sp>
            <p:nvSpPr>
              <p:cNvPr id="121895" name="Oval 39"/>
              <p:cNvSpPr>
                <a:spLocks noChangeArrowheads="1"/>
              </p:cNvSpPr>
              <p:nvPr/>
            </p:nvSpPr>
            <p:spPr bwMode="auto">
              <a:xfrm>
                <a:off x="2304" y="2276"/>
                <a:ext cx="299" cy="313"/>
              </a:xfrm>
              <a:prstGeom prst="ellipse">
                <a:avLst/>
              </a:prstGeom>
              <a:solidFill>
                <a:srgbClr val="66CCFF"/>
              </a:solid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21896" name="Line 40"/>
              <p:cNvSpPr>
                <a:spLocks noChangeShapeType="1"/>
              </p:cNvSpPr>
              <p:nvPr/>
            </p:nvSpPr>
            <p:spPr bwMode="auto">
              <a:xfrm>
                <a:off x="2304" y="2436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</p:grpSp>
        <p:sp>
          <p:nvSpPr>
            <p:cNvPr id="121897" name="Line 41"/>
            <p:cNvSpPr>
              <a:spLocks noChangeShapeType="1"/>
            </p:cNvSpPr>
            <p:nvPr/>
          </p:nvSpPr>
          <p:spPr bwMode="auto">
            <a:xfrm>
              <a:off x="3964" y="1337"/>
              <a:ext cx="0" cy="10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1898" name="Rectangle 42"/>
            <p:cNvSpPr>
              <a:spLocks noChangeArrowheads="1"/>
            </p:cNvSpPr>
            <p:nvPr/>
          </p:nvSpPr>
          <p:spPr bwMode="auto">
            <a:xfrm>
              <a:off x="3918" y="1677"/>
              <a:ext cx="94" cy="330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1899" name="Line 43"/>
            <p:cNvSpPr>
              <a:spLocks noChangeShapeType="1"/>
            </p:cNvSpPr>
            <p:nvPr/>
          </p:nvSpPr>
          <p:spPr bwMode="auto">
            <a:xfrm rot="-5400000">
              <a:off x="3335" y="1621"/>
              <a:ext cx="272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1900" name="Line 44"/>
            <p:cNvSpPr>
              <a:spLocks noChangeShapeType="1"/>
            </p:cNvSpPr>
            <p:nvPr/>
          </p:nvSpPr>
          <p:spPr bwMode="auto">
            <a:xfrm>
              <a:off x="4573" y="1337"/>
              <a:ext cx="27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1901" name="Line 45"/>
            <p:cNvSpPr>
              <a:spLocks noChangeShapeType="1"/>
            </p:cNvSpPr>
            <p:nvPr/>
          </p:nvSpPr>
          <p:spPr bwMode="auto">
            <a:xfrm flipV="1">
              <a:off x="4603" y="2371"/>
              <a:ext cx="255" cy="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1902" name="Line 46"/>
            <p:cNvSpPr>
              <a:spLocks noChangeShapeType="1"/>
            </p:cNvSpPr>
            <p:nvPr/>
          </p:nvSpPr>
          <p:spPr bwMode="auto">
            <a:xfrm>
              <a:off x="4858" y="1335"/>
              <a:ext cx="0" cy="104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pSp>
          <p:nvGrpSpPr>
            <p:cNvPr id="121903" name="Group 47"/>
            <p:cNvGrpSpPr>
              <a:grpSpLocks/>
            </p:cNvGrpSpPr>
            <p:nvPr/>
          </p:nvGrpSpPr>
          <p:grpSpPr bwMode="auto">
            <a:xfrm>
              <a:off x="4745" y="1663"/>
              <a:ext cx="295" cy="312"/>
              <a:chOff x="2809" y="737"/>
              <a:chExt cx="295" cy="312"/>
            </a:xfrm>
          </p:grpSpPr>
          <p:sp>
            <p:nvSpPr>
              <p:cNvPr id="121904" name="Rectangle 48"/>
              <p:cNvSpPr>
                <a:spLocks noChangeArrowheads="1"/>
              </p:cNvSpPr>
              <p:nvPr/>
            </p:nvSpPr>
            <p:spPr bwMode="auto">
              <a:xfrm>
                <a:off x="2865" y="737"/>
                <a:ext cx="114" cy="312"/>
              </a:xfrm>
              <a:prstGeom prst="rect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21905" name="Line 49"/>
              <p:cNvSpPr>
                <a:spLocks noChangeShapeType="1"/>
              </p:cNvSpPr>
              <p:nvPr/>
            </p:nvSpPr>
            <p:spPr bwMode="auto">
              <a:xfrm flipV="1">
                <a:off x="2809" y="737"/>
                <a:ext cx="295" cy="312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</p:grpSp>
        <p:sp>
          <p:nvSpPr>
            <p:cNvPr id="121906" name="Text Box 50"/>
            <p:cNvSpPr txBox="1">
              <a:spLocks noChangeArrowheads="1"/>
            </p:cNvSpPr>
            <p:nvPr/>
          </p:nvSpPr>
          <p:spPr bwMode="auto">
            <a:xfrm>
              <a:off x="4915" y="1807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1907" name="Rectangle 51"/>
          <p:cNvSpPr>
            <a:spLocks noChangeArrowheads="1"/>
          </p:cNvSpPr>
          <p:nvPr/>
        </p:nvSpPr>
        <p:spPr bwMode="auto">
          <a:xfrm>
            <a:off x="3640138" y="4151313"/>
            <a:ext cx="10652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lang="en-US" altLang="zh-CN" sz="28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=0</a:t>
            </a:r>
          </a:p>
        </p:txBody>
      </p:sp>
      <p:sp>
        <p:nvSpPr>
          <p:cNvPr id="121908" name="Rectangle 52"/>
          <p:cNvSpPr>
            <a:spLocks noChangeArrowheads="1"/>
          </p:cNvSpPr>
          <p:nvPr/>
        </p:nvSpPr>
        <p:spPr bwMode="auto">
          <a:xfrm>
            <a:off x="7594601" y="4151313"/>
            <a:ext cx="17319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lang="en-US" altLang="zh-CN" sz="28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=∞</a:t>
            </a:r>
          </a:p>
        </p:txBody>
      </p:sp>
      <p:graphicFrame>
        <p:nvGraphicFramePr>
          <p:cNvPr id="121909" name="Object 53"/>
          <p:cNvGraphicFramePr>
            <a:graphicFrameLocks noChangeAspect="1"/>
          </p:cNvGraphicFramePr>
          <p:nvPr/>
        </p:nvGraphicFramePr>
        <p:xfrm>
          <a:off x="4924426" y="5589589"/>
          <a:ext cx="2670175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5" name="公式" r:id="rId3" imgW="1218960" imgH="444240" progId="Equation.3">
                  <p:embed/>
                </p:oleObj>
              </mc:Choice>
              <mc:Fallback>
                <p:oleObj name="公式" r:id="rId3" imgW="1218960" imgH="444240" progId="Equation.3">
                  <p:embed/>
                  <p:pic>
                    <p:nvPicPr>
                      <p:cNvPr id="121909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4426" y="5589589"/>
                        <a:ext cx="2670175" cy="108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769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28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0"/>
                                        <p:tgtEl>
                                          <p:spTgt spid="12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0" grpId="0" animBg="1"/>
      <p:bldP spid="121862" grpId="0"/>
      <p:bldP spid="121866" grpId="0"/>
      <p:bldP spid="121907" grpId="0"/>
      <p:bldP spid="12190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ext Box 2"/>
          <p:cNvSpPr txBox="1">
            <a:spLocks noChangeArrowheads="1"/>
          </p:cNvSpPr>
          <p:nvPr/>
        </p:nvSpPr>
        <p:spPr bwMode="auto">
          <a:xfrm>
            <a:off x="2468563" y="2447925"/>
            <a:ext cx="4629150" cy="469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– 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– 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S2</a:t>
            </a:r>
            <a:endParaRPr kumimoji="1" lang="en-US" altLang="zh-CN" sz="2400" b="1" dirty="0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7459" name="AutoShape 3"/>
          <p:cNvSpPr>
            <a:spLocks/>
          </p:cNvSpPr>
          <p:nvPr/>
        </p:nvSpPr>
        <p:spPr bwMode="auto">
          <a:xfrm>
            <a:off x="2309814" y="1341438"/>
            <a:ext cx="134937" cy="1428750"/>
          </a:xfrm>
          <a:prstGeom prst="leftBrace">
            <a:avLst>
              <a:gd name="adj1" fmla="val 88236"/>
              <a:gd name="adj2" fmla="val 50000"/>
            </a:avLst>
          </a:prstGeom>
          <a:noFill/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2468563" y="1146175"/>
            <a:ext cx="5384800" cy="49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–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–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S1</a:t>
            </a:r>
          </a:p>
        </p:txBody>
      </p:sp>
      <p:sp>
        <p:nvSpPr>
          <p:cNvPr id="147461" name="Rectangle 5"/>
          <p:cNvSpPr>
            <a:spLocks noChangeArrowheads="1"/>
          </p:cNvSpPr>
          <p:nvPr/>
        </p:nvSpPr>
        <p:spPr bwMode="auto">
          <a:xfrm>
            <a:off x="2468564" y="1824038"/>
            <a:ext cx="6702425" cy="49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–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+(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+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＋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 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–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147462" name="Rectangle 6"/>
          <p:cNvSpPr>
            <a:spLocks noChangeArrowheads="1"/>
          </p:cNvSpPr>
          <p:nvPr/>
        </p:nvSpPr>
        <p:spPr bwMode="auto">
          <a:xfrm>
            <a:off x="2478088" y="5475289"/>
            <a:ext cx="370205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31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32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33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i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33</a:t>
            </a:r>
          </a:p>
        </p:txBody>
      </p:sp>
      <p:sp>
        <p:nvSpPr>
          <p:cNvPr id="147463" name="AutoShape 7"/>
          <p:cNvSpPr>
            <a:spLocks/>
          </p:cNvSpPr>
          <p:nvPr/>
        </p:nvSpPr>
        <p:spPr bwMode="auto">
          <a:xfrm>
            <a:off x="2290763" y="4572000"/>
            <a:ext cx="138112" cy="1174750"/>
          </a:xfrm>
          <a:prstGeom prst="leftBrace">
            <a:avLst>
              <a:gd name="adj1" fmla="val 70881"/>
              <a:gd name="adj2" fmla="val 50000"/>
            </a:avLst>
          </a:prstGeom>
          <a:noFill/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47464" name="Rectangle 8"/>
          <p:cNvSpPr>
            <a:spLocks noChangeArrowheads="1"/>
          </p:cNvSpPr>
          <p:nvPr/>
        </p:nvSpPr>
        <p:spPr bwMode="auto">
          <a:xfrm>
            <a:off x="2478088" y="4410076"/>
            <a:ext cx="3751262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i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147465" name="Rectangle 9"/>
          <p:cNvSpPr>
            <a:spLocks noChangeArrowheads="1"/>
          </p:cNvSpPr>
          <p:nvPr/>
        </p:nvSpPr>
        <p:spPr bwMode="auto">
          <a:xfrm>
            <a:off x="2478088" y="4964114"/>
            <a:ext cx="3751262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i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147466" name="Rectangle 10"/>
          <p:cNvSpPr>
            <a:spLocks noChangeArrowheads="1"/>
          </p:cNvSpPr>
          <p:nvPr/>
        </p:nvSpPr>
        <p:spPr bwMode="auto">
          <a:xfrm>
            <a:off x="2257426" y="3521075"/>
            <a:ext cx="4030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rPr>
              <a:t>节点电压方程标准形式：</a:t>
            </a:r>
          </a:p>
        </p:txBody>
      </p:sp>
      <p:grpSp>
        <p:nvGrpSpPr>
          <p:cNvPr id="147501" name="Group 45"/>
          <p:cNvGrpSpPr>
            <a:grpSpLocks/>
          </p:cNvGrpSpPr>
          <p:nvPr/>
        </p:nvGrpSpPr>
        <p:grpSpPr bwMode="auto">
          <a:xfrm>
            <a:off x="6254750" y="3146425"/>
            <a:ext cx="3575050" cy="2762250"/>
            <a:chOff x="2851" y="193"/>
            <a:chExt cx="2252" cy="1740"/>
          </a:xfrm>
        </p:grpSpPr>
        <p:sp>
          <p:nvSpPr>
            <p:cNvPr id="147502" name="Rectangle 46"/>
            <p:cNvSpPr>
              <a:spLocks noChangeArrowheads="1"/>
            </p:cNvSpPr>
            <p:nvPr/>
          </p:nvSpPr>
          <p:spPr bwMode="auto">
            <a:xfrm rot="5400000">
              <a:off x="4011" y="393"/>
              <a:ext cx="91" cy="268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7503" name="Rectangle 47"/>
            <p:cNvSpPr>
              <a:spLocks noChangeArrowheads="1"/>
            </p:cNvSpPr>
            <p:nvPr/>
          </p:nvSpPr>
          <p:spPr bwMode="auto">
            <a:xfrm rot="5400000">
              <a:off x="3576" y="859"/>
              <a:ext cx="91" cy="268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7504" name="Rectangle 48"/>
            <p:cNvSpPr>
              <a:spLocks noChangeArrowheads="1"/>
            </p:cNvSpPr>
            <p:nvPr/>
          </p:nvSpPr>
          <p:spPr bwMode="auto">
            <a:xfrm rot="5400000">
              <a:off x="4438" y="864"/>
              <a:ext cx="91" cy="268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7505" name="Rectangle 49"/>
            <p:cNvSpPr>
              <a:spLocks noChangeArrowheads="1"/>
            </p:cNvSpPr>
            <p:nvPr/>
          </p:nvSpPr>
          <p:spPr bwMode="auto">
            <a:xfrm>
              <a:off x="4011" y="1348"/>
              <a:ext cx="91" cy="268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7506" name="Line 50"/>
            <p:cNvSpPr>
              <a:spLocks noChangeShapeType="1"/>
            </p:cNvSpPr>
            <p:nvPr/>
          </p:nvSpPr>
          <p:spPr bwMode="auto">
            <a:xfrm>
              <a:off x="3148" y="527"/>
              <a:ext cx="0" cy="1406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7507" name="Line 51"/>
            <p:cNvSpPr>
              <a:spLocks noChangeShapeType="1"/>
            </p:cNvSpPr>
            <p:nvPr/>
          </p:nvSpPr>
          <p:spPr bwMode="auto">
            <a:xfrm>
              <a:off x="3148" y="527"/>
              <a:ext cx="1826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7508" name="Line 52"/>
            <p:cNvSpPr>
              <a:spLocks noChangeShapeType="1"/>
            </p:cNvSpPr>
            <p:nvPr/>
          </p:nvSpPr>
          <p:spPr bwMode="auto">
            <a:xfrm flipH="1">
              <a:off x="4974" y="527"/>
              <a:ext cx="0" cy="1406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7509" name="Line 53"/>
            <p:cNvSpPr>
              <a:spLocks noChangeShapeType="1"/>
            </p:cNvSpPr>
            <p:nvPr/>
          </p:nvSpPr>
          <p:spPr bwMode="auto">
            <a:xfrm>
              <a:off x="4057" y="998"/>
              <a:ext cx="0" cy="935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7510" name="Line 54"/>
            <p:cNvSpPr>
              <a:spLocks noChangeShapeType="1"/>
            </p:cNvSpPr>
            <p:nvPr/>
          </p:nvSpPr>
          <p:spPr bwMode="auto">
            <a:xfrm>
              <a:off x="3146" y="1933"/>
              <a:ext cx="1828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7511" name="Line 55"/>
            <p:cNvSpPr>
              <a:spLocks noChangeShapeType="1"/>
            </p:cNvSpPr>
            <p:nvPr/>
          </p:nvSpPr>
          <p:spPr bwMode="auto">
            <a:xfrm>
              <a:off x="3146" y="998"/>
              <a:ext cx="1828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grpSp>
          <p:nvGrpSpPr>
            <p:cNvPr id="147512" name="Group 56"/>
            <p:cNvGrpSpPr>
              <a:grpSpLocks/>
            </p:cNvGrpSpPr>
            <p:nvPr/>
          </p:nvGrpSpPr>
          <p:grpSpPr bwMode="auto">
            <a:xfrm>
              <a:off x="3020" y="1337"/>
              <a:ext cx="256" cy="250"/>
              <a:chOff x="1723" y="2958"/>
              <a:chExt cx="256" cy="250"/>
            </a:xfrm>
          </p:grpSpPr>
          <p:sp>
            <p:nvSpPr>
              <p:cNvPr id="147513" name="Oval 57"/>
              <p:cNvSpPr>
                <a:spLocks noChangeArrowheads="1"/>
              </p:cNvSpPr>
              <p:nvPr/>
            </p:nvSpPr>
            <p:spPr bwMode="auto">
              <a:xfrm>
                <a:off x="1723" y="2958"/>
                <a:ext cx="256" cy="25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FF9900"/>
                </a:solidFill>
                <a:round/>
                <a:headEnd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47514" name="Line 58"/>
              <p:cNvSpPr>
                <a:spLocks noChangeShapeType="1"/>
              </p:cNvSpPr>
              <p:nvPr/>
            </p:nvSpPr>
            <p:spPr bwMode="auto">
              <a:xfrm>
                <a:off x="1723" y="3090"/>
                <a:ext cx="256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47515" name="Group 59"/>
            <p:cNvGrpSpPr>
              <a:grpSpLocks/>
            </p:cNvGrpSpPr>
            <p:nvPr/>
          </p:nvGrpSpPr>
          <p:grpSpPr bwMode="auto">
            <a:xfrm>
              <a:off x="4847" y="1348"/>
              <a:ext cx="256" cy="250"/>
              <a:chOff x="1723" y="2958"/>
              <a:chExt cx="256" cy="250"/>
            </a:xfrm>
          </p:grpSpPr>
          <p:sp>
            <p:nvSpPr>
              <p:cNvPr id="147516" name="Oval 60"/>
              <p:cNvSpPr>
                <a:spLocks noChangeArrowheads="1"/>
              </p:cNvSpPr>
              <p:nvPr/>
            </p:nvSpPr>
            <p:spPr bwMode="auto">
              <a:xfrm>
                <a:off x="1723" y="2958"/>
                <a:ext cx="256" cy="25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FF9900"/>
                </a:solidFill>
                <a:round/>
                <a:headEnd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47517" name="Line 61"/>
              <p:cNvSpPr>
                <a:spLocks noChangeShapeType="1"/>
              </p:cNvSpPr>
              <p:nvPr/>
            </p:nvSpPr>
            <p:spPr bwMode="auto">
              <a:xfrm>
                <a:off x="1723" y="3090"/>
                <a:ext cx="256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sp>
          <p:nvSpPr>
            <p:cNvPr id="147518" name="Rectangle 62"/>
            <p:cNvSpPr>
              <a:spLocks noChangeArrowheads="1"/>
            </p:cNvSpPr>
            <p:nvPr/>
          </p:nvSpPr>
          <p:spPr bwMode="auto">
            <a:xfrm>
              <a:off x="4610" y="1316"/>
              <a:ext cx="2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i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47519" name="Rectangle 63"/>
            <p:cNvSpPr>
              <a:spLocks noChangeArrowheads="1"/>
            </p:cNvSpPr>
            <p:nvPr/>
          </p:nvSpPr>
          <p:spPr bwMode="auto">
            <a:xfrm>
              <a:off x="2851" y="1060"/>
              <a:ext cx="2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i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47520" name="Rectangle 64"/>
            <p:cNvSpPr>
              <a:spLocks noChangeArrowheads="1"/>
            </p:cNvSpPr>
            <p:nvPr/>
          </p:nvSpPr>
          <p:spPr bwMode="auto">
            <a:xfrm>
              <a:off x="3437" y="1049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47521" name="Text Box 65"/>
            <p:cNvSpPr txBox="1">
              <a:spLocks noChangeArrowheads="1"/>
            </p:cNvSpPr>
            <p:nvPr/>
          </p:nvSpPr>
          <p:spPr bwMode="auto">
            <a:xfrm>
              <a:off x="3694" y="1337"/>
              <a:ext cx="34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7522" name="Text Box 66"/>
            <p:cNvSpPr txBox="1">
              <a:spLocks noChangeArrowheads="1"/>
            </p:cNvSpPr>
            <p:nvPr/>
          </p:nvSpPr>
          <p:spPr bwMode="auto">
            <a:xfrm>
              <a:off x="4312" y="1028"/>
              <a:ext cx="3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7523" name="Text Box 67"/>
            <p:cNvSpPr txBox="1">
              <a:spLocks noChangeArrowheads="1"/>
            </p:cNvSpPr>
            <p:nvPr/>
          </p:nvSpPr>
          <p:spPr bwMode="auto">
            <a:xfrm>
              <a:off x="3893" y="193"/>
              <a:ext cx="3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7524" name="Rectangle 68"/>
            <p:cNvSpPr>
              <a:spLocks noChangeArrowheads="1"/>
            </p:cNvSpPr>
            <p:nvPr/>
          </p:nvSpPr>
          <p:spPr bwMode="auto">
            <a:xfrm>
              <a:off x="4414" y="216"/>
              <a:ext cx="2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147525" name="Rectangle 69"/>
            <p:cNvSpPr>
              <a:spLocks noChangeArrowheads="1"/>
            </p:cNvSpPr>
            <p:nvPr/>
          </p:nvSpPr>
          <p:spPr bwMode="auto">
            <a:xfrm>
              <a:off x="4668" y="65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47526" name="Rectangle 70"/>
            <p:cNvSpPr>
              <a:spLocks noChangeArrowheads="1"/>
            </p:cNvSpPr>
            <p:nvPr/>
          </p:nvSpPr>
          <p:spPr bwMode="auto">
            <a:xfrm>
              <a:off x="3203" y="65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47527" name="Rectangle 71"/>
            <p:cNvSpPr>
              <a:spLocks noChangeArrowheads="1"/>
            </p:cNvSpPr>
            <p:nvPr/>
          </p:nvSpPr>
          <p:spPr bwMode="auto">
            <a:xfrm>
              <a:off x="4092" y="99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47528" name="Line 72"/>
            <p:cNvSpPr>
              <a:spLocks noChangeShapeType="1"/>
            </p:cNvSpPr>
            <p:nvPr/>
          </p:nvSpPr>
          <p:spPr bwMode="auto">
            <a:xfrm>
              <a:off x="3203" y="997"/>
              <a:ext cx="23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7529" name="Line 73"/>
            <p:cNvSpPr>
              <a:spLocks noChangeShapeType="1"/>
            </p:cNvSpPr>
            <p:nvPr/>
          </p:nvSpPr>
          <p:spPr bwMode="auto">
            <a:xfrm>
              <a:off x="4682" y="997"/>
              <a:ext cx="18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7530" name="Line 74"/>
            <p:cNvSpPr>
              <a:spLocks noChangeShapeType="1"/>
            </p:cNvSpPr>
            <p:nvPr/>
          </p:nvSpPr>
          <p:spPr bwMode="auto">
            <a:xfrm>
              <a:off x="4414" y="527"/>
              <a:ext cx="20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7531" name="Line 75"/>
            <p:cNvSpPr>
              <a:spLocks noChangeShapeType="1"/>
            </p:cNvSpPr>
            <p:nvPr/>
          </p:nvSpPr>
          <p:spPr bwMode="auto">
            <a:xfrm>
              <a:off x="4057" y="1094"/>
              <a:ext cx="0" cy="20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7532" name="Line 76"/>
            <p:cNvSpPr>
              <a:spLocks noChangeShapeType="1"/>
            </p:cNvSpPr>
            <p:nvPr/>
          </p:nvSpPr>
          <p:spPr bwMode="auto">
            <a:xfrm flipV="1">
              <a:off x="3150" y="1132"/>
              <a:ext cx="0" cy="15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7533" name="Line 77"/>
            <p:cNvSpPr>
              <a:spLocks noChangeShapeType="1"/>
            </p:cNvSpPr>
            <p:nvPr/>
          </p:nvSpPr>
          <p:spPr bwMode="auto">
            <a:xfrm flipV="1">
              <a:off x="4974" y="1142"/>
              <a:ext cx="0" cy="17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</p:grpSp>
      <p:grpSp>
        <p:nvGrpSpPr>
          <p:cNvPr id="147534" name="Group 78"/>
          <p:cNvGrpSpPr>
            <a:grpSpLocks/>
          </p:cNvGrpSpPr>
          <p:nvPr/>
        </p:nvGrpSpPr>
        <p:grpSpPr bwMode="auto">
          <a:xfrm>
            <a:off x="6269038" y="3951288"/>
            <a:ext cx="3802062" cy="2246312"/>
            <a:chOff x="2860" y="700"/>
            <a:chExt cx="2395" cy="1415"/>
          </a:xfrm>
        </p:grpSpPr>
        <p:grpSp>
          <p:nvGrpSpPr>
            <p:cNvPr id="147535" name="Group 79"/>
            <p:cNvGrpSpPr>
              <a:grpSpLocks/>
            </p:cNvGrpSpPr>
            <p:nvPr/>
          </p:nvGrpSpPr>
          <p:grpSpPr bwMode="auto">
            <a:xfrm>
              <a:off x="3923" y="1956"/>
              <a:ext cx="270" cy="159"/>
              <a:chOff x="3921" y="1956"/>
              <a:chExt cx="270" cy="159"/>
            </a:xfrm>
          </p:grpSpPr>
          <p:sp>
            <p:nvSpPr>
              <p:cNvPr id="147536" name="Line 80"/>
              <p:cNvSpPr>
                <a:spLocks noChangeShapeType="1"/>
              </p:cNvSpPr>
              <p:nvPr/>
            </p:nvSpPr>
            <p:spPr bwMode="auto">
              <a:xfrm>
                <a:off x="4053" y="1956"/>
                <a:ext cx="0" cy="159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47537" name="Line 81"/>
              <p:cNvSpPr>
                <a:spLocks noChangeShapeType="1"/>
              </p:cNvSpPr>
              <p:nvPr/>
            </p:nvSpPr>
            <p:spPr bwMode="auto">
              <a:xfrm>
                <a:off x="3921" y="2115"/>
                <a:ext cx="270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47538" name="Group 82"/>
            <p:cNvGrpSpPr>
              <a:grpSpLocks/>
            </p:cNvGrpSpPr>
            <p:nvPr/>
          </p:nvGrpSpPr>
          <p:grpSpPr bwMode="auto">
            <a:xfrm>
              <a:off x="2860" y="844"/>
              <a:ext cx="198" cy="288"/>
              <a:chOff x="612" y="981"/>
              <a:chExt cx="198" cy="288"/>
            </a:xfrm>
          </p:grpSpPr>
          <p:sp>
            <p:nvSpPr>
              <p:cNvPr id="147539" name="Text Box 83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7540" name="Oval 84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47541" name="Group 85"/>
            <p:cNvGrpSpPr>
              <a:grpSpLocks/>
            </p:cNvGrpSpPr>
            <p:nvPr/>
          </p:nvGrpSpPr>
          <p:grpSpPr bwMode="auto">
            <a:xfrm>
              <a:off x="3958" y="700"/>
              <a:ext cx="198" cy="288"/>
              <a:chOff x="612" y="981"/>
              <a:chExt cx="198" cy="288"/>
            </a:xfrm>
          </p:grpSpPr>
          <p:sp>
            <p:nvSpPr>
              <p:cNvPr id="147542" name="Text Box 86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7543" name="Oval 87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47544" name="Group 88"/>
            <p:cNvGrpSpPr>
              <a:grpSpLocks/>
            </p:cNvGrpSpPr>
            <p:nvPr/>
          </p:nvGrpSpPr>
          <p:grpSpPr bwMode="auto">
            <a:xfrm>
              <a:off x="5057" y="844"/>
              <a:ext cx="198" cy="288"/>
              <a:chOff x="612" y="981"/>
              <a:chExt cx="198" cy="288"/>
            </a:xfrm>
          </p:grpSpPr>
          <p:sp>
            <p:nvSpPr>
              <p:cNvPr id="147545" name="Text Box 89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7546" name="Oval 90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2836225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7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7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300"/>
                                        <p:tgtEl>
                                          <p:spTgt spid="147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47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7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7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7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8" grpId="0" build="p" autoUpdateAnimBg="0"/>
      <p:bldP spid="147460" grpId="0" build="p" autoUpdateAnimBg="0" advAuto="0"/>
      <p:bldP spid="147461" grpId="0" build="p" autoUpdateAnimBg="0"/>
      <p:bldP spid="147462" grpId="0" build="p" autoUpdateAnimBg="0"/>
      <p:bldP spid="147464" grpId="0" build="p" autoUpdateAnimBg="0" advAuto="0"/>
      <p:bldP spid="147465" grpId="0" build="p" autoUpdateAnimBg="0"/>
      <p:bldP spid="147466" grpId="0" build="p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6" name="Text Box 6"/>
          <p:cNvSpPr txBox="1">
            <a:spLocks noChangeArrowheads="1"/>
          </p:cNvSpPr>
          <p:nvPr/>
        </p:nvSpPr>
        <p:spPr bwMode="auto">
          <a:xfrm>
            <a:off x="1825626" y="222251"/>
            <a:ext cx="1541463" cy="519113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作业</a:t>
            </a:r>
            <a:endParaRPr lang="en-US" altLang="zh-CN" sz="2800" b="1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2943" name="Group 63"/>
          <p:cNvGrpSpPr>
            <a:grpSpLocks/>
          </p:cNvGrpSpPr>
          <p:nvPr/>
        </p:nvGrpSpPr>
        <p:grpSpPr bwMode="auto">
          <a:xfrm>
            <a:off x="2495550" y="274639"/>
            <a:ext cx="5251450" cy="2282825"/>
            <a:chOff x="1020" y="286"/>
            <a:chExt cx="3308" cy="1438"/>
          </a:xfrm>
        </p:grpSpPr>
        <p:sp>
          <p:nvSpPr>
            <p:cNvPr id="122937" name="Oval 57"/>
            <p:cNvSpPr>
              <a:spLocks noChangeArrowheads="1"/>
            </p:cNvSpPr>
            <p:nvPr/>
          </p:nvSpPr>
          <p:spPr bwMode="auto">
            <a:xfrm>
              <a:off x="2850" y="601"/>
              <a:ext cx="321" cy="313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888" name="Text Box 8"/>
            <p:cNvSpPr txBox="1">
              <a:spLocks noChangeArrowheads="1"/>
            </p:cNvSpPr>
            <p:nvPr/>
          </p:nvSpPr>
          <p:spPr bwMode="auto">
            <a:xfrm>
              <a:off x="2591" y="378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22889" name="Text Box 9"/>
            <p:cNvSpPr txBox="1">
              <a:spLocks noChangeArrowheads="1"/>
            </p:cNvSpPr>
            <p:nvPr/>
          </p:nvSpPr>
          <p:spPr bwMode="auto">
            <a:xfrm>
              <a:off x="3160" y="286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22891" name="Line 11"/>
            <p:cNvSpPr>
              <a:spLocks noChangeShapeType="1"/>
            </p:cNvSpPr>
            <p:nvPr/>
          </p:nvSpPr>
          <p:spPr bwMode="auto">
            <a:xfrm>
              <a:off x="3472" y="769"/>
              <a:ext cx="0" cy="93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892" name="Line 12"/>
            <p:cNvSpPr>
              <a:spLocks noChangeShapeType="1"/>
            </p:cNvSpPr>
            <p:nvPr/>
          </p:nvSpPr>
          <p:spPr bwMode="auto">
            <a:xfrm>
              <a:off x="1916" y="761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893" name="Line 13"/>
            <p:cNvSpPr>
              <a:spLocks noChangeShapeType="1"/>
            </p:cNvSpPr>
            <p:nvPr/>
          </p:nvSpPr>
          <p:spPr bwMode="auto">
            <a:xfrm flipV="1">
              <a:off x="1463" y="761"/>
              <a:ext cx="2249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894" name="Line 14"/>
            <p:cNvSpPr>
              <a:spLocks noChangeShapeType="1"/>
            </p:cNvSpPr>
            <p:nvPr/>
          </p:nvSpPr>
          <p:spPr bwMode="auto">
            <a:xfrm flipV="1">
              <a:off x="1463" y="1695"/>
              <a:ext cx="2249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895" name="Rectangle 15"/>
            <p:cNvSpPr>
              <a:spLocks noChangeArrowheads="1"/>
            </p:cNvSpPr>
            <p:nvPr/>
          </p:nvSpPr>
          <p:spPr bwMode="auto">
            <a:xfrm>
              <a:off x="2156" y="705"/>
              <a:ext cx="339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897" name="Text Box 17"/>
            <p:cNvSpPr txBox="1">
              <a:spLocks noChangeArrowheads="1"/>
            </p:cNvSpPr>
            <p:nvPr/>
          </p:nvSpPr>
          <p:spPr bwMode="auto">
            <a:xfrm>
              <a:off x="2109" y="417"/>
              <a:ext cx="4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22898" name="Text Box 18"/>
            <p:cNvSpPr txBox="1">
              <a:spLocks noChangeArrowheads="1"/>
            </p:cNvSpPr>
            <p:nvPr/>
          </p:nvSpPr>
          <p:spPr bwMode="auto">
            <a:xfrm>
              <a:off x="1020" y="1056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22899" name="Text Box 19"/>
            <p:cNvSpPr txBox="1">
              <a:spLocks noChangeArrowheads="1"/>
            </p:cNvSpPr>
            <p:nvPr/>
          </p:nvSpPr>
          <p:spPr bwMode="auto">
            <a:xfrm>
              <a:off x="2850" y="346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2900" name="Rectangle 20"/>
            <p:cNvSpPr>
              <a:spLocks noChangeArrowheads="1"/>
            </p:cNvSpPr>
            <p:nvPr/>
          </p:nvSpPr>
          <p:spPr bwMode="auto">
            <a:xfrm>
              <a:off x="3417" y="1075"/>
              <a:ext cx="110" cy="30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01" name="Oval 21"/>
            <p:cNvSpPr>
              <a:spLocks noChangeArrowheads="1"/>
            </p:cNvSpPr>
            <p:nvPr/>
          </p:nvSpPr>
          <p:spPr bwMode="auto">
            <a:xfrm>
              <a:off x="3712" y="732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02" name="Oval 22"/>
            <p:cNvSpPr>
              <a:spLocks noChangeArrowheads="1"/>
            </p:cNvSpPr>
            <p:nvPr/>
          </p:nvSpPr>
          <p:spPr bwMode="auto">
            <a:xfrm>
              <a:off x="3712" y="1666"/>
              <a:ext cx="56" cy="5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03" name="Text Box 23"/>
            <p:cNvSpPr txBox="1">
              <a:spLocks noChangeArrowheads="1"/>
            </p:cNvSpPr>
            <p:nvPr/>
          </p:nvSpPr>
          <p:spPr bwMode="auto">
            <a:xfrm>
              <a:off x="1569" y="819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2904" name="Line 24"/>
            <p:cNvSpPr>
              <a:spLocks noChangeShapeType="1"/>
            </p:cNvSpPr>
            <p:nvPr/>
          </p:nvSpPr>
          <p:spPr bwMode="auto">
            <a:xfrm>
              <a:off x="3767" y="761"/>
              <a:ext cx="172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05" name="Line 25"/>
            <p:cNvSpPr>
              <a:spLocks noChangeShapeType="1"/>
            </p:cNvSpPr>
            <p:nvPr/>
          </p:nvSpPr>
          <p:spPr bwMode="auto">
            <a:xfrm flipV="1">
              <a:off x="3768" y="1699"/>
              <a:ext cx="171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06" name="Line 26"/>
            <p:cNvSpPr>
              <a:spLocks noChangeShapeType="1"/>
            </p:cNvSpPr>
            <p:nvPr/>
          </p:nvSpPr>
          <p:spPr bwMode="auto">
            <a:xfrm>
              <a:off x="3931" y="769"/>
              <a:ext cx="0" cy="93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07" name="Rectangle 27"/>
            <p:cNvSpPr>
              <a:spLocks noChangeArrowheads="1"/>
            </p:cNvSpPr>
            <p:nvPr/>
          </p:nvSpPr>
          <p:spPr bwMode="auto">
            <a:xfrm>
              <a:off x="3874" y="1082"/>
              <a:ext cx="114" cy="312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08" name="Text Box 28"/>
            <p:cNvSpPr txBox="1">
              <a:spLocks noChangeArrowheads="1"/>
            </p:cNvSpPr>
            <p:nvPr/>
          </p:nvSpPr>
          <p:spPr bwMode="auto">
            <a:xfrm>
              <a:off x="3988" y="1101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890" name="Oval 10"/>
            <p:cNvSpPr>
              <a:spLocks noChangeArrowheads="1"/>
            </p:cNvSpPr>
            <p:nvPr/>
          </p:nvSpPr>
          <p:spPr bwMode="auto">
            <a:xfrm>
              <a:off x="1757" y="1098"/>
              <a:ext cx="318" cy="302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38" name="Line 58"/>
            <p:cNvSpPr>
              <a:spLocks noChangeShapeType="1"/>
            </p:cNvSpPr>
            <p:nvPr/>
          </p:nvSpPr>
          <p:spPr bwMode="auto">
            <a:xfrm>
              <a:off x="1757" y="1244"/>
              <a:ext cx="31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39" name="Line 59"/>
            <p:cNvSpPr>
              <a:spLocks noChangeShapeType="1"/>
            </p:cNvSpPr>
            <p:nvPr/>
          </p:nvSpPr>
          <p:spPr bwMode="auto">
            <a:xfrm flipV="1">
              <a:off x="1916" y="908"/>
              <a:ext cx="0" cy="16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40" name="Line 60"/>
            <p:cNvSpPr>
              <a:spLocks noChangeShapeType="1"/>
            </p:cNvSpPr>
            <p:nvPr/>
          </p:nvSpPr>
          <p:spPr bwMode="auto">
            <a:xfrm>
              <a:off x="1463" y="761"/>
              <a:ext cx="0" cy="93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41" name="Rectangle 61"/>
            <p:cNvSpPr>
              <a:spLocks noChangeArrowheads="1"/>
            </p:cNvSpPr>
            <p:nvPr/>
          </p:nvSpPr>
          <p:spPr bwMode="auto">
            <a:xfrm>
              <a:off x="1408" y="1056"/>
              <a:ext cx="110" cy="30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42" name="Text Box 62"/>
            <p:cNvSpPr txBox="1">
              <a:spLocks noChangeArrowheads="1"/>
            </p:cNvSpPr>
            <p:nvPr/>
          </p:nvSpPr>
          <p:spPr bwMode="auto">
            <a:xfrm>
              <a:off x="2948" y="1106"/>
              <a:ext cx="5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</p:grpSp>
      <p:sp>
        <p:nvSpPr>
          <p:cNvPr id="122945" name="Rectangle 65"/>
          <p:cNvSpPr>
            <a:spLocks noChangeArrowheads="1"/>
          </p:cNvSpPr>
          <p:nvPr/>
        </p:nvSpPr>
        <p:spPr bwMode="auto">
          <a:xfrm>
            <a:off x="7456488" y="715964"/>
            <a:ext cx="30607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问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=</a:t>
            </a: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？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获得最大功率，</a:t>
            </a:r>
            <a:r>
              <a:rPr kumimoji="1" lang="zh-CN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且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P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Lmax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=</a:t>
            </a: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？</a:t>
            </a:r>
          </a:p>
        </p:txBody>
      </p:sp>
      <p:grpSp>
        <p:nvGrpSpPr>
          <p:cNvPr id="122964" name="Group 84"/>
          <p:cNvGrpSpPr>
            <a:grpSpLocks/>
          </p:cNvGrpSpPr>
          <p:nvPr/>
        </p:nvGrpSpPr>
        <p:grpSpPr bwMode="auto">
          <a:xfrm>
            <a:off x="2074864" y="3136900"/>
            <a:ext cx="5608637" cy="3354388"/>
            <a:chOff x="612" y="1982"/>
            <a:chExt cx="3533" cy="2113"/>
          </a:xfrm>
        </p:grpSpPr>
        <p:sp>
          <p:nvSpPr>
            <p:cNvPr id="122946" name="AutoShape 66"/>
            <p:cNvSpPr>
              <a:spLocks noChangeArrowheads="1"/>
            </p:cNvSpPr>
            <p:nvPr/>
          </p:nvSpPr>
          <p:spPr bwMode="auto">
            <a:xfrm>
              <a:off x="1623" y="2195"/>
              <a:ext cx="371" cy="263"/>
            </a:xfrm>
            <a:prstGeom prst="diamond">
              <a:avLst/>
            </a:prstGeom>
            <a:solidFill>
              <a:srgbClr val="00CCFF"/>
            </a:solidFill>
            <a:ln w="3810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30" name="Oval 50"/>
            <p:cNvSpPr>
              <a:spLocks noChangeArrowheads="1"/>
            </p:cNvSpPr>
            <p:nvPr/>
          </p:nvSpPr>
          <p:spPr bwMode="auto">
            <a:xfrm>
              <a:off x="2190" y="3631"/>
              <a:ext cx="307" cy="291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10" name="Text Box 30"/>
            <p:cNvSpPr txBox="1">
              <a:spLocks noChangeArrowheads="1"/>
            </p:cNvSpPr>
            <p:nvPr/>
          </p:nvSpPr>
          <p:spPr bwMode="auto">
            <a:xfrm>
              <a:off x="949" y="3015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22911" name="Text Box 31"/>
            <p:cNvSpPr txBox="1">
              <a:spLocks noChangeArrowheads="1"/>
            </p:cNvSpPr>
            <p:nvPr/>
          </p:nvSpPr>
          <p:spPr bwMode="auto">
            <a:xfrm>
              <a:off x="949" y="3434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22912" name="Oval 32"/>
            <p:cNvSpPr>
              <a:spLocks noChangeArrowheads="1"/>
            </p:cNvSpPr>
            <p:nvPr/>
          </p:nvSpPr>
          <p:spPr bwMode="auto">
            <a:xfrm>
              <a:off x="1175" y="3289"/>
              <a:ext cx="316" cy="301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13" name="Line 33"/>
            <p:cNvSpPr>
              <a:spLocks noChangeShapeType="1"/>
            </p:cNvSpPr>
            <p:nvPr/>
          </p:nvSpPr>
          <p:spPr bwMode="auto">
            <a:xfrm>
              <a:off x="2349" y="2868"/>
              <a:ext cx="0" cy="119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14" name="Line 34"/>
            <p:cNvSpPr>
              <a:spLocks noChangeShapeType="1"/>
            </p:cNvSpPr>
            <p:nvPr/>
          </p:nvSpPr>
          <p:spPr bwMode="auto">
            <a:xfrm>
              <a:off x="1334" y="2327"/>
              <a:ext cx="0" cy="173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15" name="Text Box 35"/>
            <p:cNvSpPr txBox="1">
              <a:spLocks noChangeArrowheads="1"/>
            </p:cNvSpPr>
            <p:nvPr/>
          </p:nvSpPr>
          <p:spPr bwMode="auto">
            <a:xfrm>
              <a:off x="2403" y="2893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22916" name="Text Box 36"/>
            <p:cNvSpPr txBox="1">
              <a:spLocks noChangeArrowheads="1"/>
            </p:cNvSpPr>
            <p:nvPr/>
          </p:nvSpPr>
          <p:spPr bwMode="auto">
            <a:xfrm>
              <a:off x="2395" y="3266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22917" name="Line 37"/>
            <p:cNvSpPr>
              <a:spLocks noChangeShapeType="1"/>
            </p:cNvSpPr>
            <p:nvPr/>
          </p:nvSpPr>
          <p:spPr bwMode="auto">
            <a:xfrm>
              <a:off x="1334" y="2868"/>
              <a:ext cx="2280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18" name="Line 38"/>
            <p:cNvSpPr>
              <a:spLocks noChangeShapeType="1"/>
            </p:cNvSpPr>
            <p:nvPr/>
          </p:nvSpPr>
          <p:spPr bwMode="auto">
            <a:xfrm flipV="1">
              <a:off x="1351" y="4058"/>
              <a:ext cx="2255" cy="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19" name="Line 39"/>
            <p:cNvSpPr>
              <a:spLocks noChangeShapeType="1"/>
            </p:cNvSpPr>
            <p:nvPr/>
          </p:nvSpPr>
          <p:spPr bwMode="auto">
            <a:xfrm>
              <a:off x="3329" y="2327"/>
              <a:ext cx="0" cy="54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20" name="Rectangle 40"/>
            <p:cNvSpPr>
              <a:spLocks noChangeArrowheads="1"/>
            </p:cNvSpPr>
            <p:nvPr/>
          </p:nvSpPr>
          <p:spPr bwMode="auto">
            <a:xfrm>
              <a:off x="2643" y="2811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21" name="Rectangle 41"/>
            <p:cNvSpPr>
              <a:spLocks noChangeArrowheads="1"/>
            </p:cNvSpPr>
            <p:nvPr/>
          </p:nvSpPr>
          <p:spPr bwMode="auto">
            <a:xfrm>
              <a:off x="2304" y="3120"/>
              <a:ext cx="91" cy="31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22" name="Line 42"/>
            <p:cNvSpPr>
              <a:spLocks noChangeShapeType="1"/>
            </p:cNvSpPr>
            <p:nvPr/>
          </p:nvSpPr>
          <p:spPr bwMode="auto">
            <a:xfrm flipV="1">
              <a:off x="1334" y="2327"/>
              <a:ext cx="199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23" name="Rectangle 43"/>
            <p:cNvSpPr>
              <a:spLocks noChangeArrowheads="1"/>
            </p:cNvSpPr>
            <p:nvPr/>
          </p:nvSpPr>
          <p:spPr bwMode="auto">
            <a:xfrm>
              <a:off x="2642" y="2270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24" name="Text Box 44"/>
            <p:cNvSpPr txBox="1">
              <a:spLocks noChangeArrowheads="1"/>
            </p:cNvSpPr>
            <p:nvPr/>
          </p:nvSpPr>
          <p:spPr bwMode="auto">
            <a:xfrm>
              <a:off x="2652" y="2528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22925" name="Text Box 45"/>
            <p:cNvSpPr txBox="1">
              <a:spLocks noChangeArrowheads="1"/>
            </p:cNvSpPr>
            <p:nvPr/>
          </p:nvSpPr>
          <p:spPr bwMode="auto">
            <a:xfrm>
              <a:off x="1941" y="3122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22926" name="Text Box 46"/>
            <p:cNvSpPr txBox="1">
              <a:spLocks noChangeArrowheads="1"/>
            </p:cNvSpPr>
            <p:nvPr/>
          </p:nvSpPr>
          <p:spPr bwMode="auto">
            <a:xfrm>
              <a:off x="2639" y="1982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22927" name="Text Box 47"/>
            <p:cNvSpPr txBox="1">
              <a:spLocks noChangeArrowheads="1"/>
            </p:cNvSpPr>
            <p:nvPr/>
          </p:nvSpPr>
          <p:spPr bwMode="auto">
            <a:xfrm>
              <a:off x="612" y="3311"/>
              <a:ext cx="6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2936" name="Text Box 56"/>
            <p:cNvSpPr txBox="1">
              <a:spLocks noChangeArrowheads="1"/>
            </p:cNvSpPr>
            <p:nvPr/>
          </p:nvSpPr>
          <p:spPr bwMode="auto">
            <a:xfrm>
              <a:off x="2403" y="3143"/>
              <a:ext cx="3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2947" name="Rectangle 67"/>
            <p:cNvSpPr>
              <a:spLocks noChangeArrowheads="1"/>
            </p:cNvSpPr>
            <p:nvPr/>
          </p:nvSpPr>
          <p:spPr bwMode="auto">
            <a:xfrm>
              <a:off x="1638" y="2815"/>
              <a:ext cx="386" cy="114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48" name="Text Box 68"/>
            <p:cNvSpPr txBox="1">
              <a:spLocks noChangeArrowheads="1"/>
            </p:cNvSpPr>
            <p:nvPr/>
          </p:nvSpPr>
          <p:spPr bwMode="auto">
            <a:xfrm>
              <a:off x="1947" y="3416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22949" name="Text Box 69"/>
            <p:cNvSpPr txBox="1">
              <a:spLocks noChangeArrowheads="1"/>
            </p:cNvSpPr>
            <p:nvPr/>
          </p:nvSpPr>
          <p:spPr bwMode="auto">
            <a:xfrm>
              <a:off x="1947" y="3676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22950" name="Text Box 70"/>
            <p:cNvSpPr txBox="1">
              <a:spLocks noChangeArrowheads="1"/>
            </p:cNvSpPr>
            <p:nvPr/>
          </p:nvSpPr>
          <p:spPr bwMode="auto">
            <a:xfrm>
              <a:off x="1732" y="3633"/>
              <a:ext cx="4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20V</a:t>
              </a:r>
              <a:endParaRPr kumimoji="1" lang="el-GR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2951" name="Text Box 71"/>
            <p:cNvSpPr txBox="1">
              <a:spLocks noChangeArrowheads="1"/>
            </p:cNvSpPr>
            <p:nvPr/>
          </p:nvSpPr>
          <p:spPr bwMode="auto">
            <a:xfrm>
              <a:off x="1616" y="2917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4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  <p:sp>
          <p:nvSpPr>
            <p:cNvPr id="122952" name="Text Box 72"/>
            <p:cNvSpPr txBox="1">
              <a:spLocks noChangeArrowheads="1"/>
            </p:cNvSpPr>
            <p:nvPr/>
          </p:nvSpPr>
          <p:spPr bwMode="auto">
            <a:xfrm>
              <a:off x="1854" y="2345"/>
              <a:ext cx="2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22953" name="Text Box 73"/>
            <p:cNvSpPr txBox="1">
              <a:spLocks noChangeArrowheads="1"/>
            </p:cNvSpPr>
            <p:nvPr/>
          </p:nvSpPr>
          <p:spPr bwMode="auto">
            <a:xfrm>
              <a:off x="1462" y="2220"/>
              <a:ext cx="2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22954" name="Text Box 74"/>
            <p:cNvSpPr txBox="1">
              <a:spLocks noChangeArrowheads="1"/>
            </p:cNvSpPr>
            <p:nvPr/>
          </p:nvSpPr>
          <p:spPr bwMode="auto">
            <a:xfrm>
              <a:off x="1656" y="2384"/>
              <a:ext cx="3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l-GR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2955" name="Oval 75"/>
            <p:cNvSpPr>
              <a:spLocks noChangeArrowheads="1"/>
            </p:cNvSpPr>
            <p:nvPr/>
          </p:nvSpPr>
          <p:spPr bwMode="auto">
            <a:xfrm>
              <a:off x="3610" y="2840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56" name="Oval 76"/>
            <p:cNvSpPr>
              <a:spLocks noChangeArrowheads="1"/>
            </p:cNvSpPr>
            <p:nvPr/>
          </p:nvSpPr>
          <p:spPr bwMode="auto">
            <a:xfrm>
              <a:off x="3606" y="4027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57" name="Line 77"/>
            <p:cNvSpPr>
              <a:spLocks noChangeShapeType="1"/>
            </p:cNvSpPr>
            <p:nvPr/>
          </p:nvSpPr>
          <p:spPr bwMode="auto">
            <a:xfrm>
              <a:off x="3678" y="2874"/>
              <a:ext cx="27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58" name="Line 78"/>
            <p:cNvSpPr>
              <a:spLocks noChangeShapeType="1"/>
            </p:cNvSpPr>
            <p:nvPr/>
          </p:nvSpPr>
          <p:spPr bwMode="auto">
            <a:xfrm flipV="1">
              <a:off x="3691" y="4058"/>
              <a:ext cx="255" cy="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sp>
          <p:nvSpPr>
            <p:cNvPr id="122959" name="Line 79"/>
            <p:cNvSpPr>
              <a:spLocks noChangeShapeType="1"/>
            </p:cNvSpPr>
            <p:nvPr/>
          </p:nvSpPr>
          <p:spPr bwMode="auto">
            <a:xfrm>
              <a:off x="3963" y="2872"/>
              <a:ext cx="0" cy="1186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endParaRPr>
            </a:p>
          </p:txBody>
        </p:sp>
        <p:grpSp>
          <p:nvGrpSpPr>
            <p:cNvPr id="122960" name="Group 80"/>
            <p:cNvGrpSpPr>
              <a:grpSpLocks/>
            </p:cNvGrpSpPr>
            <p:nvPr/>
          </p:nvGrpSpPr>
          <p:grpSpPr bwMode="auto">
            <a:xfrm>
              <a:off x="3850" y="3311"/>
              <a:ext cx="295" cy="312"/>
              <a:chOff x="2809" y="737"/>
              <a:chExt cx="295" cy="312"/>
            </a:xfrm>
          </p:grpSpPr>
          <p:sp>
            <p:nvSpPr>
              <p:cNvPr id="122961" name="Rectangle 81"/>
              <p:cNvSpPr>
                <a:spLocks noChangeArrowheads="1"/>
              </p:cNvSpPr>
              <p:nvPr/>
            </p:nvSpPr>
            <p:spPr bwMode="auto">
              <a:xfrm>
                <a:off x="2865" y="737"/>
                <a:ext cx="114" cy="312"/>
              </a:xfrm>
              <a:prstGeom prst="rect">
                <a:avLst/>
              </a:prstGeom>
              <a:solidFill>
                <a:srgbClr val="FF9900"/>
              </a:solidFill>
              <a:ln w="38100">
                <a:solidFill>
                  <a:srgbClr val="FF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22962" name="Line 82"/>
              <p:cNvSpPr>
                <a:spLocks noChangeShapeType="1"/>
              </p:cNvSpPr>
              <p:nvPr/>
            </p:nvSpPr>
            <p:spPr bwMode="auto">
              <a:xfrm flipV="1">
                <a:off x="2809" y="737"/>
                <a:ext cx="295" cy="312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endParaRPr>
              </a:p>
            </p:txBody>
          </p:sp>
        </p:grpSp>
        <p:sp>
          <p:nvSpPr>
            <p:cNvPr id="122963" name="Text Box 83"/>
            <p:cNvSpPr txBox="1">
              <a:spLocks noChangeArrowheads="1"/>
            </p:cNvSpPr>
            <p:nvPr/>
          </p:nvSpPr>
          <p:spPr bwMode="auto">
            <a:xfrm>
              <a:off x="3549" y="3335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2965" name="Text Box 85"/>
          <p:cNvSpPr txBox="1">
            <a:spLocks noChangeArrowheads="1"/>
          </p:cNvSpPr>
          <p:nvPr/>
        </p:nvSpPr>
        <p:spPr bwMode="auto">
          <a:xfrm>
            <a:off x="1746251" y="2955926"/>
            <a:ext cx="1452563" cy="519113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作业</a:t>
            </a:r>
            <a:endParaRPr lang="en-US" altLang="zh-CN" sz="2800" b="1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966" name="Rectangle 86"/>
          <p:cNvSpPr>
            <a:spLocks noChangeArrowheads="1"/>
          </p:cNvSpPr>
          <p:nvPr/>
        </p:nvSpPr>
        <p:spPr bwMode="auto">
          <a:xfrm>
            <a:off x="8112126" y="3775075"/>
            <a:ext cx="223361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）问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=</a:t>
            </a: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？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zh-CN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且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P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Lmax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=</a:t>
            </a: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？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）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P</a:t>
            </a:r>
            <a:r>
              <a:rPr kumimoji="1" lang="en-US" altLang="en-US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◇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=</a:t>
            </a: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？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）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P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100V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=</a:t>
            </a:r>
            <a:r>
              <a:rPr kumimoji="1"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仿宋_GB2312" pitchFamily="49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12000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 15"/>
          <p:cNvSpPr txBox="1">
            <a:spLocks noChangeArrowheads="1"/>
          </p:cNvSpPr>
          <p:nvPr/>
        </p:nvSpPr>
        <p:spPr bwMode="auto">
          <a:xfrm>
            <a:off x="5712750" y="1231900"/>
            <a:ext cx="728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b="1" smtClean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4</a:t>
            </a:r>
            <a:r>
              <a:rPr lang="el-GR" altLang="zh-CN" sz="2400" b="1" smtClean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Ω</a:t>
            </a:r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5050489" y="880578"/>
            <a:ext cx="728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b="1" smtClean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2</a:t>
            </a:r>
            <a:r>
              <a:rPr lang="el-GR" altLang="zh-CN" sz="2400" b="1" smtClean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Ω</a:t>
            </a:r>
          </a:p>
        </p:txBody>
      </p:sp>
      <p:sp>
        <p:nvSpPr>
          <p:cNvPr id="28" name="Rectangle 32"/>
          <p:cNvSpPr>
            <a:spLocks noChangeArrowheads="1"/>
          </p:cNvSpPr>
          <p:nvPr/>
        </p:nvSpPr>
        <p:spPr bwMode="auto">
          <a:xfrm>
            <a:off x="2618746" y="159702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b="1" i="1" smtClean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lang="en-US" altLang="zh-CN" sz="2400" b="1" baseline="-25000" smtClean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</a:p>
        </p:txBody>
      </p:sp>
      <p:grpSp>
        <p:nvGrpSpPr>
          <p:cNvPr id="29" name="组合 60"/>
          <p:cNvGrpSpPr>
            <a:grpSpLocks/>
          </p:cNvGrpSpPr>
          <p:nvPr/>
        </p:nvGrpSpPr>
        <p:grpSpPr bwMode="auto">
          <a:xfrm>
            <a:off x="2291992" y="3361321"/>
            <a:ext cx="539750" cy="625475"/>
            <a:chOff x="3259933" y="1452760"/>
            <a:chExt cx="539750" cy="626567"/>
          </a:xfrm>
        </p:grpSpPr>
        <p:sp>
          <p:nvSpPr>
            <p:cNvPr id="30" name="Oval 6"/>
            <p:cNvSpPr>
              <a:spLocks noChangeArrowheads="1"/>
            </p:cNvSpPr>
            <p:nvPr/>
          </p:nvSpPr>
          <p:spPr bwMode="auto">
            <a:xfrm rot="10800000">
              <a:off x="3259933" y="1539577"/>
              <a:ext cx="539750" cy="539750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1" name="Text Box 11"/>
            <p:cNvSpPr txBox="1">
              <a:spLocks noChangeArrowheads="1"/>
            </p:cNvSpPr>
            <p:nvPr/>
          </p:nvSpPr>
          <p:spPr bwMode="auto">
            <a:xfrm>
              <a:off x="3352801" y="1452760"/>
              <a:ext cx="3540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32" name="Text Box 12"/>
            <p:cNvSpPr txBox="1">
              <a:spLocks noChangeArrowheads="1"/>
            </p:cNvSpPr>
            <p:nvPr/>
          </p:nvSpPr>
          <p:spPr bwMode="auto">
            <a:xfrm>
              <a:off x="3383757" y="1580852"/>
              <a:ext cx="2921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_</a:t>
              </a:r>
            </a:p>
          </p:txBody>
        </p:sp>
      </p:grpSp>
      <p:grpSp>
        <p:nvGrpSpPr>
          <p:cNvPr id="33" name="组合 59"/>
          <p:cNvGrpSpPr>
            <a:grpSpLocks/>
          </p:cNvGrpSpPr>
          <p:nvPr/>
        </p:nvGrpSpPr>
        <p:grpSpPr bwMode="auto">
          <a:xfrm>
            <a:off x="1337782" y="3118423"/>
            <a:ext cx="539750" cy="539750"/>
            <a:chOff x="4021785" y="1542530"/>
            <a:chExt cx="539750" cy="539750"/>
          </a:xfrm>
        </p:grpSpPr>
        <p:sp>
          <p:nvSpPr>
            <p:cNvPr id="34" name="Oval 6"/>
            <p:cNvSpPr>
              <a:spLocks noChangeArrowheads="1"/>
            </p:cNvSpPr>
            <p:nvPr/>
          </p:nvSpPr>
          <p:spPr bwMode="auto">
            <a:xfrm rot="10800000">
              <a:off x="4021785" y="1542530"/>
              <a:ext cx="539750" cy="539750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rgbClr val="FFC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cxnSp>
          <p:nvCxnSpPr>
            <p:cNvPr id="35" name="直接箭头连接符 57"/>
            <p:cNvCxnSpPr>
              <a:cxnSpLocks noChangeShapeType="1"/>
            </p:cNvCxnSpPr>
            <p:nvPr/>
          </p:nvCxnSpPr>
          <p:spPr bwMode="auto">
            <a:xfrm flipV="1">
              <a:off x="4291660" y="1609980"/>
              <a:ext cx="0" cy="400920"/>
            </a:xfrm>
            <a:prstGeom prst="straightConnector1">
              <a:avLst/>
            </a:prstGeom>
            <a:noFill/>
            <a:ln w="38100" cap="sq" algn="ctr">
              <a:solidFill>
                <a:schemeClr val="bg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6" name="组合 62"/>
          <p:cNvGrpSpPr>
            <a:grpSpLocks/>
          </p:cNvGrpSpPr>
          <p:nvPr/>
        </p:nvGrpSpPr>
        <p:grpSpPr bwMode="auto">
          <a:xfrm>
            <a:off x="2233715" y="4047886"/>
            <a:ext cx="650875" cy="654050"/>
            <a:chOff x="2682802" y="2128541"/>
            <a:chExt cx="651818" cy="654050"/>
          </a:xfrm>
        </p:grpSpPr>
        <p:sp>
          <p:nvSpPr>
            <p:cNvPr id="37" name="Oval 6"/>
            <p:cNvSpPr>
              <a:spLocks noChangeArrowheads="1"/>
            </p:cNvSpPr>
            <p:nvPr/>
          </p:nvSpPr>
          <p:spPr bwMode="auto">
            <a:xfrm rot="-5400000">
              <a:off x="2708053" y="2242841"/>
              <a:ext cx="539750" cy="539750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8" name="Text Box 11"/>
            <p:cNvSpPr txBox="1">
              <a:spLocks noChangeArrowheads="1"/>
            </p:cNvSpPr>
            <p:nvPr/>
          </p:nvSpPr>
          <p:spPr bwMode="auto">
            <a:xfrm rot="5400000">
              <a:off x="2929013" y="2284115"/>
              <a:ext cx="3540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39" name="Text Box 12"/>
            <p:cNvSpPr txBox="1">
              <a:spLocks noChangeArrowheads="1"/>
            </p:cNvSpPr>
            <p:nvPr/>
          </p:nvSpPr>
          <p:spPr bwMode="auto">
            <a:xfrm>
              <a:off x="2682802" y="2128541"/>
              <a:ext cx="2921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_</a:t>
              </a:r>
            </a:p>
          </p:txBody>
        </p:sp>
      </p:grpSp>
      <p:grpSp>
        <p:nvGrpSpPr>
          <p:cNvPr id="40" name="组合 59"/>
          <p:cNvGrpSpPr>
            <a:grpSpLocks/>
          </p:cNvGrpSpPr>
          <p:nvPr/>
        </p:nvGrpSpPr>
        <p:grpSpPr bwMode="auto">
          <a:xfrm>
            <a:off x="2265270" y="2890337"/>
            <a:ext cx="712788" cy="225425"/>
            <a:chOff x="3398746" y="2622551"/>
            <a:chExt cx="712405" cy="225425"/>
          </a:xfrm>
        </p:grpSpPr>
        <p:cxnSp>
          <p:nvCxnSpPr>
            <p:cNvPr id="41" name="直接连接符 72"/>
            <p:cNvCxnSpPr>
              <a:cxnSpLocks noChangeShapeType="1"/>
            </p:cNvCxnSpPr>
            <p:nvPr/>
          </p:nvCxnSpPr>
          <p:spPr bwMode="auto">
            <a:xfrm flipV="1">
              <a:off x="3398746" y="2754729"/>
              <a:ext cx="712405" cy="812"/>
            </a:xfrm>
            <a:prstGeom prst="line">
              <a:avLst/>
            </a:prstGeom>
            <a:noFill/>
            <a:ln w="38100" cap="sq" algn="ctr">
              <a:solidFill>
                <a:srgbClr val="FFE70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矩形 28"/>
            <p:cNvSpPr>
              <a:spLocks noChangeArrowheads="1"/>
            </p:cNvSpPr>
            <p:nvPr/>
          </p:nvSpPr>
          <p:spPr bwMode="auto">
            <a:xfrm>
              <a:off x="3459010" y="2622551"/>
              <a:ext cx="539256" cy="225425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cap="sq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cxnSp>
          <p:nvCxnSpPr>
            <p:cNvPr id="43" name="直接连接符 17"/>
            <p:cNvCxnSpPr>
              <a:cxnSpLocks noChangeShapeType="1"/>
            </p:cNvCxnSpPr>
            <p:nvPr/>
          </p:nvCxnSpPr>
          <p:spPr bwMode="auto">
            <a:xfrm flipV="1">
              <a:off x="3461528" y="2665939"/>
              <a:ext cx="67089" cy="88790"/>
            </a:xfrm>
            <a:prstGeom prst="line">
              <a:avLst/>
            </a:prstGeom>
            <a:noFill/>
            <a:ln w="38100" cap="sq" algn="ctr">
              <a:solidFill>
                <a:srgbClr val="FFE70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直接连接符 20"/>
            <p:cNvCxnSpPr>
              <a:cxnSpLocks noChangeShapeType="1"/>
            </p:cNvCxnSpPr>
            <p:nvPr/>
          </p:nvCxnSpPr>
          <p:spPr bwMode="auto">
            <a:xfrm>
              <a:off x="3543092" y="2654789"/>
              <a:ext cx="69919" cy="164306"/>
            </a:xfrm>
            <a:prstGeom prst="line">
              <a:avLst/>
            </a:prstGeom>
            <a:noFill/>
            <a:ln w="38100" cap="sq" algn="ctr">
              <a:solidFill>
                <a:srgbClr val="FFE70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直接连接符 65"/>
            <p:cNvCxnSpPr>
              <a:cxnSpLocks noChangeShapeType="1"/>
            </p:cNvCxnSpPr>
            <p:nvPr/>
          </p:nvCxnSpPr>
          <p:spPr bwMode="auto">
            <a:xfrm>
              <a:off x="3693307" y="2657218"/>
              <a:ext cx="69919" cy="164306"/>
            </a:xfrm>
            <a:prstGeom prst="line">
              <a:avLst/>
            </a:prstGeom>
            <a:noFill/>
            <a:ln w="38100" cap="sq" algn="ctr">
              <a:solidFill>
                <a:srgbClr val="FFE70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直接连接符 66"/>
            <p:cNvCxnSpPr>
              <a:cxnSpLocks noChangeShapeType="1"/>
            </p:cNvCxnSpPr>
            <p:nvPr/>
          </p:nvCxnSpPr>
          <p:spPr bwMode="auto">
            <a:xfrm flipV="1">
              <a:off x="3768167" y="2657218"/>
              <a:ext cx="70415" cy="164306"/>
            </a:xfrm>
            <a:prstGeom prst="line">
              <a:avLst/>
            </a:prstGeom>
            <a:noFill/>
            <a:ln w="38100" cap="sq" algn="ctr">
              <a:solidFill>
                <a:srgbClr val="FFE70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直接连接符 67"/>
            <p:cNvCxnSpPr>
              <a:cxnSpLocks noChangeShapeType="1"/>
            </p:cNvCxnSpPr>
            <p:nvPr/>
          </p:nvCxnSpPr>
          <p:spPr bwMode="auto">
            <a:xfrm>
              <a:off x="3844345" y="2657218"/>
              <a:ext cx="69919" cy="164306"/>
            </a:xfrm>
            <a:prstGeom prst="line">
              <a:avLst/>
            </a:prstGeom>
            <a:noFill/>
            <a:ln w="38100" cap="sq" algn="ctr">
              <a:solidFill>
                <a:srgbClr val="FFE70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直接连接符 91"/>
            <p:cNvCxnSpPr>
              <a:cxnSpLocks noChangeShapeType="1"/>
            </p:cNvCxnSpPr>
            <p:nvPr/>
          </p:nvCxnSpPr>
          <p:spPr bwMode="auto">
            <a:xfrm flipV="1">
              <a:off x="3617952" y="2657218"/>
              <a:ext cx="70415" cy="164306"/>
            </a:xfrm>
            <a:prstGeom prst="line">
              <a:avLst/>
            </a:prstGeom>
            <a:noFill/>
            <a:ln w="38100" cap="sq" algn="ctr">
              <a:solidFill>
                <a:srgbClr val="FFE70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直接连接符 106"/>
            <p:cNvCxnSpPr>
              <a:cxnSpLocks noChangeShapeType="1"/>
              <a:endCxn id="42" idx="3"/>
            </p:cNvCxnSpPr>
            <p:nvPr/>
          </p:nvCxnSpPr>
          <p:spPr bwMode="auto">
            <a:xfrm flipV="1">
              <a:off x="3931177" y="2735264"/>
              <a:ext cx="67089" cy="88790"/>
            </a:xfrm>
            <a:prstGeom prst="line">
              <a:avLst/>
            </a:prstGeom>
            <a:noFill/>
            <a:ln w="38100" cap="sq" algn="ctr">
              <a:solidFill>
                <a:srgbClr val="FFE70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9" name="组合 114"/>
          <p:cNvGrpSpPr>
            <a:grpSpLocks/>
          </p:cNvGrpSpPr>
          <p:nvPr/>
        </p:nvGrpSpPr>
        <p:grpSpPr bwMode="auto">
          <a:xfrm>
            <a:off x="6161128" y="1702057"/>
            <a:ext cx="5148263" cy="2892425"/>
            <a:chOff x="1867443" y="2132734"/>
            <a:chExt cx="5149558" cy="2892497"/>
          </a:xfrm>
        </p:grpSpPr>
        <p:sp>
          <p:nvSpPr>
            <p:cNvPr id="120" name="Text Box 11"/>
            <p:cNvSpPr txBox="1">
              <a:spLocks noChangeArrowheads="1"/>
            </p:cNvSpPr>
            <p:nvPr/>
          </p:nvSpPr>
          <p:spPr bwMode="auto">
            <a:xfrm>
              <a:off x="3081347" y="2759075"/>
              <a:ext cx="3540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121" name="Text Box 12"/>
            <p:cNvSpPr txBox="1">
              <a:spLocks noChangeArrowheads="1"/>
            </p:cNvSpPr>
            <p:nvPr/>
          </p:nvSpPr>
          <p:spPr bwMode="auto">
            <a:xfrm>
              <a:off x="3877502" y="2619376"/>
              <a:ext cx="2921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122" name="Text Box 17"/>
            <p:cNvSpPr txBox="1">
              <a:spLocks noChangeArrowheads="1"/>
            </p:cNvSpPr>
            <p:nvPr/>
          </p:nvSpPr>
          <p:spPr bwMode="auto">
            <a:xfrm>
              <a:off x="4559977" y="3192545"/>
              <a:ext cx="3540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123" name="Text Box 18"/>
            <p:cNvSpPr txBox="1">
              <a:spLocks noChangeArrowheads="1"/>
            </p:cNvSpPr>
            <p:nvPr/>
          </p:nvSpPr>
          <p:spPr bwMode="auto">
            <a:xfrm>
              <a:off x="4566032" y="3713816"/>
              <a:ext cx="2921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124" name="Line 7"/>
            <p:cNvSpPr>
              <a:spLocks noChangeShapeType="1"/>
            </p:cNvSpPr>
            <p:nvPr/>
          </p:nvSpPr>
          <p:spPr bwMode="auto">
            <a:xfrm>
              <a:off x="2709863" y="2759075"/>
              <a:ext cx="3467100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ymbol" panose="05050102010706020507" pitchFamily="18" charset="2"/>
                <a:ea typeface="仿宋_GB2312" pitchFamily="49" charset="-122"/>
              </a:endParaRPr>
            </a:p>
          </p:txBody>
        </p:sp>
        <p:sp>
          <p:nvSpPr>
            <p:cNvPr id="125" name="Line 8"/>
            <p:cNvSpPr>
              <a:spLocks noChangeShapeType="1"/>
            </p:cNvSpPr>
            <p:nvPr/>
          </p:nvSpPr>
          <p:spPr bwMode="auto">
            <a:xfrm>
              <a:off x="2709863" y="2759075"/>
              <a:ext cx="0" cy="173672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ymbol" panose="05050102010706020507" pitchFamily="18" charset="2"/>
                <a:ea typeface="仿宋_GB2312" pitchFamily="49" charset="-122"/>
              </a:endParaRPr>
            </a:p>
          </p:txBody>
        </p:sp>
        <p:sp>
          <p:nvSpPr>
            <p:cNvPr id="126" name="Line 9"/>
            <p:cNvSpPr>
              <a:spLocks noChangeShapeType="1"/>
            </p:cNvSpPr>
            <p:nvPr/>
          </p:nvSpPr>
          <p:spPr bwMode="auto">
            <a:xfrm>
              <a:off x="2709863" y="4495800"/>
              <a:ext cx="3467100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ymbol" panose="05050102010706020507" pitchFamily="18" charset="2"/>
                <a:ea typeface="仿宋_GB2312" pitchFamily="49" charset="-122"/>
              </a:endParaRPr>
            </a:p>
          </p:txBody>
        </p:sp>
        <p:sp>
          <p:nvSpPr>
            <p:cNvPr id="127" name="Line 10"/>
            <p:cNvSpPr>
              <a:spLocks noChangeShapeType="1"/>
            </p:cNvSpPr>
            <p:nvPr/>
          </p:nvSpPr>
          <p:spPr bwMode="auto">
            <a:xfrm>
              <a:off x="4440238" y="2759075"/>
              <a:ext cx="0" cy="173672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ymbol" panose="05050102010706020507" pitchFamily="18" charset="2"/>
                <a:ea typeface="仿宋_GB2312" pitchFamily="49" charset="-122"/>
              </a:endParaRPr>
            </a:p>
          </p:txBody>
        </p:sp>
        <p:sp>
          <p:nvSpPr>
            <p:cNvPr id="128" name="Line 13"/>
            <p:cNvSpPr>
              <a:spLocks noChangeShapeType="1"/>
            </p:cNvSpPr>
            <p:nvPr/>
          </p:nvSpPr>
          <p:spPr bwMode="auto">
            <a:xfrm>
              <a:off x="6176963" y="2759075"/>
              <a:ext cx="0" cy="1736725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ymbol" panose="05050102010706020507" pitchFamily="18" charset="2"/>
                <a:ea typeface="仿宋_GB2312" pitchFamily="49" charset="-122"/>
              </a:endParaRPr>
            </a:p>
          </p:txBody>
        </p:sp>
        <p:sp>
          <p:nvSpPr>
            <p:cNvPr id="129" name="Line 19"/>
            <p:cNvSpPr>
              <a:spLocks noChangeShapeType="1"/>
            </p:cNvSpPr>
            <p:nvPr/>
          </p:nvSpPr>
          <p:spPr bwMode="auto">
            <a:xfrm>
              <a:off x="2986088" y="2759075"/>
              <a:ext cx="360362" cy="0"/>
            </a:xfrm>
            <a:prstGeom prst="line">
              <a:avLst/>
            </a:prstGeom>
            <a:noFill/>
            <a:ln w="38100" cap="sq">
              <a:solidFill>
                <a:srgbClr val="FFFF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ymbol" panose="05050102010706020507" pitchFamily="18" charset="2"/>
                <a:ea typeface="仿宋_GB2312" pitchFamily="49" charset="-122"/>
              </a:endParaRPr>
            </a:p>
          </p:txBody>
        </p:sp>
        <p:sp>
          <p:nvSpPr>
            <p:cNvPr id="130" name="Line 20"/>
            <p:cNvSpPr>
              <a:spLocks noChangeShapeType="1"/>
            </p:cNvSpPr>
            <p:nvPr/>
          </p:nvSpPr>
          <p:spPr bwMode="auto">
            <a:xfrm>
              <a:off x="5622925" y="2759075"/>
              <a:ext cx="360363" cy="0"/>
            </a:xfrm>
            <a:prstGeom prst="line">
              <a:avLst/>
            </a:prstGeom>
            <a:noFill/>
            <a:ln w="38100" cap="sq">
              <a:solidFill>
                <a:srgbClr val="FFFF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ymbol" panose="05050102010706020507" pitchFamily="18" charset="2"/>
                <a:ea typeface="仿宋_GB2312" pitchFamily="49" charset="-122"/>
              </a:endParaRPr>
            </a:p>
          </p:txBody>
        </p:sp>
        <p:sp>
          <p:nvSpPr>
            <p:cNvPr id="131" name="Line 21"/>
            <p:cNvSpPr>
              <a:spLocks noChangeShapeType="1"/>
            </p:cNvSpPr>
            <p:nvPr/>
          </p:nvSpPr>
          <p:spPr bwMode="auto">
            <a:xfrm>
              <a:off x="4440238" y="2954337"/>
              <a:ext cx="0" cy="325438"/>
            </a:xfrm>
            <a:prstGeom prst="line">
              <a:avLst/>
            </a:prstGeom>
            <a:noFill/>
            <a:ln w="38100" cap="sq">
              <a:solidFill>
                <a:srgbClr val="FFFF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ymbol" panose="05050102010706020507" pitchFamily="18" charset="2"/>
                <a:ea typeface="仿宋_GB2312" pitchFamily="49" charset="-122"/>
              </a:endParaRPr>
            </a:p>
          </p:txBody>
        </p:sp>
        <p:sp>
          <p:nvSpPr>
            <p:cNvPr id="132" name="Text Box 22"/>
            <p:cNvSpPr txBox="1">
              <a:spLocks noChangeArrowheads="1"/>
            </p:cNvSpPr>
            <p:nvPr/>
          </p:nvSpPr>
          <p:spPr bwMode="auto">
            <a:xfrm>
              <a:off x="4044542" y="2943412"/>
              <a:ext cx="500063" cy="455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3</a:t>
              </a:r>
              <a:endPara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33" name="Text Box 23"/>
            <p:cNvSpPr txBox="1">
              <a:spLocks noChangeArrowheads="1"/>
            </p:cNvSpPr>
            <p:nvPr/>
          </p:nvSpPr>
          <p:spPr bwMode="auto">
            <a:xfrm>
              <a:off x="2759068" y="2244778"/>
              <a:ext cx="500062" cy="45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  <a:endPara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34" name="Text Box 24"/>
            <p:cNvSpPr txBox="1">
              <a:spLocks noChangeArrowheads="1"/>
            </p:cNvSpPr>
            <p:nvPr/>
          </p:nvSpPr>
          <p:spPr bwMode="auto">
            <a:xfrm>
              <a:off x="5532437" y="2132734"/>
              <a:ext cx="500063" cy="45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  <a:endPara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35" name="Rectangle 30"/>
            <p:cNvSpPr>
              <a:spLocks noChangeArrowheads="1"/>
            </p:cNvSpPr>
            <p:nvPr/>
          </p:nvSpPr>
          <p:spPr bwMode="auto">
            <a:xfrm>
              <a:off x="3420788" y="2145777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</a:p>
          </p:txBody>
        </p:sp>
        <p:sp>
          <p:nvSpPr>
            <p:cNvPr id="136" name="Rectangle 31"/>
            <p:cNvSpPr>
              <a:spLocks noChangeArrowheads="1"/>
            </p:cNvSpPr>
            <p:nvPr/>
          </p:nvSpPr>
          <p:spPr bwMode="auto">
            <a:xfrm>
              <a:off x="5005388" y="2212975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</a:p>
          </p:txBody>
        </p:sp>
        <p:sp>
          <p:nvSpPr>
            <p:cNvPr id="137" name="Rectangle 33"/>
            <p:cNvSpPr>
              <a:spLocks noChangeArrowheads="1"/>
            </p:cNvSpPr>
            <p:nvPr/>
          </p:nvSpPr>
          <p:spPr bwMode="auto">
            <a:xfrm>
              <a:off x="3856555" y="3499829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</a:rPr>
                <a:t>3</a:t>
              </a:r>
            </a:p>
          </p:txBody>
        </p:sp>
        <p:sp>
          <p:nvSpPr>
            <p:cNvPr id="138" name="Text Box 36"/>
            <p:cNvSpPr txBox="1">
              <a:spLocks noChangeArrowheads="1"/>
            </p:cNvSpPr>
            <p:nvPr/>
          </p:nvSpPr>
          <p:spPr bwMode="auto">
            <a:xfrm>
              <a:off x="1867443" y="3315636"/>
              <a:ext cx="503740" cy="46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v</a:t>
              </a:r>
              <a:r>
                <a:rPr kumimoji="0" lang="en-US" altLang="zh-CN" sz="2400" b="1" i="1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s</a:t>
              </a:r>
              <a:r>
                <a:rPr kumimoji="0" lang="en-US" altLang="zh-CN" sz="2400" b="1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</a:p>
          </p:txBody>
        </p:sp>
        <p:sp>
          <p:nvSpPr>
            <p:cNvPr id="139" name="Text Box 37"/>
            <p:cNvSpPr txBox="1">
              <a:spLocks noChangeArrowheads="1"/>
            </p:cNvSpPr>
            <p:nvPr/>
          </p:nvSpPr>
          <p:spPr bwMode="auto">
            <a:xfrm>
              <a:off x="6513261" y="3375459"/>
              <a:ext cx="503740" cy="46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v</a:t>
              </a:r>
              <a:r>
                <a:rPr kumimoji="0" lang="en-US" altLang="zh-CN" sz="2400" b="1" i="1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s</a:t>
              </a:r>
              <a:r>
                <a:rPr kumimoji="0" lang="en-US" altLang="zh-CN" sz="2400" b="1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140" name="Rectangle 39"/>
            <p:cNvSpPr>
              <a:spLocks noChangeArrowheads="1"/>
            </p:cNvSpPr>
            <p:nvPr/>
          </p:nvSpPr>
          <p:spPr bwMode="auto">
            <a:xfrm>
              <a:off x="4190206" y="2232026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①</a:t>
              </a:r>
            </a:p>
          </p:txBody>
        </p:sp>
        <p:sp>
          <p:nvSpPr>
            <p:cNvPr id="141" name="Rectangle 41"/>
            <p:cNvSpPr>
              <a:spLocks noChangeArrowheads="1"/>
            </p:cNvSpPr>
            <p:nvPr/>
          </p:nvSpPr>
          <p:spPr bwMode="auto">
            <a:xfrm>
              <a:off x="4215221" y="4568031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</a:rPr>
                <a:t>②</a:t>
              </a:r>
            </a:p>
          </p:txBody>
        </p:sp>
        <p:grpSp>
          <p:nvGrpSpPr>
            <p:cNvPr id="142" name="组合 60"/>
            <p:cNvGrpSpPr>
              <a:grpSpLocks/>
            </p:cNvGrpSpPr>
            <p:nvPr/>
          </p:nvGrpSpPr>
          <p:grpSpPr bwMode="auto">
            <a:xfrm>
              <a:off x="2432051" y="3281362"/>
              <a:ext cx="539750" cy="625475"/>
              <a:chOff x="3259933" y="1452760"/>
              <a:chExt cx="539750" cy="626567"/>
            </a:xfrm>
          </p:grpSpPr>
          <p:sp>
            <p:nvSpPr>
              <p:cNvPr id="182" name="Oval 6"/>
              <p:cNvSpPr>
                <a:spLocks noChangeArrowheads="1"/>
              </p:cNvSpPr>
              <p:nvPr/>
            </p:nvSpPr>
            <p:spPr bwMode="auto">
              <a:xfrm rot="10800000">
                <a:off x="3259933" y="1539577"/>
                <a:ext cx="539750" cy="539750"/>
              </a:xfrm>
              <a:prstGeom prst="ellipse">
                <a:avLst/>
              </a:prstGeom>
              <a:solidFill>
                <a:srgbClr val="3366CC"/>
              </a:solidFill>
              <a:ln w="38100">
                <a:solidFill>
                  <a:srgbClr val="FFCC00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83" name="Text Box 11"/>
              <p:cNvSpPr txBox="1">
                <a:spLocks noChangeArrowheads="1"/>
              </p:cNvSpPr>
              <p:nvPr/>
            </p:nvSpPr>
            <p:spPr bwMode="auto">
              <a:xfrm>
                <a:off x="3352801" y="1452760"/>
                <a:ext cx="35401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184" name="Text Box 12"/>
              <p:cNvSpPr txBox="1">
                <a:spLocks noChangeArrowheads="1"/>
              </p:cNvSpPr>
              <p:nvPr/>
            </p:nvSpPr>
            <p:spPr bwMode="auto">
              <a:xfrm>
                <a:off x="3383757" y="1580852"/>
                <a:ext cx="2921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_</a:t>
                </a:r>
              </a:p>
            </p:txBody>
          </p:sp>
        </p:grpSp>
        <p:grpSp>
          <p:nvGrpSpPr>
            <p:cNvPr id="143" name="组合 77"/>
            <p:cNvGrpSpPr>
              <a:grpSpLocks/>
            </p:cNvGrpSpPr>
            <p:nvPr/>
          </p:nvGrpSpPr>
          <p:grpSpPr bwMode="auto">
            <a:xfrm>
              <a:off x="3398746" y="2622551"/>
              <a:ext cx="712405" cy="225425"/>
              <a:chOff x="3398746" y="2622551"/>
              <a:chExt cx="712405" cy="225425"/>
            </a:xfrm>
          </p:grpSpPr>
          <p:cxnSp>
            <p:nvCxnSpPr>
              <p:cNvPr id="173" name="直接连接符 72"/>
              <p:cNvCxnSpPr>
                <a:cxnSpLocks noChangeShapeType="1"/>
              </p:cNvCxnSpPr>
              <p:nvPr/>
            </p:nvCxnSpPr>
            <p:spPr bwMode="auto">
              <a:xfrm flipV="1">
                <a:off x="3398746" y="2754729"/>
                <a:ext cx="712405" cy="812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4" name="矩形 28"/>
              <p:cNvSpPr>
                <a:spLocks noChangeArrowheads="1"/>
              </p:cNvSpPr>
              <p:nvPr/>
            </p:nvSpPr>
            <p:spPr bwMode="auto">
              <a:xfrm>
                <a:off x="3459010" y="2622551"/>
                <a:ext cx="539256" cy="225425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sq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cxnSp>
            <p:nvCxnSpPr>
              <p:cNvPr id="175" name="直接连接符 17"/>
              <p:cNvCxnSpPr>
                <a:cxnSpLocks noChangeShapeType="1"/>
              </p:cNvCxnSpPr>
              <p:nvPr/>
            </p:nvCxnSpPr>
            <p:spPr bwMode="auto">
              <a:xfrm flipV="1">
                <a:off x="3461528" y="2665939"/>
                <a:ext cx="67089" cy="88790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6" name="直接连接符 20"/>
              <p:cNvCxnSpPr>
                <a:cxnSpLocks noChangeShapeType="1"/>
              </p:cNvCxnSpPr>
              <p:nvPr/>
            </p:nvCxnSpPr>
            <p:spPr bwMode="auto">
              <a:xfrm>
                <a:off x="3543092" y="2654789"/>
                <a:ext cx="69919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7" name="直接连接符 65"/>
              <p:cNvCxnSpPr>
                <a:cxnSpLocks noChangeShapeType="1"/>
              </p:cNvCxnSpPr>
              <p:nvPr/>
            </p:nvCxnSpPr>
            <p:spPr bwMode="auto">
              <a:xfrm>
                <a:off x="3693307" y="2657218"/>
                <a:ext cx="69919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8" name="直接连接符 66"/>
              <p:cNvCxnSpPr>
                <a:cxnSpLocks noChangeShapeType="1"/>
              </p:cNvCxnSpPr>
              <p:nvPr/>
            </p:nvCxnSpPr>
            <p:spPr bwMode="auto">
              <a:xfrm flipV="1">
                <a:off x="3768167" y="2657218"/>
                <a:ext cx="70415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9" name="直接连接符 67"/>
              <p:cNvCxnSpPr>
                <a:cxnSpLocks noChangeShapeType="1"/>
              </p:cNvCxnSpPr>
              <p:nvPr/>
            </p:nvCxnSpPr>
            <p:spPr bwMode="auto">
              <a:xfrm>
                <a:off x="3844345" y="2657218"/>
                <a:ext cx="69919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0" name="直接连接符 91"/>
              <p:cNvCxnSpPr>
                <a:cxnSpLocks noChangeShapeType="1"/>
              </p:cNvCxnSpPr>
              <p:nvPr/>
            </p:nvCxnSpPr>
            <p:spPr bwMode="auto">
              <a:xfrm flipV="1">
                <a:off x="3617952" y="2657218"/>
                <a:ext cx="70415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1" name="直接连接符 106"/>
              <p:cNvCxnSpPr>
                <a:cxnSpLocks noChangeShapeType="1"/>
                <a:endCxn id="174" idx="3"/>
              </p:cNvCxnSpPr>
              <p:nvPr/>
            </p:nvCxnSpPr>
            <p:spPr bwMode="auto">
              <a:xfrm flipV="1">
                <a:off x="3931177" y="2735264"/>
                <a:ext cx="67089" cy="88790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44" name="组合 60"/>
            <p:cNvGrpSpPr>
              <a:grpSpLocks/>
            </p:cNvGrpSpPr>
            <p:nvPr/>
          </p:nvGrpSpPr>
          <p:grpSpPr bwMode="auto">
            <a:xfrm>
              <a:off x="5907088" y="3291031"/>
              <a:ext cx="539750" cy="625475"/>
              <a:chOff x="3259933" y="1452760"/>
              <a:chExt cx="539750" cy="626567"/>
            </a:xfrm>
          </p:grpSpPr>
          <p:sp>
            <p:nvSpPr>
              <p:cNvPr id="170" name="Oval 6"/>
              <p:cNvSpPr>
                <a:spLocks noChangeArrowheads="1"/>
              </p:cNvSpPr>
              <p:nvPr/>
            </p:nvSpPr>
            <p:spPr bwMode="auto">
              <a:xfrm rot="10800000">
                <a:off x="3259933" y="1539577"/>
                <a:ext cx="539750" cy="539750"/>
              </a:xfrm>
              <a:prstGeom prst="ellipse">
                <a:avLst/>
              </a:prstGeom>
              <a:solidFill>
                <a:srgbClr val="3366CC"/>
              </a:solidFill>
              <a:ln w="38100">
                <a:solidFill>
                  <a:srgbClr val="FFCC00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71" name="Text Box 11"/>
              <p:cNvSpPr txBox="1">
                <a:spLocks noChangeArrowheads="1"/>
              </p:cNvSpPr>
              <p:nvPr/>
            </p:nvSpPr>
            <p:spPr bwMode="auto">
              <a:xfrm>
                <a:off x="3352801" y="1452760"/>
                <a:ext cx="35401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172" name="Text Box 12"/>
              <p:cNvSpPr txBox="1">
                <a:spLocks noChangeArrowheads="1"/>
              </p:cNvSpPr>
              <p:nvPr/>
            </p:nvSpPr>
            <p:spPr bwMode="auto">
              <a:xfrm>
                <a:off x="3383757" y="1580852"/>
                <a:ext cx="2921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_</a:t>
                </a:r>
              </a:p>
            </p:txBody>
          </p:sp>
        </p:grpSp>
        <p:grpSp>
          <p:nvGrpSpPr>
            <p:cNvPr id="145" name="组合 78"/>
            <p:cNvGrpSpPr>
              <a:grpSpLocks/>
            </p:cNvGrpSpPr>
            <p:nvPr/>
          </p:nvGrpSpPr>
          <p:grpSpPr bwMode="auto">
            <a:xfrm>
              <a:off x="4874006" y="2626006"/>
              <a:ext cx="712405" cy="225425"/>
              <a:chOff x="3398746" y="2622551"/>
              <a:chExt cx="712405" cy="225425"/>
            </a:xfrm>
          </p:grpSpPr>
          <p:cxnSp>
            <p:nvCxnSpPr>
              <p:cNvPr id="161" name="直接连接符 72"/>
              <p:cNvCxnSpPr>
                <a:cxnSpLocks noChangeShapeType="1"/>
              </p:cNvCxnSpPr>
              <p:nvPr/>
            </p:nvCxnSpPr>
            <p:spPr bwMode="auto">
              <a:xfrm flipV="1">
                <a:off x="3398746" y="2754729"/>
                <a:ext cx="712405" cy="812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62" name="矩形 28"/>
              <p:cNvSpPr>
                <a:spLocks noChangeArrowheads="1"/>
              </p:cNvSpPr>
              <p:nvPr/>
            </p:nvSpPr>
            <p:spPr bwMode="auto">
              <a:xfrm>
                <a:off x="3459010" y="2622551"/>
                <a:ext cx="539256" cy="225425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sq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cxnSp>
            <p:nvCxnSpPr>
              <p:cNvPr id="163" name="直接连接符 17"/>
              <p:cNvCxnSpPr>
                <a:cxnSpLocks noChangeShapeType="1"/>
              </p:cNvCxnSpPr>
              <p:nvPr/>
            </p:nvCxnSpPr>
            <p:spPr bwMode="auto">
              <a:xfrm flipV="1">
                <a:off x="3461528" y="2665939"/>
                <a:ext cx="67089" cy="88790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4" name="直接连接符 20"/>
              <p:cNvCxnSpPr>
                <a:cxnSpLocks noChangeShapeType="1"/>
              </p:cNvCxnSpPr>
              <p:nvPr/>
            </p:nvCxnSpPr>
            <p:spPr bwMode="auto">
              <a:xfrm>
                <a:off x="3543092" y="2654789"/>
                <a:ext cx="69919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5" name="直接连接符 65"/>
              <p:cNvCxnSpPr>
                <a:cxnSpLocks noChangeShapeType="1"/>
              </p:cNvCxnSpPr>
              <p:nvPr/>
            </p:nvCxnSpPr>
            <p:spPr bwMode="auto">
              <a:xfrm>
                <a:off x="3693307" y="2657218"/>
                <a:ext cx="69919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6" name="直接连接符 66"/>
              <p:cNvCxnSpPr>
                <a:cxnSpLocks noChangeShapeType="1"/>
              </p:cNvCxnSpPr>
              <p:nvPr/>
            </p:nvCxnSpPr>
            <p:spPr bwMode="auto">
              <a:xfrm flipV="1">
                <a:off x="3768167" y="2657218"/>
                <a:ext cx="70415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7" name="直接连接符 67"/>
              <p:cNvCxnSpPr>
                <a:cxnSpLocks noChangeShapeType="1"/>
              </p:cNvCxnSpPr>
              <p:nvPr/>
            </p:nvCxnSpPr>
            <p:spPr bwMode="auto">
              <a:xfrm>
                <a:off x="3844345" y="2657218"/>
                <a:ext cx="69919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8" name="直接连接符 91"/>
              <p:cNvCxnSpPr>
                <a:cxnSpLocks noChangeShapeType="1"/>
              </p:cNvCxnSpPr>
              <p:nvPr/>
            </p:nvCxnSpPr>
            <p:spPr bwMode="auto">
              <a:xfrm flipV="1">
                <a:off x="3617952" y="2657218"/>
                <a:ext cx="70415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9" name="直接连接符 106"/>
              <p:cNvCxnSpPr>
                <a:cxnSpLocks noChangeShapeType="1"/>
                <a:endCxn id="162" idx="3"/>
              </p:cNvCxnSpPr>
              <p:nvPr/>
            </p:nvCxnSpPr>
            <p:spPr bwMode="auto">
              <a:xfrm flipV="1">
                <a:off x="3931177" y="2735264"/>
                <a:ext cx="67089" cy="88790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46" name="组合 88"/>
            <p:cNvGrpSpPr>
              <a:grpSpLocks/>
            </p:cNvGrpSpPr>
            <p:nvPr/>
          </p:nvGrpSpPr>
          <p:grpSpPr bwMode="auto">
            <a:xfrm rot="5400000">
              <a:off x="4103493" y="3635870"/>
              <a:ext cx="712405" cy="225425"/>
              <a:chOff x="3398746" y="2622551"/>
              <a:chExt cx="712405" cy="225425"/>
            </a:xfrm>
          </p:grpSpPr>
          <p:cxnSp>
            <p:nvCxnSpPr>
              <p:cNvPr id="152" name="直接连接符 72"/>
              <p:cNvCxnSpPr>
                <a:cxnSpLocks noChangeShapeType="1"/>
              </p:cNvCxnSpPr>
              <p:nvPr/>
            </p:nvCxnSpPr>
            <p:spPr bwMode="auto">
              <a:xfrm flipV="1">
                <a:off x="3398746" y="2754729"/>
                <a:ext cx="712405" cy="812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3" name="矩形 28"/>
              <p:cNvSpPr>
                <a:spLocks noChangeArrowheads="1"/>
              </p:cNvSpPr>
              <p:nvPr/>
            </p:nvSpPr>
            <p:spPr bwMode="auto">
              <a:xfrm>
                <a:off x="3459010" y="2622551"/>
                <a:ext cx="539256" cy="225425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sq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cxnSp>
            <p:nvCxnSpPr>
              <p:cNvPr id="154" name="直接连接符 17"/>
              <p:cNvCxnSpPr>
                <a:cxnSpLocks noChangeShapeType="1"/>
              </p:cNvCxnSpPr>
              <p:nvPr/>
            </p:nvCxnSpPr>
            <p:spPr bwMode="auto">
              <a:xfrm flipV="1">
                <a:off x="3461528" y="2665939"/>
                <a:ext cx="67089" cy="88790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5" name="直接连接符 20"/>
              <p:cNvCxnSpPr>
                <a:cxnSpLocks noChangeShapeType="1"/>
              </p:cNvCxnSpPr>
              <p:nvPr/>
            </p:nvCxnSpPr>
            <p:spPr bwMode="auto">
              <a:xfrm>
                <a:off x="3543092" y="2654789"/>
                <a:ext cx="69919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6" name="直接连接符 65"/>
              <p:cNvCxnSpPr>
                <a:cxnSpLocks noChangeShapeType="1"/>
              </p:cNvCxnSpPr>
              <p:nvPr/>
            </p:nvCxnSpPr>
            <p:spPr bwMode="auto">
              <a:xfrm>
                <a:off x="3693307" y="2657218"/>
                <a:ext cx="69919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7" name="直接连接符 66"/>
              <p:cNvCxnSpPr>
                <a:cxnSpLocks noChangeShapeType="1"/>
              </p:cNvCxnSpPr>
              <p:nvPr/>
            </p:nvCxnSpPr>
            <p:spPr bwMode="auto">
              <a:xfrm flipV="1">
                <a:off x="3768167" y="2657218"/>
                <a:ext cx="70415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8" name="直接连接符 67"/>
              <p:cNvCxnSpPr>
                <a:cxnSpLocks noChangeShapeType="1"/>
              </p:cNvCxnSpPr>
              <p:nvPr/>
            </p:nvCxnSpPr>
            <p:spPr bwMode="auto">
              <a:xfrm>
                <a:off x="3844345" y="2657218"/>
                <a:ext cx="69919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9" name="直接连接符 91"/>
              <p:cNvCxnSpPr>
                <a:cxnSpLocks noChangeShapeType="1"/>
              </p:cNvCxnSpPr>
              <p:nvPr/>
            </p:nvCxnSpPr>
            <p:spPr bwMode="auto">
              <a:xfrm flipV="1">
                <a:off x="3617952" y="2657218"/>
                <a:ext cx="70415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0" name="直接连接符 106"/>
              <p:cNvCxnSpPr>
                <a:cxnSpLocks noChangeShapeType="1"/>
                <a:endCxn id="153" idx="3"/>
              </p:cNvCxnSpPr>
              <p:nvPr/>
            </p:nvCxnSpPr>
            <p:spPr bwMode="auto">
              <a:xfrm flipV="1">
                <a:off x="3931177" y="2735264"/>
                <a:ext cx="67089" cy="88790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47" name="Text Box 11"/>
            <p:cNvSpPr txBox="1">
              <a:spLocks noChangeArrowheads="1"/>
            </p:cNvSpPr>
            <p:nvPr/>
          </p:nvSpPr>
          <p:spPr bwMode="auto">
            <a:xfrm>
              <a:off x="4663588" y="2759075"/>
              <a:ext cx="3540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148" name="Text Box 12"/>
            <p:cNvSpPr txBox="1">
              <a:spLocks noChangeArrowheads="1"/>
            </p:cNvSpPr>
            <p:nvPr/>
          </p:nvSpPr>
          <p:spPr bwMode="auto">
            <a:xfrm>
              <a:off x="5448224" y="2607055"/>
              <a:ext cx="2921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149" name="Text Box 37"/>
            <p:cNvSpPr txBox="1">
              <a:spLocks noChangeArrowheads="1"/>
            </p:cNvSpPr>
            <p:nvPr/>
          </p:nvSpPr>
          <p:spPr bwMode="auto">
            <a:xfrm>
              <a:off x="3457710" y="2775779"/>
              <a:ext cx="423579" cy="46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v</a:t>
              </a:r>
              <a:r>
                <a:rPr kumimoji="0" lang="en-US" altLang="zh-CN" sz="2400" b="1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1</a:t>
              </a:r>
            </a:p>
          </p:txBody>
        </p:sp>
        <p:sp>
          <p:nvSpPr>
            <p:cNvPr id="150" name="Text Box 37"/>
            <p:cNvSpPr txBox="1">
              <a:spLocks noChangeArrowheads="1"/>
            </p:cNvSpPr>
            <p:nvPr/>
          </p:nvSpPr>
          <p:spPr bwMode="auto">
            <a:xfrm>
              <a:off x="5028089" y="2775779"/>
              <a:ext cx="423579" cy="46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v</a:t>
              </a:r>
              <a:r>
                <a:rPr kumimoji="0" lang="en-US" altLang="zh-CN" sz="2400" b="1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151" name="Text Box 37"/>
            <p:cNvSpPr txBox="1">
              <a:spLocks noChangeArrowheads="1"/>
            </p:cNvSpPr>
            <p:nvPr/>
          </p:nvSpPr>
          <p:spPr bwMode="auto">
            <a:xfrm>
              <a:off x="4552614" y="3499824"/>
              <a:ext cx="423579" cy="46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v</a:t>
              </a:r>
              <a:r>
                <a:rPr kumimoji="0" lang="en-US" altLang="zh-CN" sz="2400" b="1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3</a:t>
              </a:r>
            </a:p>
          </p:txBody>
        </p:sp>
      </p:grpSp>
      <p:sp>
        <p:nvSpPr>
          <p:cNvPr id="185" name="文本框 18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49460" y="4987052"/>
            <a:ext cx="1432315" cy="369332"/>
          </a:xfrm>
          <a:prstGeom prst="rect">
            <a:avLst/>
          </a:prstGeom>
          <a:blipFill>
            <a:blip r:embed="rId2"/>
            <a:stretch>
              <a:fillRect l="-2553" r="-1702" b="-16393"/>
            </a:stretch>
          </a:blipFill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noFill/>
                <a:latin typeface="Symbol" panose="05050102010706020507" pitchFamily="18" charset="2"/>
                <a:ea typeface="仿宋_GB2312" pitchFamily="49" charset="-122"/>
              </a:rPr>
              <a:t> </a:t>
            </a:r>
          </a:p>
        </p:txBody>
      </p:sp>
      <p:sp>
        <p:nvSpPr>
          <p:cNvPr id="186" name="文本框 18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45719" y="5021309"/>
            <a:ext cx="1432315" cy="369332"/>
          </a:xfrm>
          <a:prstGeom prst="rect">
            <a:avLst/>
          </a:prstGeom>
          <a:blipFill>
            <a:blip r:embed="rId3"/>
            <a:stretch>
              <a:fillRect l="-2553" r="-1702" b="-18333"/>
            </a:stretch>
          </a:blipFill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noFill/>
                <a:latin typeface="Symbol" panose="05050102010706020507" pitchFamily="18" charset="2"/>
                <a:ea typeface="仿宋_GB2312" pitchFamily="49" charset="-122"/>
              </a:rPr>
              <a:t> </a:t>
            </a:r>
          </a:p>
        </p:txBody>
      </p:sp>
      <p:sp>
        <p:nvSpPr>
          <p:cNvPr id="187" name="文本框 18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33954" y="5724866"/>
            <a:ext cx="1432315" cy="369332"/>
          </a:xfrm>
          <a:prstGeom prst="rect">
            <a:avLst/>
          </a:prstGeom>
          <a:blipFill>
            <a:blip r:embed="rId4"/>
            <a:stretch>
              <a:fillRect l="-2979" r="-1702" b="-16393"/>
            </a:stretch>
          </a:blipFill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noFill/>
                <a:latin typeface="Symbol" panose="05050102010706020507" pitchFamily="18" charset="2"/>
                <a:ea typeface="仿宋_GB2312" pitchFamily="49" charset="-122"/>
              </a:rPr>
              <a:t> </a:t>
            </a:r>
          </a:p>
        </p:txBody>
      </p:sp>
      <p:sp>
        <p:nvSpPr>
          <p:cNvPr id="190" name="Rectangle 40"/>
          <p:cNvSpPr>
            <a:spLocks noChangeArrowheads="1"/>
          </p:cNvSpPr>
          <p:nvPr/>
        </p:nvSpPr>
        <p:spPr bwMode="auto">
          <a:xfrm>
            <a:off x="2248625" y="902781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sz="2400" b="1" smtClean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③</a:t>
            </a:r>
          </a:p>
        </p:txBody>
      </p:sp>
      <p:sp>
        <p:nvSpPr>
          <p:cNvPr id="191" name="Rectangle 42"/>
          <p:cNvSpPr>
            <a:spLocks noChangeArrowheads="1"/>
          </p:cNvSpPr>
          <p:nvPr/>
        </p:nvSpPr>
        <p:spPr bwMode="auto">
          <a:xfrm>
            <a:off x="1487113" y="839281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④</a:t>
            </a:r>
          </a:p>
        </p:txBody>
      </p:sp>
      <p:grpSp>
        <p:nvGrpSpPr>
          <p:cNvPr id="192" name="组合 1"/>
          <p:cNvGrpSpPr>
            <a:grpSpLocks/>
          </p:cNvGrpSpPr>
          <p:nvPr/>
        </p:nvGrpSpPr>
        <p:grpSpPr bwMode="auto">
          <a:xfrm>
            <a:off x="4605989" y="3506181"/>
            <a:ext cx="444500" cy="604837"/>
            <a:chOff x="5158308" y="1922602"/>
            <a:chExt cx="444500" cy="604539"/>
          </a:xfrm>
        </p:grpSpPr>
        <p:sp>
          <p:nvSpPr>
            <p:cNvPr id="193" name="AutoShape 50"/>
            <p:cNvSpPr>
              <a:spLocks noChangeArrowheads="1"/>
            </p:cNvSpPr>
            <p:nvPr/>
          </p:nvSpPr>
          <p:spPr bwMode="auto">
            <a:xfrm>
              <a:off x="5166028" y="1950878"/>
              <a:ext cx="431800" cy="576263"/>
            </a:xfrm>
            <a:prstGeom prst="diamond">
              <a:avLst/>
            </a:prstGeom>
            <a:solidFill>
              <a:srgbClr val="00CCFF">
                <a:alpha val="89803"/>
              </a:srgbClr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4" name="Text Box 63"/>
            <p:cNvSpPr txBox="1">
              <a:spLocks noChangeArrowheads="1"/>
            </p:cNvSpPr>
            <p:nvPr/>
          </p:nvSpPr>
          <p:spPr bwMode="auto">
            <a:xfrm>
              <a:off x="5184068" y="1959753"/>
              <a:ext cx="407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195" name="Text Box 62"/>
            <p:cNvSpPr txBox="1">
              <a:spLocks noChangeArrowheads="1"/>
            </p:cNvSpPr>
            <p:nvPr/>
          </p:nvSpPr>
          <p:spPr bwMode="auto">
            <a:xfrm>
              <a:off x="5158308" y="1922602"/>
              <a:ext cx="4445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</p:grpSp>
      <p:grpSp>
        <p:nvGrpSpPr>
          <p:cNvPr id="196" name="组合 2"/>
          <p:cNvGrpSpPr>
            <a:grpSpLocks/>
          </p:cNvGrpSpPr>
          <p:nvPr/>
        </p:nvGrpSpPr>
        <p:grpSpPr bwMode="auto">
          <a:xfrm>
            <a:off x="3610491" y="3776932"/>
            <a:ext cx="431800" cy="576263"/>
            <a:chOff x="4000500" y="2005918"/>
            <a:chExt cx="431800" cy="576262"/>
          </a:xfrm>
        </p:grpSpPr>
        <p:sp>
          <p:nvSpPr>
            <p:cNvPr id="197" name="AutoShape 65"/>
            <p:cNvSpPr>
              <a:spLocks noChangeArrowheads="1"/>
            </p:cNvSpPr>
            <p:nvPr/>
          </p:nvSpPr>
          <p:spPr bwMode="auto">
            <a:xfrm>
              <a:off x="4000500" y="2005918"/>
              <a:ext cx="431800" cy="576262"/>
            </a:xfrm>
            <a:prstGeom prst="diamond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8" name="Line 66"/>
            <p:cNvSpPr>
              <a:spLocks noChangeShapeType="1"/>
            </p:cNvSpPr>
            <p:nvPr/>
          </p:nvSpPr>
          <p:spPr bwMode="auto">
            <a:xfrm>
              <a:off x="4216400" y="2096852"/>
              <a:ext cx="0" cy="36004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stealth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0"/>
          <p:cNvGrpSpPr>
            <a:grpSpLocks/>
          </p:cNvGrpSpPr>
          <p:nvPr/>
        </p:nvGrpSpPr>
        <p:grpSpPr bwMode="auto">
          <a:xfrm>
            <a:off x="7412661" y="3360356"/>
            <a:ext cx="539750" cy="625475"/>
            <a:chOff x="3259933" y="1452760"/>
            <a:chExt cx="539750" cy="626567"/>
          </a:xfrm>
        </p:grpSpPr>
        <p:sp>
          <p:nvSpPr>
            <p:cNvPr id="3" name="Oval 6"/>
            <p:cNvSpPr>
              <a:spLocks noChangeArrowheads="1"/>
            </p:cNvSpPr>
            <p:nvPr/>
          </p:nvSpPr>
          <p:spPr bwMode="auto">
            <a:xfrm rot="10800000">
              <a:off x="3259933" y="1539577"/>
              <a:ext cx="539750" cy="539750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4" name="Text Box 11"/>
            <p:cNvSpPr txBox="1">
              <a:spLocks noChangeArrowheads="1"/>
            </p:cNvSpPr>
            <p:nvPr/>
          </p:nvSpPr>
          <p:spPr bwMode="auto">
            <a:xfrm>
              <a:off x="3352801" y="1452760"/>
              <a:ext cx="3540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5" name="Text Box 12"/>
            <p:cNvSpPr txBox="1">
              <a:spLocks noChangeArrowheads="1"/>
            </p:cNvSpPr>
            <p:nvPr/>
          </p:nvSpPr>
          <p:spPr bwMode="auto">
            <a:xfrm>
              <a:off x="3383757" y="1580852"/>
              <a:ext cx="2921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_</a:t>
              </a:r>
            </a:p>
          </p:txBody>
        </p:sp>
      </p:grpSp>
      <p:grpSp>
        <p:nvGrpSpPr>
          <p:cNvPr id="6" name="组合 59"/>
          <p:cNvGrpSpPr>
            <a:grpSpLocks/>
          </p:cNvGrpSpPr>
          <p:nvPr/>
        </p:nvGrpSpPr>
        <p:grpSpPr bwMode="auto">
          <a:xfrm>
            <a:off x="8228033" y="3506193"/>
            <a:ext cx="539750" cy="539750"/>
            <a:chOff x="4021785" y="1542530"/>
            <a:chExt cx="539750" cy="539750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 rot="10800000">
              <a:off x="4021785" y="1542530"/>
              <a:ext cx="539750" cy="539750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rgbClr val="FFC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cxnSp>
          <p:nvCxnSpPr>
            <p:cNvPr id="8" name="直接箭头连接符 57"/>
            <p:cNvCxnSpPr>
              <a:cxnSpLocks noChangeShapeType="1"/>
            </p:cNvCxnSpPr>
            <p:nvPr/>
          </p:nvCxnSpPr>
          <p:spPr bwMode="auto">
            <a:xfrm flipV="1">
              <a:off x="4291660" y="1609980"/>
              <a:ext cx="0" cy="400920"/>
            </a:xfrm>
            <a:prstGeom prst="straightConnector1">
              <a:avLst/>
            </a:prstGeom>
            <a:noFill/>
            <a:ln w="38100" cap="sq" algn="ctr">
              <a:solidFill>
                <a:schemeClr val="bg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组合 62"/>
          <p:cNvGrpSpPr>
            <a:grpSpLocks/>
          </p:cNvGrpSpPr>
          <p:nvPr/>
        </p:nvGrpSpPr>
        <p:grpSpPr bwMode="auto">
          <a:xfrm>
            <a:off x="7872343" y="2655904"/>
            <a:ext cx="650875" cy="654050"/>
            <a:chOff x="2682802" y="2128541"/>
            <a:chExt cx="651818" cy="654050"/>
          </a:xfrm>
        </p:grpSpPr>
        <p:sp>
          <p:nvSpPr>
            <p:cNvPr id="10" name="Oval 6"/>
            <p:cNvSpPr>
              <a:spLocks noChangeArrowheads="1"/>
            </p:cNvSpPr>
            <p:nvPr/>
          </p:nvSpPr>
          <p:spPr bwMode="auto">
            <a:xfrm rot="-5400000">
              <a:off x="2708053" y="2242841"/>
              <a:ext cx="539750" cy="539750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 rot="5400000">
              <a:off x="2929013" y="2284115"/>
              <a:ext cx="3540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2682802" y="2128541"/>
              <a:ext cx="2921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_</a:t>
              </a:r>
            </a:p>
          </p:txBody>
        </p:sp>
      </p:grpSp>
      <p:grpSp>
        <p:nvGrpSpPr>
          <p:cNvPr id="13" name="组合 59"/>
          <p:cNvGrpSpPr>
            <a:grpSpLocks/>
          </p:cNvGrpSpPr>
          <p:nvPr/>
        </p:nvGrpSpPr>
        <p:grpSpPr bwMode="auto">
          <a:xfrm>
            <a:off x="8220779" y="2283617"/>
            <a:ext cx="712788" cy="225425"/>
            <a:chOff x="3398746" y="2622551"/>
            <a:chExt cx="712405" cy="225425"/>
          </a:xfrm>
        </p:grpSpPr>
        <p:cxnSp>
          <p:nvCxnSpPr>
            <p:cNvPr id="14" name="直接连接符 72"/>
            <p:cNvCxnSpPr>
              <a:cxnSpLocks noChangeShapeType="1"/>
            </p:cNvCxnSpPr>
            <p:nvPr/>
          </p:nvCxnSpPr>
          <p:spPr bwMode="auto">
            <a:xfrm flipV="1">
              <a:off x="3398746" y="2754729"/>
              <a:ext cx="712405" cy="812"/>
            </a:xfrm>
            <a:prstGeom prst="line">
              <a:avLst/>
            </a:prstGeom>
            <a:noFill/>
            <a:ln w="38100" cap="sq" algn="ctr">
              <a:solidFill>
                <a:srgbClr val="FFE70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矩形 28"/>
            <p:cNvSpPr>
              <a:spLocks noChangeArrowheads="1"/>
            </p:cNvSpPr>
            <p:nvPr/>
          </p:nvSpPr>
          <p:spPr bwMode="auto">
            <a:xfrm>
              <a:off x="3459010" y="2622551"/>
              <a:ext cx="539256" cy="225425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cap="sq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cxnSp>
          <p:nvCxnSpPr>
            <p:cNvPr id="16" name="直接连接符 17"/>
            <p:cNvCxnSpPr>
              <a:cxnSpLocks noChangeShapeType="1"/>
            </p:cNvCxnSpPr>
            <p:nvPr/>
          </p:nvCxnSpPr>
          <p:spPr bwMode="auto">
            <a:xfrm flipV="1">
              <a:off x="3461528" y="2665939"/>
              <a:ext cx="67089" cy="88790"/>
            </a:xfrm>
            <a:prstGeom prst="line">
              <a:avLst/>
            </a:prstGeom>
            <a:noFill/>
            <a:ln w="38100" cap="sq" algn="ctr">
              <a:solidFill>
                <a:srgbClr val="FFE70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直接连接符 20"/>
            <p:cNvCxnSpPr>
              <a:cxnSpLocks noChangeShapeType="1"/>
            </p:cNvCxnSpPr>
            <p:nvPr/>
          </p:nvCxnSpPr>
          <p:spPr bwMode="auto">
            <a:xfrm>
              <a:off x="3543092" y="2654789"/>
              <a:ext cx="69919" cy="164306"/>
            </a:xfrm>
            <a:prstGeom prst="line">
              <a:avLst/>
            </a:prstGeom>
            <a:noFill/>
            <a:ln w="38100" cap="sq" algn="ctr">
              <a:solidFill>
                <a:srgbClr val="FFE70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直接连接符 65"/>
            <p:cNvCxnSpPr>
              <a:cxnSpLocks noChangeShapeType="1"/>
            </p:cNvCxnSpPr>
            <p:nvPr/>
          </p:nvCxnSpPr>
          <p:spPr bwMode="auto">
            <a:xfrm>
              <a:off x="3693307" y="2657218"/>
              <a:ext cx="69919" cy="164306"/>
            </a:xfrm>
            <a:prstGeom prst="line">
              <a:avLst/>
            </a:prstGeom>
            <a:noFill/>
            <a:ln w="38100" cap="sq" algn="ctr">
              <a:solidFill>
                <a:srgbClr val="FFE70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直接连接符 66"/>
            <p:cNvCxnSpPr>
              <a:cxnSpLocks noChangeShapeType="1"/>
            </p:cNvCxnSpPr>
            <p:nvPr/>
          </p:nvCxnSpPr>
          <p:spPr bwMode="auto">
            <a:xfrm flipV="1">
              <a:off x="3768167" y="2657218"/>
              <a:ext cx="70415" cy="164306"/>
            </a:xfrm>
            <a:prstGeom prst="line">
              <a:avLst/>
            </a:prstGeom>
            <a:noFill/>
            <a:ln w="38100" cap="sq" algn="ctr">
              <a:solidFill>
                <a:srgbClr val="FFE70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直接连接符 67"/>
            <p:cNvCxnSpPr>
              <a:cxnSpLocks noChangeShapeType="1"/>
            </p:cNvCxnSpPr>
            <p:nvPr/>
          </p:nvCxnSpPr>
          <p:spPr bwMode="auto">
            <a:xfrm>
              <a:off x="3844345" y="2657218"/>
              <a:ext cx="69919" cy="164306"/>
            </a:xfrm>
            <a:prstGeom prst="line">
              <a:avLst/>
            </a:prstGeom>
            <a:noFill/>
            <a:ln w="38100" cap="sq" algn="ctr">
              <a:solidFill>
                <a:srgbClr val="FFE70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直接连接符 91"/>
            <p:cNvCxnSpPr>
              <a:cxnSpLocks noChangeShapeType="1"/>
            </p:cNvCxnSpPr>
            <p:nvPr/>
          </p:nvCxnSpPr>
          <p:spPr bwMode="auto">
            <a:xfrm flipV="1">
              <a:off x="3617952" y="2657218"/>
              <a:ext cx="70415" cy="164306"/>
            </a:xfrm>
            <a:prstGeom prst="line">
              <a:avLst/>
            </a:prstGeom>
            <a:noFill/>
            <a:ln w="38100" cap="sq" algn="ctr">
              <a:solidFill>
                <a:srgbClr val="FFE70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直接连接符 106"/>
            <p:cNvCxnSpPr>
              <a:cxnSpLocks noChangeShapeType="1"/>
              <a:endCxn id="15" idx="3"/>
            </p:cNvCxnSpPr>
            <p:nvPr/>
          </p:nvCxnSpPr>
          <p:spPr bwMode="auto">
            <a:xfrm flipV="1">
              <a:off x="3931177" y="2735264"/>
              <a:ext cx="67089" cy="88790"/>
            </a:xfrm>
            <a:prstGeom prst="line">
              <a:avLst/>
            </a:prstGeom>
            <a:noFill/>
            <a:ln w="38100" cap="sq" algn="ctr">
              <a:solidFill>
                <a:srgbClr val="FFE70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3" name="组合 1"/>
          <p:cNvGrpSpPr>
            <a:grpSpLocks/>
          </p:cNvGrpSpPr>
          <p:nvPr/>
        </p:nvGrpSpPr>
        <p:grpSpPr bwMode="auto">
          <a:xfrm>
            <a:off x="8064161" y="1403367"/>
            <a:ext cx="444500" cy="604837"/>
            <a:chOff x="5158308" y="1922602"/>
            <a:chExt cx="444500" cy="604539"/>
          </a:xfrm>
        </p:grpSpPr>
        <p:sp>
          <p:nvSpPr>
            <p:cNvPr id="24" name="AutoShape 50"/>
            <p:cNvSpPr>
              <a:spLocks noChangeArrowheads="1"/>
            </p:cNvSpPr>
            <p:nvPr/>
          </p:nvSpPr>
          <p:spPr bwMode="auto">
            <a:xfrm>
              <a:off x="5166028" y="1950878"/>
              <a:ext cx="431800" cy="576263"/>
            </a:xfrm>
            <a:prstGeom prst="diamond">
              <a:avLst/>
            </a:prstGeom>
            <a:solidFill>
              <a:srgbClr val="00CCFF">
                <a:alpha val="89803"/>
              </a:srgbClr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" name="Text Box 63"/>
            <p:cNvSpPr txBox="1">
              <a:spLocks noChangeArrowheads="1"/>
            </p:cNvSpPr>
            <p:nvPr/>
          </p:nvSpPr>
          <p:spPr bwMode="auto">
            <a:xfrm>
              <a:off x="5184068" y="1959753"/>
              <a:ext cx="4079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26" name="Text Box 62"/>
            <p:cNvSpPr txBox="1">
              <a:spLocks noChangeArrowheads="1"/>
            </p:cNvSpPr>
            <p:nvPr/>
          </p:nvSpPr>
          <p:spPr bwMode="auto">
            <a:xfrm>
              <a:off x="5158308" y="1922602"/>
              <a:ext cx="4445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</p:grpSp>
      <p:grpSp>
        <p:nvGrpSpPr>
          <p:cNvPr id="27" name="组合 2"/>
          <p:cNvGrpSpPr>
            <a:grpSpLocks/>
          </p:cNvGrpSpPr>
          <p:nvPr/>
        </p:nvGrpSpPr>
        <p:grpSpPr bwMode="auto">
          <a:xfrm>
            <a:off x="7619454" y="1897873"/>
            <a:ext cx="431800" cy="576263"/>
            <a:chOff x="4000500" y="2005918"/>
            <a:chExt cx="431800" cy="576262"/>
          </a:xfrm>
        </p:grpSpPr>
        <p:sp>
          <p:nvSpPr>
            <p:cNvPr id="28" name="AutoShape 65"/>
            <p:cNvSpPr>
              <a:spLocks noChangeArrowheads="1"/>
            </p:cNvSpPr>
            <p:nvPr/>
          </p:nvSpPr>
          <p:spPr bwMode="auto">
            <a:xfrm>
              <a:off x="4000500" y="2005918"/>
              <a:ext cx="431800" cy="576262"/>
            </a:xfrm>
            <a:prstGeom prst="diamond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FF00"/>
                  </a:solidFill>
                  <a:latin typeface="Arial" panose="020B0604020202020204" pitchFamily="34" charset="0"/>
                  <a:ea typeface="仿宋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" name="Line 66"/>
            <p:cNvSpPr>
              <a:spLocks noChangeShapeType="1"/>
            </p:cNvSpPr>
            <p:nvPr/>
          </p:nvSpPr>
          <p:spPr bwMode="auto">
            <a:xfrm>
              <a:off x="4216400" y="2096852"/>
              <a:ext cx="0" cy="36004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stealth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925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482" name="Object 2"/>
          <p:cNvGraphicFramePr>
            <a:graphicFrameLocks noChangeAspect="1"/>
          </p:cNvGraphicFramePr>
          <p:nvPr/>
        </p:nvGraphicFramePr>
        <p:xfrm>
          <a:off x="2370139" y="1195389"/>
          <a:ext cx="3443287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公式" r:id="rId3" imgW="2082600" imgH="711000" progId="Equation.3">
                  <p:embed/>
                </p:oleObj>
              </mc:Choice>
              <mc:Fallback>
                <p:oleObj name="公式" r:id="rId3" imgW="2082600" imgH="711000" progId="Equation.3">
                  <p:embed/>
                  <p:pic>
                    <p:nvPicPr>
                      <p:cNvPr id="1484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0139" y="1195389"/>
                        <a:ext cx="3443287" cy="13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83" name="Text Box 3"/>
          <p:cNvSpPr txBox="1">
            <a:spLocks noChangeArrowheads="1"/>
          </p:cNvSpPr>
          <p:nvPr/>
        </p:nvSpPr>
        <p:spPr bwMode="auto">
          <a:xfrm>
            <a:off x="2400300" y="2884488"/>
            <a:ext cx="136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其中：</a:t>
            </a:r>
          </a:p>
        </p:txBody>
      </p:sp>
      <p:sp>
        <p:nvSpPr>
          <p:cNvPr id="148484" name="Text Box 4"/>
          <p:cNvSpPr txBox="1">
            <a:spLocks noChangeArrowheads="1"/>
          </p:cNvSpPr>
          <p:nvPr/>
        </p:nvSpPr>
        <p:spPr bwMode="auto">
          <a:xfrm>
            <a:off x="2400301" y="3373439"/>
            <a:ext cx="7610475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762000" indent="-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52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</a:rPr>
              <a:t>G</a:t>
            </a:r>
            <a:r>
              <a:rPr kumimoji="1" lang="en-US" altLang="zh-CN" sz="2400" b="1" i="1" baseline="-25000">
                <a:solidFill>
                  <a:srgbClr val="FFFFFF"/>
                </a:solidFill>
                <a:latin typeface="Times New Roman" panose="02020603050405020304" pitchFamily="18" charset="0"/>
              </a:rPr>
              <a:t>KK</a:t>
            </a:r>
            <a:r>
              <a:rPr kumimoji="1" lang="en-US" altLang="zh-CN" sz="2400" b="1" i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自电导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kumimoji="1" lang="zh-CN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等于接在节点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上所有支路的电导之和</a:t>
            </a:r>
            <a:r>
              <a:rPr kumimoji="1" lang="zh-CN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包括电压源与电阻串联支路</a:t>
            </a:r>
            <a:r>
              <a:rPr kumimoji="1" lang="zh-CN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。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自电导总为正。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48485" name="Text Box 5"/>
          <p:cNvSpPr txBox="1">
            <a:spLocks noChangeArrowheads="1"/>
          </p:cNvSpPr>
          <p:nvPr/>
        </p:nvSpPr>
        <p:spPr bwMode="auto">
          <a:xfrm>
            <a:off x="2400301" y="5295901"/>
            <a:ext cx="6905625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762000" indent="-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143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33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24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</a:rPr>
              <a:t>S</a:t>
            </a:r>
            <a:r>
              <a:rPr kumimoji="1" lang="en-US" altLang="zh-CN" sz="2400" b="1" i="1" baseline="-25000">
                <a:solidFill>
                  <a:srgbClr val="FFFFFF"/>
                </a:solidFill>
                <a:latin typeface="Times New Roman" panose="02020603050405020304" pitchFamily="18" charset="0"/>
              </a:rPr>
              <a:t>KK</a:t>
            </a:r>
            <a:r>
              <a:rPr kumimoji="1" lang="en-US" altLang="zh-CN" sz="2400" b="1" baseline="-2500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—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流入节点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K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的所有电流源电流的代数和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包括由</a:t>
            </a:r>
            <a:r>
              <a:rPr kumimoji="1" lang="zh-CN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电压源与电阻串联支路等效的电流源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。</a:t>
            </a:r>
          </a:p>
        </p:txBody>
      </p:sp>
      <p:sp>
        <p:nvSpPr>
          <p:cNvPr id="148486" name="Text Box 6"/>
          <p:cNvSpPr txBox="1">
            <a:spLocks noChangeArrowheads="1"/>
          </p:cNvSpPr>
          <p:nvPr/>
        </p:nvSpPr>
        <p:spPr bwMode="auto">
          <a:xfrm>
            <a:off x="2400300" y="4319589"/>
            <a:ext cx="6896100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762000" indent="-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52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</a:rPr>
              <a:t>G</a:t>
            </a:r>
            <a:r>
              <a:rPr kumimoji="1" lang="en-US" altLang="zh-CN" sz="2400" b="1" i="1" baseline="-25000">
                <a:solidFill>
                  <a:srgbClr val="FFFFFF"/>
                </a:solidFill>
                <a:latin typeface="Times New Roman" panose="02020603050405020304" pitchFamily="18" charset="0"/>
              </a:rPr>
              <a:t>Kj</a:t>
            </a:r>
            <a:r>
              <a:rPr kumimoji="1" lang="en-US" altLang="zh-CN" sz="2400" b="1" baseline="-25000">
                <a:solidFill>
                  <a:srgbClr val="00FF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(=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</a:rPr>
              <a:t>G</a:t>
            </a:r>
            <a:r>
              <a:rPr kumimoji="1" lang="en-US" altLang="zh-CN" sz="2400" b="1" i="1" baseline="-25000">
                <a:solidFill>
                  <a:srgbClr val="FFFF00"/>
                </a:solidFill>
                <a:latin typeface="Times New Roman" panose="02020603050405020304" pitchFamily="18" charset="0"/>
              </a:rPr>
              <a:t>jk 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)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互电导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kumimoji="1" lang="zh-CN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等于接在节点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K</a:t>
            </a:r>
            <a:r>
              <a:rPr kumimoji="1" lang="zh-CN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与节点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j </a:t>
            </a:r>
            <a:r>
              <a:rPr kumimoji="1" lang="zh-CN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之间所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有</a:t>
            </a:r>
            <a:r>
              <a:rPr kumimoji="1" lang="zh-CN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支路的电导之和，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恒为</a:t>
            </a:r>
            <a:r>
              <a:rPr kumimoji="1" lang="zh-CN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负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值</a:t>
            </a:r>
            <a:r>
              <a:rPr kumimoji="1" lang="zh-CN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。</a:t>
            </a:r>
            <a:endParaRPr kumimoji="1" lang="zh-CN" altLang="en-US" sz="2400" b="1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48521" name="Group 41"/>
          <p:cNvGrpSpPr>
            <a:grpSpLocks/>
          </p:cNvGrpSpPr>
          <p:nvPr/>
        </p:nvGrpSpPr>
        <p:grpSpPr bwMode="auto">
          <a:xfrm>
            <a:off x="6307138" y="130175"/>
            <a:ext cx="3575050" cy="2762250"/>
            <a:chOff x="2851" y="193"/>
            <a:chExt cx="2252" cy="1740"/>
          </a:xfrm>
        </p:grpSpPr>
        <p:sp>
          <p:nvSpPr>
            <p:cNvPr id="148522" name="Rectangle 42"/>
            <p:cNvSpPr>
              <a:spLocks noChangeArrowheads="1"/>
            </p:cNvSpPr>
            <p:nvPr/>
          </p:nvSpPr>
          <p:spPr bwMode="auto">
            <a:xfrm rot="5400000">
              <a:off x="4011" y="393"/>
              <a:ext cx="91" cy="268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8523" name="Rectangle 43"/>
            <p:cNvSpPr>
              <a:spLocks noChangeArrowheads="1"/>
            </p:cNvSpPr>
            <p:nvPr/>
          </p:nvSpPr>
          <p:spPr bwMode="auto">
            <a:xfrm rot="5400000">
              <a:off x="3576" y="859"/>
              <a:ext cx="91" cy="268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8524" name="Rectangle 44"/>
            <p:cNvSpPr>
              <a:spLocks noChangeArrowheads="1"/>
            </p:cNvSpPr>
            <p:nvPr/>
          </p:nvSpPr>
          <p:spPr bwMode="auto">
            <a:xfrm rot="5400000">
              <a:off x="4438" y="864"/>
              <a:ext cx="91" cy="268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8525" name="Rectangle 45"/>
            <p:cNvSpPr>
              <a:spLocks noChangeArrowheads="1"/>
            </p:cNvSpPr>
            <p:nvPr/>
          </p:nvSpPr>
          <p:spPr bwMode="auto">
            <a:xfrm>
              <a:off x="4011" y="1348"/>
              <a:ext cx="91" cy="268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8526" name="Line 46"/>
            <p:cNvSpPr>
              <a:spLocks noChangeShapeType="1"/>
            </p:cNvSpPr>
            <p:nvPr/>
          </p:nvSpPr>
          <p:spPr bwMode="auto">
            <a:xfrm>
              <a:off x="3148" y="527"/>
              <a:ext cx="0" cy="1406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8527" name="Line 47"/>
            <p:cNvSpPr>
              <a:spLocks noChangeShapeType="1"/>
            </p:cNvSpPr>
            <p:nvPr/>
          </p:nvSpPr>
          <p:spPr bwMode="auto">
            <a:xfrm>
              <a:off x="3148" y="527"/>
              <a:ext cx="1826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8528" name="Line 48"/>
            <p:cNvSpPr>
              <a:spLocks noChangeShapeType="1"/>
            </p:cNvSpPr>
            <p:nvPr/>
          </p:nvSpPr>
          <p:spPr bwMode="auto">
            <a:xfrm flipH="1">
              <a:off x="4974" y="527"/>
              <a:ext cx="0" cy="1406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8529" name="Line 49"/>
            <p:cNvSpPr>
              <a:spLocks noChangeShapeType="1"/>
            </p:cNvSpPr>
            <p:nvPr/>
          </p:nvSpPr>
          <p:spPr bwMode="auto">
            <a:xfrm>
              <a:off x="4057" y="998"/>
              <a:ext cx="0" cy="935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8530" name="Line 50"/>
            <p:cNvSpPr>
              <a:spLocks noChangeShapeType="1"/>
            </p:cNvSpPr>
            <p:nvPr/>
          </p:nvSpPr>
          <p:spPr bwMode="auto">
            <a:xfrm>
              <a:off x="3146" y="1933"/>
              <a:ext cx="1828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8531" name="Line 51"/>
            <p:cNvSpPr>
              <a:spLocks noChangeShapeType="1"/>
            </p:cNvSpPr>
            <p:nvPr/>
          </p:nvSpPr>
          <p:spPr bwMode="auto">
            <a:xfrm>
              <a:off x="3146" y="998"/>
              <a:ext cx="1828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grpSp>
          <p:nvGrpSpPr>
            <p:cNvPr id="148532" name="Group 52"/>
            <p:cNvGrpSpPr>
              <a:grpSpLocks/>
            </p:cNvGrpSpPr>
            <p:nvPr/>
          </p:nvGrpSpPr>
          <p:grpSpPr bwMode="auto">
            <a:xfrm>
              <a:off x="3020" y="1337"/>
              <a:ext cx="256" cy="250"/>
              <a:chOff x="1723" y="2958"/>
              <a:chExt cx="256" cy="250"/>
            </a:xfrm>
          </p:grpSpPr>
          <p:sp>
            <p:nvSpPr>
              <p:cNvPr id="148533" name="Oval 53"/>
              <p:cNvSpPr>
                <a:spLocks noChangeArrowheads="1"/>
              </p:cNvSpPr>
              <p:nvPr/>
            </p:nvSpPr>
            <p:spPr bwMode="auto">
              <a:xfrm>
                <a:off x="1723" y="2958"/>
                <a:ext cx="256" cy="25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FF9900"/>
                </a:solidFill>
                <a:round/>
                <a:headEnd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48534" name="Line 54"/>
              <p:cNvSpPr>
                <a:spLocks noChangeShapeType="1"/>
              </p:cNvSpPr>
              <p:nvPr/>
            </p:nvSpPr>
            <p:spPr bwMode="auto">
              <a:xfrm>
                <a:off x="1723" y="3090"/>
                <a:ext cx="256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48535" name="Group 55"/>
            <p:cNvGrpSpPr>
              <a:grpSpLocks/>
            </p:cNvGrpSpPr>
            <p:nvPr/>
          </p:nvGrpSpPr>
          <p:grpSpPr bwMode="auto">
            <a:xfrm>
              <a:off x="4847" y="1348"/>
              <a:ext cx="256" cy="250"/>
              <a:chOff x="1723" y="2958"/>
              <a:chExt cx="256" cy="250"/>
            </a:xfrm>
          </p:grpSpPr>
          <p:sp>
            <p:nvSpPr>
              <p:cNvPr id="148536" name="Oval 56"/>
              <p:cNvSpPr>
                <a:spLocks noChangeArrowheads="1"/>
              </p:cNvSpPr>
              <p:nvPr/>
            </p:nvSpPr>
            <p:spPr bwMode="auto">
              <a:xfrm>
                <a:off x="1723" y="2958"/>
                <a:ext cx="256" cy="25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rgbClr val="FF9900"/>
                </a:solidFill>
                <a:round/>
                <a:headEnd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48537" name="Line 57"/>
              <p:cNvSpPr>
                <a:spLocks noChangeShapeType="1"/>
              </p:cNvSpPr>
              <p:nvPr/>
            </p:nvSpPr>
            <p:spPr bwMode="auto">
              <a:xfrm>
                <a:off x="1723" y="3090"/>
                <a:ext cx="256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sp>
          <p:nvSpPr>
            <p:cNvPr id="148538" name="Rectangle 58"/>
            <p:cNvSpPr>
              <a:spLocks noChangeArrowheads="1"/>
            </p:cNvSpPr>
            <p:nvPr/>
          </p:nvSpPr>
          <p:spPr bwMode="auto">
            <a:xfrm>
              <a:off x="4610" y="1316"/>
              <a:ext cx="2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i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48539" name="Rectangle 59"/>
            <p:cNvSpPr>
              <a:spLocks noChangeArrowheads="1"/>
            </p:cNvSpPr>
            <p:nvPr/>
          </p:nvSpPr>
          <p:spPr bwMode="auto">
            <a:xfrm>
              <a:off x="2851" y="1060"/>
              <a:ext cx="2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i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48540" name="Rectangle 60"/>
            <p:cNvSpPr>
              <a:spLocks noChangeArrowheads="1"/>
            </p:cNvSpPr>
            <p:nvPr/>
          </p:nvSpPr>
          <p:spPr bwMode="auto">
            <a:xfrm>
              <a:off x="3437" y="1049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48541" name="Text Box 61"/>
            <p:cNvSpPr txBox="1">
              <a:spLocks noChangeArrowheads="1"/>
            </p:cNvSpPr>
            <p:nvPr/>
          </p:nvSpPr>
          <p:spPr bwMode="auto">
            <a:xfrm>
              <a:off x="3694" y="1337"/>
              <a:ext cx="34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8542" name="Text Box 62"/>
            <p:cNvSpPr txBox="1">
              <a:spLocks noChangeArrowheads="1"/>
            </p:cNvSpPr>
            <p:nvPr/>
          </p:nvSpPr>
          <p:spPr bwMode="auto">
            <a:xfrm>
              <a:off x="4312" y="1028"/>
              <a:ext cx="3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8543" name="Text Box 63"/>
            <p:cNvSpPr txBox="1">
              <a:spLocks noChangeArrowheads="1"/>
            </p:cNvSpPr>
            <p:nvPr/>
          </p:nvSpPr>
          <p:spPr bwMode="auto">
            <a:xfrm>
              <a:off x="3893" y="193"/>
              <a:ext cx="3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8544" name="Rectangle 64"/>
            <p:cNvSpPr>
              <a:spLocks noChangeArrowheads="1"/>
            </p:cNvSpPr>
            <p:nvPr/>
          </p:nvSpPr>
          <p:spPr bwMode="auto">
            <a:xfrm>
              <a:off x="4414" y="216"/>
              <a:ext cx="2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148545" name="Rectangle 65"/>
            <p:cNvSpPr>
              <a:spLocks noChangeArrowheads="1"/>
            </p:cNvSpPr>
            <p:nvPr/>
          </p:nvSpPr>
          <p:spPr bwMode="auto">
            <a:xfrm>
              <a:off x="4668" y="65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48546" name="Rectangle 66"/>
            <p:cNvSpPr>
              <a:spLocks noChangeArrowheads="1"/>
            </p:cNvSpPr>
            <p:nvPr/>
          </p:nvSpPr>
          <p:spPr bwMode="auto">
            <a:xfrm>
              <a:off x="3203" y="65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48547" name="Rectangle 67"/>
            <p:cNvSpPr>
              <a:spLocks noChangeArrowheads="1"/>
            </p:cNvSpPr>
            <p:nvPr/>
          </p:nvSpPr>
          <p:spPr bwMode="auto">
            <a:xfrm>
              <a:off x="4092" y="99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48548" name="Line 68"/>
            <p:cNvSpPr>
              <a:spLocks noChangeShapeType="1"/>
            </p:cNvSpPr>
            <p:nvPr/>
          </p:nvSpPr>
          <p:spPr bwMode="auto">
            <a:xfrm>
              <a:off x="3203" y="997"/>
              <a:ext cx="23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8549" name="Line 69"/>
            <p:cNvSpPr>
              <a:spLocks noChangeShapeType="1"/>
            </p:cNvSpPr>
            <p:nvPr/>
          </p:nvSpPr>
          <p:spPr bwMode="auto">
            <a:xfrm>
              <a:off x="4682" y="997"/>
              <a:ext cx="18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8550" name="Line 70"/>
            <p:cNvSpPr>
              <a:spLocks noChangeShapeType="1"/>
            </p:cNvSpPr>
            <p:nvPr/>
          </p:nvSpPr>
          <p:spPr bwMode="auto">
            <a:xfrm>
              <a:off x="4414" y="527"/>
              <a:ext cx="20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8551" name="Line 71"/>
            <p:cNvSpPr>
              <a:spLocks noChangeShapeType="1"/>
            </p:cNvSpPr>
            <p:nvPr/>
          </p:nvSpPr>
          <p:spPr bwMode="auto">
            <a:xfrm>
              <a:off x="4057" y="1094"/>
              <a:ext cx="0" cy="20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8552" name="Line 72"/>
            <p:cNvSpPr>
              <a:spLocks noChangeShapeType="1"/>
            </p:cNvSpPr>
            <p:nvPr/>
          </p:nvSpPr>
          <p:spPr bwMode="auto">
            <a:xfrm flipV="1">
              <a:off x="3150" y="1132"/>
              <a:ext cx="0" cy="15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48553" name="Line 73"/>
            <p:cNvSpPr>
              <a:spLocks noChangeShapeType="1"/>
            </p:cNvSpPr>
            <p:nvPr/>
          </p:nvSpPr>
          <p:spPr bwMode="auto">
            <a:xfrm flipV="1">
              <a:off x="4974" y="1142"/>
              <a:ext cx="0" cy="17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</p:grpSp>
      <p:grpSp>
        <p:nvGrpSpPr>
          <p:cNvPr id="148554" name="Group 74"/>
          <p:cNvGrpSpPr>
            <a:grpSpLocks/>
          </p:cNvGrpSpPr>
          <p:nvPr/>
        </p:nvGrpSpPr>
        <p:grpSpPr bwMode="auto">
          <a:xfrm>
            <a:off x="6321426" y="935038"/>
            <a:ext cx="3802063" cy="2246312"/>
            <a:chOff x="2860" y="700"/>
            <a:chExt cx="2395" cy="1415"/>
          </a:xfrm>
        </p:grpSpPr>
        <p:grpSp>
          <p:nvGrpSpPr>
            <p:cNvPr id="148555" name="Group 75"/>
            <p:cNvGrpSpPr>
              <a:grpSpLocks/>
            </p:cNvGrpSpPr>
            <p:nvPr/>
          </p:nvGrpSpPr>
          <p:grpSpPr bwMode="auto">
            <a:xfrm>
              <a:off x="3923" y="1956"/>
              <a:ext cx="270" cy="159"/>
              <a:chOff x="3921" y="1956"/>
              <a:chExt cx="270" cy="159"/>
            </a:xfrm>
          </p:grpSpPr>
          <p:sp>
            <p:nvSpPr>
              <p:cNvPr id="148556" name="Line 76"/>
              <p:cNvSpPr>
                <a:spLocks noChangeShapeType="1"/>
              </p:cNvSpPr>
              <p:nvPr/>
            </p:nvSpPr>
            <p:spPr bwMode="auto">
              <a:xfrm>
                <a:off x="4053" y="1956"/>
                <a:ext cx="0" cy="159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48557" name="Line 77"/>
              <p:cNvSpPr>
                <a:spLocks noChangeShapeType="1"/>
              </p:cNvSpPr>
              <p:nvPr/>
            </p:nvSpPr>
            <p:spPr bwMode="auto">
              <a:xfrm>
                <a:off x="3921" y="2115"/>
                <a:ext cx="270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48558" name="Group 78"/>
            <p:cNvGrpSpPr>
              <a:grpSpLocks/>
            </p:cNvGrpSpPr>
            <p:nvPr/>
          </p:nvGrpSpPr>
          <p:grpSpPr bwMode="auto">
            <a:xfrm>
              <a:off x="2860" y="844"/>
              <a:ext cx="198" cy="288"/>
              <a:chOff x="612" y="981"/>
              <a:chExt cx="198" cy="288"/>
            </a:xfrm>
          </p:grpSpPr>
          <p:sp>
            <p:nvSpPr>
              <p:cNvPr id="148559" name="Text Box 79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8560" name="Oval 80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48561" name="Group 81"/>
            <p:cNvGrpSpPr>
              <a:grpSpLocks/>
            </p:cNvGrpSpPr>
            <p:nvPr/>
          </p:nvGrpSpPr>
          <p:grpSpPr bwMode="auto">
            <a:xfrm>
              <a:off x="3958" y="700"/>
              <a:ext cx="198" cy="288"/>
              <a:chOff x="612" y="981"/>
              <a:chExt cx="198" cy="288"/>
            </a:xfrm>
          </p:grpSpPr>
          <p:sp>
            <p:nvSpPr>
              <p:cNvPr id="148562" name="Text Box 82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8563" name="Oval 83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48564" name="Group 84"/>
            <p:cNvGrpSpPr>
              <a:grpSpLocks/>
            </p:cNvGrpSpPr>
            <p:nvPr/>
          </p:nvGrpSpPr>
          <p:grpSpPr bwMode="auto">
            <a:xfrm>
              <a:off x="5057" y="844"/>
              <a:ext cx="198" cy="288"/>
              <a:chOff x="612" y="981"/>
              <a:chExt cx="198" cy="288"/>
            </a:xfrm>
          </p:grpSpPr>
          <p:sp>
            <p:nvSpPr>
              <p:cNvPr id="148565" name="Text Box 85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8566" name="Oval 86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4907839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8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48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8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8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8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3" grpId="0" autoUpdateAnimBg="0"/>
      <p:bldP spid="148484" grpId="0" autoUpdateAnimBg="0"/>
      <p:bldP spid="148485" grpId="0" autoUpdateAnimBg="0"/>
      <p:bldP spid="148486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74"/>
          <p:cNvGrpSpPr>
            <a:grpSpLocks/>
          </p:cNvGrpSpPr>
          <p:nvPr/>
        </p:nvGrpSpPr>
        <p:grpSpPr bwMode="auto">
          <a:xfrm>
            <a:off x="755127" y="1083926"/>
            <a:ext cx="3802063" cy="2246312"/>
            <a:chOff x="2860" y="700"/>
            <a:chExt cx="2395" cy="1415"/>
          </a:xfrm>
        </p:grpSpPr>
        <p:grpSp>
          <p:nvGrpSpPr>
            <p:cNvPr id="37" name="Group 75"/>
            <p:cNvGrpSpPr>
              <a:grpSpLocks/>
            </p:cNvGrpSpPr>
            <p:nvPr/>
          </p:nvGrpSpPr>
          <p:grpSpPr bwMode="auto">
            <a:xfrm>
              <a:off x="3923" y="1956"/>
              <a:ext cx="270" cy="159"/>
              <a:chOff x="3921" y="1956"/>
              <a:chExt cx="270" cy="159"/>
            </a:xfrm>
          </p:grpSpPr>
          <p:sp>
            <p:nvSpPr>
              <p:cNvPr id="47" name="Line 76"/>
              <p:cNvSpPr>
                <a:spLocks noChangeShapeType="1"/>
              </p:cNvSpPr>
              <p:nvPr/>
            </p:nvSpPr>
            <p:spPr bwMode="auto">
              <a:xfrm>
                <a:off x="4053" y="1956"/>
                <a:ext cx="0" cy="159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48" name="Line 77"/>
              <p:cNvSpPr>
                <a:spLocks noChangeShapeType="1"/>
              </p:cNvSpPr>
              <p:nvPr/>
            </p:nvSpPr>
            <p:spPr bwMode="auto">
              <a:xfrm>
                <a:off x="3921" y="2115"/>
                <a:ext cx="270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38" name="Group 78"/>
            <p:cNvGrpSpPr>
              <a:grpSpLocks/>
            </p:cNvGrpSpPr>
            <p:nvPr/>
          </p:nvGrpSpPr>
          <p:grpSpPr bwMode="auto">
            <a:xfrm>
              <a:off x="2860" y="844"/>
              <a:ext cx="198" cy="288"/>
              <a:chOff x="612" y="981"/>
              <a:chExt cx="198" cy="288"/>
            </a:xfrm>
          </p:grpSpPr>
          <p:sp>
            <p:nvSpPr>
              <p:cNvPr id="45" name="Text Box 79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Oval 80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39" name="Group 81"/>
            <p:cNvGrpSpPr>
              <a:grpSpLocks/>
            </p:cNvGrpSpPr>
            <p:nvPr/>
          </p:nvGrpSpPr>
          <p:grpSpPr bwMode="auto">
            <a:xfrm>
              <a:off x="3958" y="700"/>
              <a:ext cx="198" cy="288"/>
              <a:chOff x="612" y="981"/>
              <a:chExt cx="198" cy="288"/>
            </a:xfrm>
          </p:grpSpPr>
          <p:sp>
            <p:nvSpPr>
              <p:cNvPr id="43" name="Text Box 82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Oval 83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40" name="Group 84"/>
            <p:cNvGrpSpPr>
              <a:grpSpLocks/>
            </p:cNvGrpSpPr>
            <p:nvPr/>
          </p:nvGrpSpPr>
          <p:grpSpPr bwMode="auto">
            <a:xfrm>
              <a:off x="5057" y="844"/>
              <a:ext cx="198" cy="288"/>
              <a:chOff x="612" y="981"/>
              <a:chExt cx="198" cy="288"/>
            </a:xfrm>
          </p:grpSpPr>
          <p:sp>
            <p:nvSpPr>
              <p:cNvPr id="41" name="Text Box 85"/>
              <p:cNvSpPr txBox="1">
                <a:spLocks noChangeArrowheads="1"/>
              </p:cNvSpPr>
              <p:nvPr/>
            </p:nvSpPr>
            <p:spPr bwMode="auto">
              <a:xfrm>
                <a:off x="612" y="981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kumimoji="1" lang="en-US" altLang="zh-CN" sz="24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Oval 86"/>
              <p:cNvSpPr>
                <a:spLocks noChangeArrowheads="1"/>
              </p:cNvSpPr>
              <p:nvPr/>
            </p:nvSpPr>
            <p:spPr bwMode="auto">
              <a:xfrm>
                <a:off x="624" y="1041"/>
                <a:ext cx="181" cy="181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b="1">
                  <a:solidFill>
                    <a:srgbClr val="FFFFFF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</p:grpSp>
      <p:grpSp>
        <p:nvGrpSpPr>
          <p:cNvPr id="110" name="组合 109"/>
          <p:cNvGrpSpPr/>
          <p:nvPr/>
        </p:nvGrpSpPr>
        <p:grpSpPr>
          <a:xfrm>
            <a:off x="512506" y="280819"/>
            <a:ext cx="4313594" cy="2771129"/>
            <a:chOff x="2133823" y="2168774"/>
            <a:chExt cx="4313594" cy="2771129"/>
          </a:xfrm>
        </p:grpSpPr>
        <p:sp>
          <p:nvSpPr>
            <p:cNvPr id="7" name="Line 46"/>
            <p:cNvSpPr>
              <a:spLocks noChangeShapeType="1"/>
            </p:cNvSpPr>
            <p:nvPr/>
          </p:nvSpPr>
          <p:spPr bwMode="auto">
            <a:xfrm>
              <a:off x="2828063" y="2707877"/>
              <a:ext cx="0" cy="2232025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" name="Line 47"/>
            <p:cNvSpPr>
              <a:spLocks noChangeShapeType="1"/>
            </p:cNvSpPr>
            <p:nvPr/>
          </p:nvSpPr>
          <p:spPr bwMode="auto">
            <a:xfrm>
              <a:off x="2828063" y="2707877"/>
              <a:ext cx="2898775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9" name="Line 48"/>
            <p:cNvSpPr>
              <a:spLocks noChangeShapeType="1"/>
            </p:cNvSpPr>
            <p:nvPr/>
          </p:nvSpPr>
          <p:spPr bwMode="auto">
            <a:xfrm flipH="1">
              <a:off x="5726838" y="2707877"/>
              <a:ext cx="0" cy="2232025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0" name="Line 49"/>
            <p:cNvSpPr>
              <a:spLocks noChangeShapeType="1"/>
            </p:cNvSpPr>
            <p:nvPr/>
          </p:nvSpPr>
          <p:spPr bwMode="auto">
            <a:xfrm>
              <a:off x="4271100" y="3455590"/>
              <a:ext cx="0" cy="1484313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1" name="Line 50"/>
            <p:cNvSpPr>
              <a:spLocks noChangeShapeType="1"/>
            </p:cNvSpPr>
            <p:nvPr/>
          </p:nvSpPr>
          <p:spPr bwMode="auto">
            <a:xfrm>
              <a:off x="2824888" y="4939902"/>
              <a:ext cx="2901950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2" name="Line 51"/>
            <p:cNvSpPr>
              <a:spLocks noChangeShapeType="1"/>
            </p:cNvSpPr>
            <p:nvPr/>
          </p:nvSpPr>
          <p:spPr bwMode="auto">
            <a:xfrm>
              <a:off x="2824888" y="3455590"/>
              <a:ext cx="2901950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5" name="Rectangle 58"/>
            <p:cNvSpPr>
              <a:spLocks noChangeArrowheads="1"/>
            </p:cNvSpPr>
            <p:nvPr/>
          </p:nvSpPr>
          <p:spPr bwMode="auto">
            <a:xfrm>
              <a:off x="5998154" y="3922673"/>
              <a:ext cx="44926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i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6" name="Rectangle 59"/>
            <p:cNvSpPr>
              <a:spLocks noChangeArrowheads="1"/>
            </p:cNvSpPr>
            <p:nvPr/>
          </p:nvSpPr>
          <p:spPr bwMode="auto">
            <a:xfrm>
              <a:off x="2133823" y="3740546"/>
              <a:ext cx="44926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i="1" baseline="-250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sz="2400" b="1" baseline="-250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7" name="Rectangle 60"/>
            <p:cNvSpPr>
              <a:spLocks noChangeArrowheads="1"/>
            </p:cNvSpPr>
            <p:nvPr/>
          </p:nvSpPr>
          <p:spPr bwMode="auto">
            <a:xfrm>
              <a:off x="3304995" y="3464518"/>
              <a:ext cx="5064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9900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8" name="Text Box 61"/>
            <p:cNvSpPr txBox="1">
              <a:spLocks noChangeArrowheads="1"/>
            </p:cNvSpPr>
            <p:nvPr/>
          </p:nvSpPr>
          <p:spPr bwMode="auto">
            <a:xfrm>
              <a:off x="3661232" y="3949460"/>
              <a:ext cx="5540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r>
                <a:rPr kumimoji="1" lang="en-US" altLang="zh-CN" sz="2400" b="1" baseline="-250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Text Box 62"/>
            <p:cNvSpPr txBox="1">
              <a:spLocks noChangeArrowheads="1"/>
            </p:cNvSpPr>
            <p:nvPr/>
          </p:nvSpPr>
          <p:spPr bwMode="auto">
            <a:xfrm>
              <a:off x="4672145" y="2876776"/>
              <a:ext cx="5461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r>
                <a:rPr kumimoji="1" lang="en-US" altLang="zh-CN" sz="2400" b="1" baseline="-250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1"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Text Box 63"/>
            <p:cNvSpPr txBox="1">
              <a:spLocks noChangeArrowheads="1"/>
            </p:cNvSpPr>
            <p:nvPr/>
          </p:nvSpPr>
          <p:spPr bwMode="auto">
            <a:xfrm>
              <a:off x="3992994" y="2168774"/>
              <a:ext cx="5810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400" b="1" i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r>
                <a:rPr kumimoji="1" lang="en-US" altLang="zh-CN" sz="2400" b="1" baseline="-250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kumimoji="1"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Rectangle 64"/>
            <p:cNvSpPr>
              <a:spLocks noChangeArrowheads="1"/>
            </p:cNvSpPr>
            <p:nvPr/>
          </p:nvSpPr>
          <p:spPr bwMode="auto">
            <a:xfrm>
              <a:off x="4669167" y="2169775"/>
              <a:ext cx="3714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22" name="Rectangle 65"/>
            <p:cNvSpPr>
              <a:spLocks noChangeArrowheads="1"/>
            </p:cNvSpPr>
            <p:nvPr/>
          </p:nvSpPr>
          <p:spPr bwMode="auto">
            <a:xfrm>
              <a:off x="5241063" y="2917427"/>
              <a:ext cx="369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3" name="Rectangle 66"/>
            <p:cNvSpPr>
              <a:spLocks noChangeArrowheads="1"/>
            </p:cNvSpPr>
            <p:nvPr/>
          </p:nvSpPr>
          <p:spPr bwMode="auto">
            <a:xfrm>
              <a:off x="2915375" y="2917427"/>
              <a:ext cx="369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4" name="Rectangle 67"/>
            <p:cNvSpPr>
              <a:spLocks noChangeArrowheads="1"/>
            </p:cNvSpPr>
            <p:nvPr/>
          </p:nvSpPr>
          <p:spPr bwMode="auto">
            <a:xfrm>
              <a:off x="4326663" y="3455590"/>
              <a:ext cx="369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2400" b="1" baseline="-2500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5" name="Line 68"/>
            <p:cNvSpPr>
              <a:spLocks noChangeShapeType="1"/>
            </p:cNvSpPr>
            <p:nvPr/>
          </p:nvSpPr>
          <p:spPr bwMode="auto">
            <a:xfrm>
              <a:off x="2915375" y="3454002"/>
              <a:ext cx="3714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26" name="Line 69"/>
            <p:cNvSpPr>
              <a:spLocks noChangeShapeType="1"/>
            </p:cNvSpPr>
            <p:nvPr/>
          </p:nvSpPr>
          <p:spPr bwMode="auto">
            <a:xfrm>
              <a:off x="5263288" y="3454002"/>
              <a:ext cx="295275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27" name="Line 70"/>
            <p:cNvSpPr>
              <a:spLocks noChangeShapeType="1"/>
            </p:cNvSpPr>
            <p:nvPr/>
          </p:nvSpPr>
          <p:spPr bwMode="auto">
            <a:xfrm>
              <a:off x="4704668" y="2707877"/>
              <a:ext cx="32385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28" name="Line 71"/>
            <p:cNvSpPr>
              <a:spLocks noChangeShapeType="1"/>
            </p:cNvSpPr>
            <p:nvPr/>
          </p:nvSpPr>
          <p:spPr bwMode="auto">
            <a:xfrm>
              <a:off x="4271100" y="3607990"/>
              <a:ext cx="0" cy="320675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grpSp>
          <p:nvGrpSpPr>
            <p:cNvPr id="53" name="组合 59"/>
            <p:cNvGrpSpPr>
              <a:grpSpLocks/>
            </p:cNvGrpSpPr>
            <p:nvPr/>
          </p:nvGrpSpPr>
          <p:grpSpPr bwMode="auto">
            <a:xfrm>
              <a:off x="2552778" y="3919140"/>
              <a:ext cx="539750" cy="539750"/>
              <a:chOff x="4021785" y="1542530"/>
              <a:chExt cx="539750" cy="539750"/>
            </a:xfrm>
          </p:grpSpPr>
          <p:sp>
            <p:nvSpPr>
              <p:cNvPr id="54" name="Oval 6"/>
              <p:cNvSpPr>
                <a:spLocks noChangeArrowheads="1"/>
              </p:cNvSpPr>
              <p:nvPr/>
            </p:nvSpPr>
            <p:spPr bwMode="auto">
              <a:xfrm rot="10800000">
                <a:off x="4021785" y="1542530"/>
                <a:ext cx="539750" cy="539750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cxnSp>
            <p:nvCxnSpPr>
              <p:cNvPr id="55" name="直接箭头连接符 57"/>
              <p:cNvCxnSpPr>
                <a:cxnSpLocks noChangeShapeType="1"/>
              </p:cNvCxnSpPr>
              <p:nvPr/>
            </p:nvCxnSpPr>
            <p:spPr bwMode="auto">
              <a:xfrm flipV="1">
                <a:off x="4291660" y="1609980"/>
                <a:ext cx="0" cy="400920"/>
              </a:xfrm>
              <a:prstGeom prst="straightConnector1">
                <a:avLst/>
              </a:prstGeom>
              <a:noFill/>
              <a:ln w="38100" cap="sq" algn="ctr">
                <a:solidFill>
                  <a:schemeClr val="bg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0" name="组合 59"/>
            <p:cNvGrpSpPr>
              <a:grpSpLocks/>
            </p:cNvGrpSpPr>
            <p:nvPr/>
          </p:nvGrpSpPr>
          <p:grpSpPr bwMode="auto">
            <a:xfrm>
              <a:off x="3881526" y="2572656"/>
              <a:ext cx="712788" cy="225425"/>
              <a:chOff x="3398746" y="2622551"/>
              <a:chExt cx="712405" cy="225425"/>
            </a:xfrm>
          </p:grpSpPr>
          <p:cxnSp>
            <p:nvCxnSpPr>
              <p:cNvPr id="61" name="直接连接符 72"/>
              <p:cNvCxnSpPr>
                <a:cxnSpLocks noChangeShapeType="1"/>
              </p:cNvCxnSpPr>
              <p:nvPr/>
            </p:nvCxnSpPr>
            <p:spPr bwMode="auto">
              <a:xfrm flipV="1">
                <a:off x="3398746" y="2754729"/>
                <a:ext cx="712405" cy="812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2" name="矩形 28"/>
              <p:cNvSpPr>
                <a:spLocks noChangeArrowheads="1"/>
              </p:cNvSpPr>
              <p:nvPr/>
            </p:nvSpPr>
            <p:spPr bwMode="auto">
              <a:xfrm>
                <a:off x="3459010" y="2622551"/>
                <a:ext cx="539256" cy="225425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sq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cxnSp>
            <p:nvCxnSpPr>
              <p:cNvPr id="63" name="直接连接符 17"/>
              <p:cNvCxnSpPr>
                <a:cxnSpLocks noChangeShapeType="1"/>
              </p:cNvCxnSpPr>
              <p:nvPr/>
            </p:nvCxnSpPr>
            <p:spPr bwMode="auto">
              <a:xfrm flipV="1">
                <a:off x="3461528" y="2665939"/>
                <a:ext cx="67089" cy="88790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" name="直接连接符 20"/>
              <p:cNvCxnSpPr>
                <a:cxnSpLocks noChangeShapeType="1"/>
              </p:cNvCxnSpPr>
              <p:nvPr/>
            </p:nvCxnSpPr>
            <p:spPr bwMode="auto">
              <a:xfrm>
                <a:off x="3543092" y="2654789"/>
                <a:ext cx="69919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" name="直接连接符 65"/>
              <p:cNvCxnSpPr>
                <a:cxnSpLocks noChangeShapeType="1"/>
              </p:cNvCxnSpPr>
              <p:nvPr/>
            </p:nvCxnSpPr>
            <p:spPr bwMode="auto">
              <a:xfrm>
                <a:off x="3693307" y="2657218"/>
                <a:ext cx="69919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" name="直接连接符 66"/>
              <p:cNvCxnSpPr>
                <a:cxnSpLocks noChangeShapeType="1"/>
              </p:cNvCxnSpPr>
              <p:nvPr/>
            </p:nvCxnSpPr>
            <p:spPr bwMode="auto">
              <a:xfrm flipV="1">
                <a:off x="3768167" y="2657218"/>
                <a:ext cx="70415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" name="直接连接符 67"/>
              <p:cNvCxnSpPr>
                <a:cxnSpLocks noChangeShapeType="1"/>
              </p:cNvCxnSpPr>
              <p:nvPr/>
            </p:nvCxnSpPr>
            <p:spPr bwMode="auto">
              <a:xfrm>
                <a:off x="3844345" y="2657218"/>
                <a:ext cx="69919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" name="直接连接符 91"/>
              <p:cNvCxnSpPr>
                <a:cxnSpLocks noChangeShapeType="1"/>
              </p:cNvCxnSpPr>
              <p:nvPr/>
            </p:nvCxnSpPr>
            <p:spPr bwMode="auto">
              <a:xfrm flipV="1">
                <a:off x="3617952" y="2657218"/>
                <a:ext cx="70415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" name="直接连接符 106"/>
              <p:cNvCxnSpPr>
                <a:cxnSpLocks noChangeShapeType="1"/>
                <a:endCxn id="62" idx="3"/>
              </p:cNvCxnSpPr>
              <p:nvPr/>
            </p:nvCxnSpPr>
            <p:spPr bwMode="auto">
              <a:xfrm flipV="1">
                <a:off x="3931177" y="2735264"/>
                <a:ext cx="67089" cy="88790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7" name="组合 59"/>
            <p:cNvGrpSpPr>
              <a:grpSpLocks/>
            </p:cNvGrpSpPr>
            <p:nvPr/>
          </p:nvGrpSpPr>
          <p:grpSpPr bwMode="auto">
            <a:xfrm>
              <a:off x="5448085" y="3940093"/>
              <a:ext cx="539750" cy="539750"/>
              <a:chOff x="4021785" y="1542530"/>
              <a:chExt cx="539750" cy="539750"/>
            </a:xfrm>
          </p:grpSpPr>
          <p:sp>
            <p:nvSpPr>
              <p:cNvPr id="78" name="Oval 6"/>
              <p:cNvSpPr>
                <a:spLocks noChangeArrowheads="1"/>
              </p:cNvSpPr>
              <p:nvPr/>
            </p:nvSpPr>
            <p:spPr bwMode="auto">
              <a:xfrm rot="10800000">
                <a:off x="4021785" y="1542530"/>
                <a:ext cx="539750" cy="539750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cxnSp>
            <p:nvCxnSpPr>
              <p:cNvPr id="79" name="直接箭头连接符 57"/>
              <p:cNvCxnSpPr>
                <a:cxnSpLocks noChangeShapeType="1"/>
              </p:cNvCxnSpPr>
              <p:nvPr/>
            </p:nvCxnSpPr>
            <p:spPr bwMode="auto">
              <a:xfrm flipV="1">
                <a:off x="4291660" y="1609980"/>
                <a:ext cx="0" cy="400920"/>
              </a:xfrm>
              <a:prstGeom prst="straightConnector1">
                <a:avLst/>
              </a:prstGeom>
              <a:noFill/>
              <a:ln w="38100" cap="sq" algn="ctr">
                <a:solidFill>
                  <a:schemeClr val="bg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80" name="组合 79"/>
            <p:cNvGrpSpPr>
              <a:grpSpLocks/>
            </p:cNvGrpSpPr>
            <p:nvPr/>
          </p:nvGrpSpPr>
          <p:grpSpPr bwMode="auto">
            <a:xfrm>
              <a:off x="3261519" y="3323244"/>
              <a:ext cx="712788" cy="225425"/>
              <a:chOff x="3398746" y="2622551"/>
              <a:chExt cx="712405" cy="225425"/>
            </a:xfrm>
          </p:grpSpPr>
          <p:cxnSp>
            <p:nvCxnSpPr>
              <p:cNvPr id="81" name="直接连接符 72"/>
              <p:cNvCxnSpPr>
                <a:cxnSpLocks noChangeShapeType="1"/>
              </p:cNvCxnSpPr>
              <p:nvPr/>
            </p:nvCxnSpPr>
            <p:spPr bwMode="auto">
              <a:xfrm flipV="1">
                <a:off x="3398746" y="2754729"/>
                <a:ext cx="712405" cy="812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2" name="矩形 28"/>
              <p:cNvSpPr>
                <a:spLocks noChangeArrowheads="1"/>
              </p:cNvSpPr>
              <p:nvPr/>
            </p:nvSpPr>
            <p:spPr bwMode="auto">
              <a:xfrm>
                <a:off x="3459010" y="2622551"/>
                <a:ext cx="539256" cy="225425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sq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cxnSp>
            <p:nvCxnSpPr>
              <p:cNvPr id="83" name="直接连接符 17"/>
              <p:cNvCxnSpPr>
                <a:cxnSpLocks noChangeShapeType="1"/>
              </p:cNvCxnSpPr>
              <p:nvPr/>
            </p:nvCxnSpPr>
            <p:spPr bwMode="auto">
              <a:xfrm flipV="1">
                <a:off x="3461528" y="2665939"/>
                <a:ext cx="67089" cy="88790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直接连接符 20"/>
              <p:cNvCxnSpPr>
                <a:cxnSpLocks noChangeShapeType="1"/>
              </p:cNvCxnSpPr>
              <p:nvPr/>
            </p:nvCxnSpPr>
            <p:spPr bwMode="auto">
              <a:xfrm>
                <a:off x="3543092" y="2654789"/>
                <a:ext cx="69919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直接连接符 65"/>
              <p:cNvCxnSpPr>
                <a:cxnSpLocks noChangeShapeType="1"/>
              </p:cNvCxnSpPr>
              <p:nvPr/>
            </p:nvCxnSpPr>
            <p:spPr bwMode="auto">
              <a:xfrm>
                <a:off x="3693307" y="2657218"/>
                <a:ext cx="69919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直接连接符 66"/>
              <p:cNvCxnSpPr>
                <a:cxnSpLocks noChangeShapeType="1"/>
              </p:cNvCxnSpPr>
              <p:nvPr/>
            </p:nvCxnSpPr>
            <p:spPr bwMode="auto">
              <a:xfrm flipV="1">
                <a:off x="3768167" y="2657218"/>
                <a:ext cx="70415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7" name="直接连接符 67"/>
              <p:cNvCxnSpPr>
                <a:cxnSpLocks noChangeShapeType="1"/>
              </p:cNvCxnSpPr>
              <p:nvPr/>
            </p:nvCxnSpPr>
            <p:spPr bwMode="auto">
              <a:xfrm>
                <a:off x="3844345" y="2657218"/>
                <a:ext cx="69919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直接连接符 91"/>
              <p:cNvCxnSpPr>
                <a:cxnSpLocks noChangeShapeType="1"/>
              </p:cNvCxnSpPr>
              <p:nvPr/>
            </p:nvCxnSpPr>
            <p:spPr bwMode="auto">
              <a:xfrm flipV="1">
                <a:off x="3617952" y="2657218"/>
                <a:ext cx="70415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直接连接符 106"/>
              <p:cNvCxnSpPr>
                <a:cxnSpLocks noChangeShapeType="1"/>
                <a:endCxn id="82" idx="3"/>
              </p:cNvCxnSpPr>
              <p:nvPr/>
            </p:nvCxnSpPr>
            <p:spPr bwMode="auto">
              <a:xfrm flipV="1">
                <a:off x="3931177" y="2735264"/>
                <a:ext cx="67089" cy="88790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0" name="组合 89"/>
            <p:cNvGrpSpPr>
              <a:grpSpLocks/>
            </p:cNvGrpSpPr>
            <p:nvPr/>
          </p:nvGrpSpPr>
          <p:grpSpPr bwMode="auto">
            <a:xfrm>
              <a:off x="4626535" y="3320743"/>
              <a:ext cx="712788" cy="225425"/>
              <a:chOff x="3398746" y="2622551"/>
              <a:chExt cx="712405" cy="225425"/>
            </a:xfrm>
          </p:grpSpPr>
          <p:cxnSp>
            <p:nvCxnSpPr>
              <p:cNvPr id="91" name="直接连接符 72"/>
              <p:cNvCxnSpPr>
                <a:cxnSpLocks noChangeShapeType="1"/>
              </p:cNvCxnSpPr>
              <p:nvPr/>
            </p:nvCxnSpPr>
            <p:spPr bwMode="auto">
              <a:xfrm flipV="1">
                <a:off x="3398746" y="2754729"/>
                <a:ext cx="712405" cy="812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2" name="矩形 28"/>
              <p:cNvSpPr>
                <a:spLocks noChangeArrowheads="1"/>
              </p:cNvSpPr>
              <p:nvPr/>
            </p:nvSpPr>
            <p:spPr bwMode="auto">
              <a:xfrm>
                <a:off x="3459010" y="2622551"/>
                <a:ext cx="539256" cy="225425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sq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cxnSp>
            <p:nvCxnSpPr>
              <p:cNvPr id="93" name="直接连接符 17"/>
              <p:cNvCxnSpPr>
                <a:cxnSpLocks noChangeShapeType="1"/>
              </p:cNvCxnSpPr>
              <p:nvPr/>
            </p:nvCxnSpPr>
            <p:spPr bwMode="auto">
              <a:xfrm flipV="1">
                <a:off x="3461528" y="2665939"/>
                <a:ext cx="67089" cy="88790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直接连接符 20"/>
              <p:cNvCxnSpPr>
                <a:cxnSpLocks noChangeShapeType="1"/>
              </p:cNvCxnSpPr>
              <p:nvPr/>
            </p:nvCxnSpPr>
            <p:spPr bwMode="auto">
              <a:xfrm>
                <a:off x="3543092" y="2654789"/>
                <a:ext cx="69919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5" name="直接连接符 65"/>
              <p:cNvCxnSpPr>
                <a:cxnSpLocks noChangeShapeType="1"/>
              </p:cNvCxnSpPr>
              <p:nvPr/>
            </p:nvCxnSpPr>
            <p:spPr bwMode="auto">
              <a:xfrm>
                <a:off x="3693307" y="2657218"/>
                <a:ext cx="69919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6" name="直接连接符 66"/>
              <p:cNvCxnSpPr>
                <a:cxnSpLocks noChangeShapeType="1"/>
              </p:cNvCxnSpPr>
              <p:nvPr/>
            </p:nvCxnSpPr>
            <p:spPr bwMode="auto">
              <a:xfrm flipV="1">
                <a:off x="3768167" y="2657218"/>
                <a:ext cx="70415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7" name="直接连接符 67"/>
              <p:cNvCxnSpPr>
                <a:cxnSpLocks noChangeShapeType="1"/>
              </p:cNvCxnSpPr>
              <p:nvPr/>
            </p:nvCxnSpPr>
            <p:spPr bwMode="auto">
              <a:xfrm>
                <a:off x="3844345" y="2657218"/>
                <a:ext cx="69919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8" name="直接连接符 91"/>
              <p:cNvCxnSpPr>
                <a:cxnSpLocks noChangeShapeType="1"/>
              </p:cNvCxnSpPr>
              <p:nvPr/>
            </p:nvCxnSpPr>
            <p:spPr bwMode="auto">
              <a:xfrm flipV="1">
                <a:off x="3617952" y="2657218"/>
                <a:ext cx="70415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" name="直接连接符 106"/>
              <p:cNvCxnSpPr>
                <a:cxnSpLocks noChangeShapeType="1"/>
                <a:endCxn id="92" idx="3"/>
              </p:cNvCxnSpPr>
              <p:nvPr/>
            </p:nvCxnSpPr>
            <p:spPr bwMode="auto">
              <a:xfrm flipV="1">
                <a:off x="3931177" y="2735264"/>
                <a:ext cx="67089" cy="88790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0" name="组合 99"/>
            <p:cNvGrpSpPr>
              <a:grpSpLocks/>
            </p:cNvGrpSpPr>
            <p:nvPr/>
          </p:nvGrpSpPr>
          <p:grpSpPr bwMode="auto">
            <a:xfrm rot="5400000">
              <a:off x="3937096" y="4114404"/>
              <a:ext cx="712788" cy="225425"/>
              <a:chOff x="3398746" y="2622551"/>
              <a:chExt cx="712405" cy="225425"/>
            </a:xfrm>
          </p:grpSpPr>
          <p:cxnSp>
            <p:nvCxnSpPr>
              <p:cNvPr id="101" name="直接连接符 72"/>
              <p:cNvCxnSpPr>
                <a:cxnSpLocks noChangeShapeType="1"/>
              </p:cNvCxnSpPr>
              <p:nvPr/>
            </p:nvCxnSpPr>
            <p:spPr bwMode="auto">
              <a:xfrm flipV="1">
                <a:off x="3398746" y="2754729"/>
                <a:ext cx="712405" cy="812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2" name="矩形 28"/>
              <p:cNvSpPr>
                <a:spLocks noChangeArrowheads="1"/>
              </p:cNvSpPr>
              <p:nvPr/>
            </p:nvSpPr>
            <p:spPr bwMode="auto">
              <a:xfrm>
                <a:off x="3459010" y="2622551"/>
                <a:ext cx="539256" cy="225425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sq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cxnSp>
            <p:nvCxnSpPr>
              <p:cNvPr id="103" name="直接连接符 17"/>
              <p:cNvCxnSpPr>
                <a:cxnSpLocks noChangeShapeType="1"/>
              </p:cNvCxnSpPr>
              <p:nvPr/>
            </p:nvCxnSpPr>
            <p:spPr bwMode="auto">
              <a:xfrm flipV="1">
                <a:off x="3461528" y="2665939"/>
                <a:ext cx="67089" cy="88790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4" name="直接连接符 20"/>
              <p:cNvCxnSpPr>
                <a:cxnSpLocks noChangeShapeType="1"/>
              </p:cNvCxnSpPr>
              <p:nvPr/>
            </p:nvCxnSpPr>
            <p:spPr bwMode="auto">
              <a:xfrm>
                <a:off x="3543092" y="2654789"/>
                <a:ext cx="69919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5" name="直接连接符 65"/>
              <p:cNvCxnSpPr>
                <a:cxnSpLocks noChangeShapeType="1"/>
              </p:cNvCxnSpPr>
              <p:nvPr/>
            </p:nvCxnSpPr>
            <p:spPr bwMode="auto">
              <a:xfrm>
                <a:off x="3693307" y="2657218"/>
                <a:ext cx="69919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直接连接符 66"/>
              <p:cNvCxnSpPr>
                <a:cxnSpLocks noChangeShapeType="1"/>
              </p:cNvCxnSpPr>
              <p:nvPr/>
            </p:nvCxnSpPr>
            <p:spPr bwMode="auto">
              <a:xfrm flipV="1">
                <a:off x="3768167" y="2657218"/>
                <a:ext cx="70415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7" name="直接连接符 67"/>
              <p:cNvCxnSpPr>
                <a:cxnSpLocks noChangeShapeType="1"/>
              </p:cNvCxnSpPr>
              <p:nvPr/>
            </p:nvCxnSpPr>
            <p:spPr bwMode="auto">
              <a:xfrm>
                <a:off x="3844345" y="2657218"/>
                <a:ext cx="69919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直接连接符 91"/>
              <p:cNvCxnSpPr>
                <a:cxnSpLocks noChangeShapeType="1"/>
              </p:cNvCxnSpPr>
              <p:nvPr/>
            </p:nvCxnSpPr>
            <p:spPr bwMode="auto">
              <a:xfrm flipV="1">
                <a:off x="3617952" y="2657218"/>
                <a:ext cx="70415" cy="164306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9" name="直接连接符 106"/>
              <p:cNvCxnSpPr>
                <a:cxnSpLocks noChangeShapeType="1"/>
                <a:endCxn id="102" idx="3"/>
              </p:cNvCxnSpPr>
              <p:nvPr/>
            </p:nvCxnSpPr>
            <p:spPr bwMode="auto">
              <a:xfrm flipV="1">
                <a:off x="3931177" y="2735264"/>
                <a:ext cx="67089" cy="88790"/>
              </a:xfrm>
              <a:prstGeom prst="line">
                <a:avLst/>
              </a:prstGeom>
              <a:noFill/>
              <a:ln w="38100" cap="sq" algn="ctr">
                <a:solidFill>
                  <a:srgbClr val="FFE70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11" name="Text Box 2"/>
          <p:cNvSpPr txBox="1">
            <a:spLocks noChangeArrowheads="1"/>
          </p:cNvSpPr>
          <p:nvPr/>
        </p:nvSpPr>
        <p:spPr bwMode="auto">
          <a:xfrm>
            <a:off x="5984059" y="2305480"/>
            <a:ext cx="4629150" cy="49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– 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– 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S2</a:t>
            </a:r>
            <a:endParaRPr kumimoji="1" lang="en-US" altLang="zh-CN" sz="2400" b="1" dirty="0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" name="AutoShape 3"/>
          <p:cNvSpPr>
            <a:spLocks/>
          </p:cNvSpPr>
          <p:nvPr/>
        </p:nvSpPr>
        <p:spPr bwMode="auto">
          <a:xfrm>
            <a:off x="5825310" y="1198993"/>
            <a:ext cx="134937" cy="1428750"/>
          </a:xfrm>
          <a:prstGeom prst="leftBrace">
            <a:avLst>
              <a:gd name="adj1" fmla="val 88236"/>
              <a:gd name="adj2" fmla="val 50000"/>
            </a:avLst>
          </a:prstGeom>
          <a:noFill/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5984059" y="1003730"/>
            <a:ext cx="5384800" cy="469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– 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– 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S1</a:t>
            </a:r>
          </a:p>
        </p:txBody>
      </p:sp>
      <p:sp>
        <p:nvSpPr>
          <p:cNvPr id="114" name="Rectangle 5"/>
          <p:cNvSpPr>
            <a:spLocks noChangeArrowheads="1"/>
          </p:cNvSpPr>
          <p:nvPr/>
        </p:nvSpPr>
        <p:spPr bwMode="auto">
          <a:xfrm>
            <a:off x="5984060" y="1681593"/>
            <a:ext cx="5346873" cy="465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– 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e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+(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+ 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＋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 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e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– 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e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115" name="Rectangle 99"/>
          <p:cNvSpPr>
            <a:spLocks noChangeArrowheads="1"/>
          </p:cNvSpPr>
          <p:nvPr/>
        </p:nvSpPr>
        <p:spPr bwMode="auto">
          <a:xfrm>
            <a:off x="4896071" y="2935241"/>
            <a:ext cx="705371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仿宋_GB2312" pitchFamily="49" charset="-122"/>
              </a:rPr>
              <a:t>节点法的实质是：</a:t>
            </a:r>
            <a:endParaRPr kumimoji="1" lang="en-US" altLang="zh-CN" sz="2400" b="1" dirty="0" smtClean="0">
              <a:solidFill>
                <a:schemeClr val="bg1"/>
              </a:solidFill>
              <a:latin typeface="Arial" panose="020B0604020202020204" pitchFamily="34" charset="0"/>
              <a:ea typeface="仿宋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2400" b="1" dirty="0" smtClean="0">
              <a:solidFill>
                <a:schemeClr val="bg1"/>
              </a:solidFill>
              <a:latin typeface="Arial" panose="020B0604020202020204" pitchFamily="34" charset="0"/>
              <a:ea typeface="仿宋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仿宋_GB2312" pitchFamily="49" charset="-122"/>
              </a:rPr>
              <a:t>用</a:t>
            </a:r>
            <a:r>
              <a:rPr kumimoji="1"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仿宋_GB2312" pitchFamily="49" charset="-122"/>
              </a:rPr>
              <a:t>结点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仿宋_GB2312" pitchFamily="49" charset="-122"/>
              </a:rPr>
              <a:t>电压为变量列写非参考节点的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KCL</a:t>
            </a:r>
            <a:r>
              <a:rPr kumimoji="1"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仿宋_GB2312" pitchFamily="49" charset="-122"/>
              </a:rPr>
              <a:t>方程</a:t>
            </a:r>
          </a:p>
        </p:txBody>
      </p:sp>
      <p:sp>
        <p:nvSpPr>
          <p:cNvPr id="116" name="Rectangle 4"/>
          <p:cNvSpPr>
            <a:spLocks noChangeArrowheads="1"/>
          </p:cNvSpPr>
          <p:nvPr/>
        </p:nvSpPr>
        <p:spPr bwMode="auto">
          <a:xfrm>
            <a:off x="3352196" y="4341650"/>
            <a:ext cx="5384800" cy="49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– 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 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– 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S1</a:t>
            </a:r>
          </a:p>
        </p:txBody>
      </p:sp>
      <p:sp>
        <p:nvSpPr>
          <p:cNvPr id="117" name="Rectangle 5"/>
          <p:cNvSpPr>
            <a:spLocks noChangeArrowheads="1"/>
          </p:cNvSpPr>
          <p:nvPr/>
        </p:nvSpPr>
        <p:spPr bwMode="auto">
          <a:xfrm>
            <a:off x="3298929" y="5092432"/>
            <a:ext cx="7131122" cy="465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– 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（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– 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+ 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e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 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+ 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1"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– 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18" name="Text Box 2"/>
          <p:cNvSpPr txBox="1">
            <a:spLocks noChangeArrowheads="1"/>
          </p:cNvSpPr>
          <p:nvPr/>
        </p:nvSpPr>
        <p:spPr bwMode="auto">
          <a:xfrm>
            <a:off x="3371159" y="5766616"/>
            <a:ext cx="6682168" cy="465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– 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（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– 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– 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（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– 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400" b="1" baseline="-25000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– </a:t>
            </a:r>
            <a:r>
              <a:rPr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baseline="-25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S2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 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endParaRPr kumimoji="1" lang="en-US" altLang="zh-CN" sz="24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9" name="AutoShape 3"/>
          <p:cNvSpPr>
            <a:spLocks/>
          </p:cNvSpPr>
          <p:nvPr/>
        </p:nvSpPr>
        <p:spPr bwMode="auto">
          <a:xfrm>
            <a:off x="3110472" y="4570590"/>
            <a:ext cx="134937" cy="1428750"/>
          </a:xfrm>
          <a:prstGeom prst="leftBrace">
            <a:avLst>
              <a:gd name="adj1" fmla="val 88236"/>
              <a:gd name="adj2" fmla="val 50000"/>
            </a:avLst>
          </a:prstGeom>
          <a:noFill/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281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build="p" autoUpdateAnimBg="0"/>
      <p:bldP spid="113" grpId="0" build="p" autoUpdateAnimBg="0" advAuto="0"/>
      <p:bldP spid="114" grpId="0" build="p" autoUpdateAnimBg="0"/>
      <p:bldP spid="115" grpId="0"/>
      <p:bldP spid="116" grpId="0" build="p" autoUpdateAnimBg="0" advAuto="0"/>
      <p:bldP spid="117" grpId="0" build="p" autoUpdateAnimBg="0"/>
      <p:bldP spid="118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30" name="Text Box 34"/>
          <p:cNvSpPr txBox="1">
            <a:spLocks noChangeArrowheads="1"/>
          </p:cNvSpPr>
          <p:nvPr/>
        </p:nvSpPr>
        <p:spPr bwMode="auto">
          <a:xfrm>
            <a:off x="1606550" y="163513"/>
            <a:ext cx="960438" cy="51911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357439" y="227014"/>
            <a:ext cx="5133975" cy="2681286"/>
            <a:chOff x="2357439" y="227014"/>
            <a:chExt cx="5133975" cy="2681286"/>
          </a:xfrm>
        </p:grpSpPr>
        <p:sp>
          <p:nvSpPr>
            <p:cNvPr id="80910" name="Line 14"/>
            <p:cNvSpPr>
              <a:spLocks noChangeShapeType="1"/>
            </p:cNvSpPr>
            <p:nvPr/>
          </p:nvSpPr>
          <p:spPr bwMode="auto">
            <a:xfrm>
              <a:off x="5649914" y="884239"/>
              <a:ext cx="0" cy="165576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0911" name="Line 15"/>
            <p:cNvSpPr>
              <a:spLocks noChangeShapeType="1"/>
            </p:cNvSpPr>
            <p:nvPr/>
          </p:nvSpPr>
          <p:spPr bwMode="auto">
            <a:xfrm>
              <a:off x="3849689" y="884239"/>
              <a:ext cx="0" cy="165576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0912" name="Line 16"/>
            <p:cNvSpPr>
              <a:spLocks noChangeShapeType="1"/>
            </p:cNvSpPr>
            <p:nvPr/>
          </p:nvSpPr>
          <p:spPr bwMode="auto">
            <a:xfrm flipV="1">
              <a:off x="3065464" y="882651"/>
              <a:ext cx="349567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0913" name="Line 17"/>
            <p:cNvSpPr>
              <a:spLocks noChangeShapeType="1"/>
            </p:cNvSpPr>
            <p:nvPr/>
          </p:nvSpPr>
          <p:spPr bwMode="auto">
            <a:xfrm flipV="1">
              <a:off x="3057527" y="2538414"/>
              <a:ext cx="3503613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0914" name="Line 18"/>
            <p:cNvSpPr>
              <a:spLocks noChangeShapeType="1"/>
            </p:cNvSpPr>
            <p:nvPr/>
          </p:nvSpPr>
          <p:spPr bwMode="auto">
            <a:xfrm>
              <a:off x="6561139" y="884239"/>
              <a:ext cx="0" cy="165576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0915" name="Text Box 19"/>
            <p:cNvSpPr txBox="1">
              <a:spLocks noChangeArrowheads="1"/>
            </p:cNvSpPr>
            <p:nvPr/>
          </p:nvSpPr>
          <p:spPr bwMode="auto">
            <a:xfrm>
              <a:off x="2357439" y="963614"/>
              <a:ext cx="700088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1A</a:t>
              </a:r>
              <a:endParaRPr kumimoji="1" lang="en-US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16" name="Rectangle 20"/>
            <p:cNvSpPr>
              <a:spLocks noChangeArrowheads="1"/>
            </p:cNvSpPr>
            <p:nvPr/>
          </p:nvSpPr>
          <p:spPr bwMode="auto">
            <a:xfrm>
              <a:off x="5578477" y="1460501"/>
              <a:ext cx="144463" cy="50323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0917" name="Rectangle 21"/>
            <p:cNvSpPr>
              <a:spLocks noChangeArrowheads="1"/>
            </p:cNvSpPr>
            <p:nvPr/>
          </p:nvSpPr>
          <p:spPr bwMode="auto">
            <a:xfrm>
              <a:off x="4497389" y="793751"/>
              <a:ext cx="612775" cy="180975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0918" name="Text Box 22"/>
            <p:cNvSpPr txBox="1">
              <a:spLocks noChangeArrowheads="1"/>
            </p:cNvSpPr>
            <p:nvPr/>
          </p:nvSpPr>
          <p:spPr bwMode="auto">
            <a:xfrm>
              <a:off x="3921127" y="1462089"/>
              <a:ext cx="747713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922" name="Rectangle 26"/>
            <p:cNvSpPr>
              <a:spLocks noChangeArrowheads="1"/>
            </p:cNvSpPr>
            <p:nvPr/>
          </p:nvSpPr>
          <p:spPr bwMode="auto">
            <a:xfrm>
              <a:off x="3776664" y="1460501"/>
              <a:ext cx="144463" cy="503237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9900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0923" name="Line 27"/>
            <p:cNvSpPr>
              <a:spLocks noChangeShapeType="1"/>
            </p:cNvSpPr>
            <p:nvPr/>
          </p:nvSpPr>
          <p:spPr bwMode="auto">
            <a:xfrm>
              <a:off x="3065464" y="884239"/>
              <a:ext cx="0" cy="165576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0924" name="Oval 28"/>
            <p:cNvSpPr>
              <a:spLocks noChangeArrowheads="1"/>
            </p:cNvSpPr>
            <p:nvPr/>
          </p:nvSpPr>
          <p:spPr bwMode="auto">
            <a:xfrm>
              <a:off x="2813052" y="1433882"/>
              <a:ext cx="472939" cy="492123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0925" name="Oval 29"/>
            <p:cNvSpPr>
              <a:spLocks noChangeArrowheads="1"/>
            </p:cNvSpPr>
            <p:nvPr/>
          </p:nvSpPr>
          <p:spPr bwMode="auto">
            <a:xfrm>
              <a:off x="6316639" y="1475582"/>
              <a:ext cx="479658" cy="490538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0926" name="Line 30"/>
            <p:cNvSpPr>
              <a:spLocks noChangeShapeType="1"/>
            </p:cNvSpPr>
            <p:nvPr/>
          </p:nvSpPr>
          <p:spPr bwMode="auto">
            <a:xfrm>
              <a:off x="2797108" y="1674145"/>
              <a:ext cx="504825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0927" name="Line 31"/>
            <p:cNvSpPr>
              <a:spLocks noChangeShapeType="1"/>
            </p:cNvSpPr>
            <p:nvPr/>
          </p:nvSpPr>
          <p:spPr bwMode="auto">
            <a:xfrm>
              <a:off x="6308727" y="1700214"/>
              <a:ext cx="504825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0929" name="Line 33"/>
            <p:cNvSpPr>
              <a:spLocks noChangeShapeType="1"/>
            </p:cNvSpPr>
            <p:nvPr/>
          </p:nvSpPr>
          <p:spPr bwMode="auto">
            <a:xfrm flipV="1">
              <a:off x="3057527" y="1119189"/>
              <a:ext cx="7938" cy="320675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0941" name="Text Box 45"/>
            <p:cNvSpPr txBox="1">
              <a:spLocks noChangeArrowheads="1"/>
            </p:cNvSpPr>
            <p:nvPr/>
          </p:nvSpPr>
          <p:spPr bwMode="auto">
            <a:xfrm>
              <a:off x="4416427" y="227014"/>
              <a:ext cx="747713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942" name="Text Box 46"/>
            <p:cNvSpPr txBox="1">
              <a:spLocks noChangeArrowheads="1"/>
            </p:cNvSpPr>
            <p:nvPr/>
          </p:nvSpPr>
          <p:spPr bwMode="auto">
            <a:xfrm>
              <a:off x="4884739" y="1450976"/>
              <a:ext cx="747713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l-GR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  <a:endParaRPr kumimoji="1" lang="el-GR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944" name="Line 48"/>
            <p:cNvSpPr>
              <a:spLocks noChangeShapeType="1"/>
            </p:cNvSpPr>
            <p:nvPr/>
          </p:nvSpPr>
          <p:spPr bwMode="auto">
            <a:xfrm flipV="1">
              <a:off x="6561139" y="974726"/>
              <a:ext cx="0" cy="46513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80945" name="Text Box 49"/>
            <p:cNvSpPr txBox="1">
              <a:spLocks noChangeArrowheads="1"/>
            </p:cNvSpPr>
            <p:nvPr/>
          </p:nvSpPr>
          <p:spPr bwMode="auto">
            <a:xfrm>
              <a:off x="6684964" y="974726"/>
              <a:ext cx="8064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800" b="1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-2A</a:t>
              </a:r>
              <a:endParaRPr kumimoji="1" lang="en-US" altLang="zh-CN" sz="2800" b="1" baseline="-250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0931" name="Group 35"/>
            <p:cNvGrpSpPr>
              <a:grpSpLocks/>
            </p:cNvGrpSpPr>
            <p:nvPr/>
          </p:nvGrpSpPr>
          <p:grpSpPr bwMode="auto">
            <a:xfrm>
              <a:off x="3541714" y="368300"/>
              <a:ext cx="2219325" cy="2540000"/>
              <a:chOff x="1436" y="1187"/>
              <a:chExt cx="1398" cy="1600"/>
            </a:xfrm>
          </p:grpSpPr>
          <p:grpSp>
            <p:nvGrpSpPr>
              <p:cNvPr id="80932" name="Group 36"/>
              <p:cNvGrpSpPr>
                <a:grpSpLocks/>
              </p:cNvGrpSpPr>
              <p:nvPr/>
            </p:nvGrpSpPr>
            <p:grpSpPr bwMode="auto">
              <a:xfrm>
                <a:off x="1499" y="2549"/>
                <a:ext cx="270" cy="238"/>
                <a:chOff x="4606" y="1491"/>
                <a:chExt cx="270" cy="238"/>
              </a:xfrm>
            </p:grpSpPr>
            <p:sp>
              <p:nvSpPr>
                <p:cNvPr id="80933" name="Line 37"/>
                <p:cNvSpPr>
                  <a:spLocks noChangeShapeType="1"/>
                </p:cNvSpPr>
                <p:nvPr/>
              </p:nvSpPr>
              <p:spPr bwMode="auto">
                <a:xfrm>
                  <a:off x="4741" y="1491"/>
                  <a:ext cx="0" cy="238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endParaRPr>
                </a:p>
              </p:txBody>
            </p:sp>
            <p:sp>
              <p:nvSpPr>
                <p:cNvPr id="80934" name="Line 38"/>
                <p:cNvSpPr>
                  <a:spLocks noChangeShapeType="1"/>
                </p:cNvSpPr>
                <p:nvPr/>
              </p:nvSpPr>
              <p:spPr bwMode="auto">
                <a:xfrm>
                  <a:off x="4606" y="1729"/>
                  <a:ext cx="270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endParaRPr>
                </a:p>
              </p:txBody>
            </p:sp>
          </p:grpSp>
          <p:grpSp>
            <p:nvGrpSpPr>
              <p:cNvPr id="80935" name="Group 39"/>
              <p:cNvGrpSpPr>
                <a:grpSpLocks/>
              </p:cNvGrpSpPr>
              <p:nvPr/>
            </p:nvGrpSpPr>
            <p:grpSpPr bwMode="auto">
              <a:xfrm>
                <a:off x="1436" y="1202"/>
                <a:ext cx="198" cy="288"/>
                <a:chOff x="612" y="981"/>
                <a:chExt cx="198" cy="288"/>
              </a:xfrm>
            </p:grpSpPr>
            <p:sp>
              <p:nvSpPr>
                <p:cNvPr id="80936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612" y="981"/>
                  <a:ext cx="198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zh-CN" sz="2400" b="1">
                      <a:solidFill>
                        <a:srgbClr val="FFFF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kumimoji="1" lang="en-US" altLang="zh-CN" sz="240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0937" name="Oval 41"/>
                <p:cNvSpPr>
                  <a:spLocks noChangeArrowheads="1"/>
                </p:cNvSpPr>
                <p:nvPr/>
              </p:nvSpPr>
              <p:spPr bwMode="auto">
                <a:xfrm>
                  <a:off x="624" y="1041"/>
                  <a:ext cx="181" cy="181"/>
                </a:xfrm>
                <a:prstGeom prst="ellips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2400" b="1">
                    <a:solidFill>
                      <a:srgbClr val="FFFFFF"/>
                    </a:solidFill>
                    <a:latin typeface="Arial" panose="020B0604020202020204" pitchFamily="34" charset="0"/>
                    <a:ea typeface="楷体_GB2312" pitchFamily="49" charset="-122"/>
                  </a:endParaRPr>
                </a:p>
              </p:txBody>
            </p:sp>
          </p:grpSp>
          <p:grpSp>
            <p:nvGrpSpPr>
              <p:cNvPr id="80938" name="Group 42"/>
              <p:cNvGrpSpPr>
                <a:grpSpLocks/>
              </p:cNvGrpSpPr>
              <p:nvPr/>
            </p:nvGrpSpPr>
            <p:grpSpPr bwMode="auto">
              <a:xfrm>
                <a:off x="2636" y="1187"/>
                <a:ext cx="198" cy="288"/>
                <a:chOff x="612" y="981"/>
                <a:chExt cx="198" cy="288"/>
              </a:xfrm>
            </p:grpSpPr>
            <p:sp>
              <p:nvSpPr>
                <p:cNvPr id="80939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612" y="981"/>
                  <a:ext cx="198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zh-CN" sz="2400" b="1">
                      <a:solidFill>
                        <a:srgbClr val="FFFF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endParaRPr kumimoji="1" lang="en-US" altLang="zh-CN" sz="2400">
                    <a:solidFill>
                      <a:srgbClr val="FFFF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0940" name="Oval 44"/>
                <p:cNvSpPr>
                  <a:spLocks noChangeArrowheads="1"/>
                </p:cNvSpPr>
                <p:nvPr/>
              </p:nvSpPr>
              <p:spPr bwMode="auto">
                <a:xfrm>
                  <a:off x="624" y="1041"/>
                  <a:ext cx="181" cy="181"/>
                </a:xfrm>
                <a:prstGeom prst="ellips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zh-CN" sz="2400" b="1">
                    <a:solidFill>
                      <a:srgbClr val="FFFFFF"/>
                    </a:solidFill>
                    <a:latin typeface="Arial" panose="020B0604020202020204" pitchFamily="34" charset="0"/>
                    <a:ea typeface="楷体_GB2312" pitchFamily="49" charset="-122"/>
                  </a:endParaRPr>
                </a:p>
              </p:txBody>
            </p:sp>
          </p:grpSp>
        </p:grpSp>
      </p:grpSp>
      <p:sp>
        <p:nvSpPr>
          <p:cNvPr id="80947" name="Rectangle 51"/>
          <p:cNvSpPr>
            <a:spLocks noChangeArrowheads="1"/>
          </p:cNvSpPr>
          <p:nvPr/>
        </p:nvSpPr>
        <p:spPr bwMode="auto">
          <a:xfrm>
            <a:off x="7608889" y="754064"/>
            <a:ext cx="2586037" cy="830997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（</a:t>
            </a:r>
            <a:r>
              <a:rPr kumimoji="1" lang="en-US" altLang="zh-CN" sz="2400" b="1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1</a:t>
            </a:r>
            <a:r>
              <a:rPr kumimoji="1" lang="zh-CN" altLang="en-US" sz="2400" b="1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）选参考点，结点编号</a:t>
            </a:r>
            <a:endParaRPr kumimoji="1" lang="zh-CN" altLang="en-US" sz="2400" b="1" i="1" baseline="-25000">
              <a:solidFill>
                <a:srgbClr val="F8FF65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80948" name="Rectangle 52"/>
          <p:cNvSpPr>
            <a:spLocks noChangeArrowheads="1"/>
          </p:cNvSpPr>
          <p:nvPr/>
        </p:nvSpPr>
        <p:spPr bwMode="auto">
          <a:xfrm>
            <a:off x="7608889" y="1712913"/>
            <a:ext cx="2586037" cy="4572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（</a:t>
            </a:r>
            <a:r>
              <a:rPr kumimoji="1" lang="en-US" altLang="zh-CN" sz="2400" b="1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2</a:t>
            </a:r>
            <a:r>
              <a:rPr kumimoji="1" lang="zh-CN" altLang="en-US" sz="2400" b="1">
                <a:solidFill>
                  <a:srgbClr val="F8FF65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）列写方程</a:t>
            </a:r>
            <a:endParaRPr kumimoji="1" lang="zh-CN" altLang="en-US" sz="2400" b="1" i="1" baseline="-25000">
              <a:solidFill>
                <a:srgbClr val="F8FF65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80987" name="Object 91"/>
          <p:cNvGraphicFramePr>
            <a:graphicFrameLocks noChangeAspect="1"/>
          </p:cNvGraphicFramePr>
          <p:nvPr/>
        </p:nvGraphicFramePr>
        <p:xfrm>
          <a:off x="2428876" y="3233739"/>
          <a:ext cx="3294063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公式" r:id="rId3" imgW="1307880" imgH="444240" progId="Equation.3">
                  <p:embed/>
                </p:oleObj>
              </mc:Choice>
              <mc:Fallback>
                <p:oleObj name="公式" r:id="rId3" imgW="1307880" imgH="444240" progId="Equation.3">
                  <p:embed/>
                  <p:pic>
                    <p:nvPicPr>
                      <p:cNvPr id="80987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6" y="3233739"/>
                        <a:ext cx="3294063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89" name="AutoShape 93"/>
          <p:cNvSpPr>
            <a:spLocks/>
          </p:cNvSpPr>
          <p:nvPr/>
        </p:nvSpPr>
        <p:spPr bwMode="auto">
          <a:xfrm>
            <a:off x="1925638" y="3573463"/>
            <a:ext cx="431800" cy="1549400"/>
          </a:xfrm>
          <a:prstGeom prst="leftBrace">
            <a:avLst>
              <a:gd name="adj1" fmla="val 29902"/>
              <a:gd name="adj2" fmla="val 50000"/>
            </a:avLst>
          </a:prstGeom>
          <a:noFill/>
          <a:ln w="38100">
            <a:solidFill>
              <a:schemeClr val="bg1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graphicFrame>
        <p:nvGraphicFramePr>
          <p:cNvPr id="80990" name="Object 94"/>
          <p:cNvGraphicFramePr>
            <a:graphicFrameLocks noChangeAspect="1"/>
          </p:cNvGraphicFramePr>
          <p:nvPr/>
        </p:nvGraphicFramePr>
        <p:xfrm>
          <a:off x="2357439" y="4348164"/>
          <a:ext cx="3836987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公式" r:id="rId5" imgW="1523880" imgH="444240" progId="Equation.3">
                  <p:embed/>
                </p:oleObj>
              </mc:Choice>
              <mc:Fallback>
                <p:oleObj name="公式" r:id="rId5" imgW="1523880" imgH="444240" progId="Equation.3">
                  <p:embed/>
                  <p:pic>
                    <p:nvPicPr>
                      <p:cNvPr id="80990" name="Object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39" y="4348164"/>
                        <a:ext cx="3836987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93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863712"/>
              </p:ext>
            </p:extLst>
          </p:nvPr>
        </p:nvGraphicFramePr>
        <p:xfrm>
          <a:off x="7088189" y="3361531"/>
          <a:ext cx="3840162" cy="197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公式" r:id="rId7" imgW="1523880" imgH="787320" progId="Equation.3">
                  <p:embed/>
                </p:oleObj>
              </mc:Choice>
              <mc:Fallback>
                <p:oleObj name="公式" r:id="rId7" imgW="1523880" imgH="787320" progId="Equation.3">
                  <p:embed/>
                  <p:pic>
                    <p:nvPicPr>
                      <p:cNvPr id="80993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8189" y="3361531"/>
                        <a:ext cx="3840162" cy="1973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45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0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0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0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0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80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80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0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30" grpId="0" animBg="1" autoUpdateAnimBg="0"/>
      <p:bldP spid="80947" grpId="0" animBg="1"/>
      <p:bldP spid="80948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bg1"/>
          </a:solidFill>
          <a:prstDash val="solid"/>
          <a:round/>
          <a:headEnd type="none" w="med" len="med"/>
          <a:tailEnd type="stealth" w="med" len="lg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panose="020B0604020202020204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bg1"/>
          </a:solidFill>
          <a:prstDash val="solid"/>
          <a:round/>
          <a:headEnd type="none" w="med" len="med"/>
          <a:tailEnd type="stealth" w="med" len="lg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panose="020B0604020202020204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bg1"/>
          </a:solidFill>
          <a:prstDash val="solid"/>
          <a:round/>
          <a:headEnd type="none" w="med" len="med"/>
          <a:tailEnd type="stealth" w="med" len="lg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panose="020B0604020202020204" pitchFamily="34" charset="0"/>
            <a:ea typeface="仿宋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bg1"/>
          </a:solidFill>
          <a:prstDash val="solid"/>
          <a:round/>
          <a:headEnd type="none" w="med" len="med"/>
          <a:tailEnd type="stealth" w="med" len="lg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panose="020B0604020202020204" pitchFamily="34" charset="0"/>
            <a:ea typeface="仿宋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3380</Words>
  <Application>Microsoft Office PowerPoint</Application>
  <PresentationFormat>宽屏</PresentationFormat>
  <Paragraphs>1054</Paragraphs>
  <Slides>62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62</vt:i4>
      </vt:variant>
    </vt:vector>
  </HeadingPairs>
  <TitlesOfParts>
    <vt:vector size="78" baseType="lpstr">
      <vt:lpstr>等线</vt:lpstr>
      <vt:lpstr>等线 Light</vt:lpstr>
      <vt:lpstr>仿宋_GB2312</vt:lpstr>
      <vt:lpstr>黑体</vt:lpstr>
      <vt:lpstr>楷体_GB2312</vt:lpstr>
      <vt:lpstr>隶书</vt:lpstr>
      <vt:lpstr>宋体</vt:lpstr>
      <vt:lpstr>Arial</vt:lpstr>
      <vt:lpstr>Symbol</vt:lpstr>
      <vt:lpstr>Times New Roman</vt:lpstr>
      <vt:lpstr>Wingdings</vt:lpstr>
      <vt:lpstr>Office 主题​​</vt:lpstr>
      <vt:lpstr>默认设计模板</vt:lpstr>
      <vt:lpstr>1_默认设计模板</vt:lpstr>
      <vt:lpstr>公式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ylmf</dc:creator>
  <cp:lastModifiedBy>ylmf</cp:lastModifiedBy>
  <cp:revision>19</cp:revision>
  <dcterms:created xsi:type="dcterms:W3CDTF">2020-03-09T16:58:33Z</dcterms:created>
  <dcterms:modified xsi:type="dcterms:W3CDTF">2020-03-23T02:04:07Z</dcterms:modified>
</cp:coreProperties>
</file>